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76"/>
  </p:notesMasterIdLst>
  <p:handoutMasterIdLst>
    <p:handoutMasterId r:id="rId77"/>
  </p:handoutMasterIdLst>
  <p:sldIdLst>
    <p:sldId id="386" r:id="rId2"/>
    <p:sldId id="296" r:id="rId3"/>
    <p:sldId id="387" r:id="rId4"/>
    <p:sldId id="388" r:id="rId5"/>
    <p:sldId id="297" r:id="rId6"/>
    <p:sldId id="389" r:id="rId7"/>
    <p:sldId id="390" r:id="rId8"/>
    <p:sldId id="391" r:id="rId9"/>
    <p:sldId id="298" r:id="rId10"/>
    <p:sldId id="299" r:id="rId11"/>
    <p:sldId id="406" r:id="rId12"/>
    <p:sldId id="392" r:id="rId13"/>
    <p:sldId id="393" r:id="rId14"/>
    <p:sldId id="394" r:id="rId15"/>
    <p:sldId id="395" r:id="rId16"/>
    <p:sldId id="407" r:id="rId17"/>
    <p:sldId id="408" r:id="rId18"/>
    <p:sldId id="300" r:id="rId19"/>
    <p:sldId id="409" r:id="rId20"/>
    <p:sldId id="301" r:id="rId21"/>
    <p:sldId id="397" r:id="rId22"/>
    <p:sldId id="398" r:id="rId23"/>
    <p:sldId id="302" r:id="rId24"/>
    <p:sldId id="303" r:id="rId25"/>
    <p:sldId id="410" r:id="rId26"/>
    <p:sldId id="304" r:id="rId27"/>
    <p:sldId id="403" r:id="rId28"/>
    <p:sldId id="399" r:id="rId29"/>
    <p:sldId id="400" r:id="rId30"/>
    <p:sldId id="305" r:id="rId31"/>
    <p:sldId id="404" r:id="rId32"/>
    <p:sldId id="405" r:id="rId33"/>
    <p:sldId id="307" r:id="rId34"/>
    <p:sldId id="411" r:id="rId35"/>
    <p:sldId id="412" r:id="rId36"/>
    <p:sldId id="308" r:id="rId37"/>
    <p:sldId id="309" r:id="rId38"/>
    <p:sldId id="310" r:id="rId39"/>
    <p:sldId id="311" r:id="rId40"/>
    <p:sldId id="320" r:id="rId41"/>
    <p:sldId id="321" r:id="rId42"/>
    <p:sldId id="413" r:id="rId43"/>
    <p:sldId id="322" r:id="rId44"/>
    <p:sldId id="323" r:id="rId45"/>
    <p:sldId id="324" r:id="rId46"/>
    <p:sldId id="325" r:id="rId47"/>
    <p:sldId id="326" r:id="rId48"/>
    <p:sldId id="415" r:id="rId49"/>
    <p:sldId id="327" r:id="rId50"/>
    <p:sldId id="414" r:id="rId51"/>
    <p:sldId id="416" r:id="rId52"/>
    <p:sldId id="328" r:id="rId53"/>
    <p:sldId id="330" r:id="rId54"/>
    <p:sldId id="331" r:id="rId55"/>
    <p:sldId id="426" r:id="rId56"/>
    <p:sldId id="332" r:id="rId57"/>
    <p:sldId id="420" r:id="rId58"/>
    <p:sldId id="421" r:id="rId59"/>
    <p:sldId id="334" r:id="rId60"/>
    <p:sldId id="419" r:id="rId61"/>
    <p:sldId id="335" r:id="rId62"/>
    <p:sldId id="336" r:id="rId63"/>
    <p:sldId id="422" r:id="rId64"/>
    <p:sldId id="337" r:id="rId65"/>
    <p:sldId id="427" r:id="rId66"/>
    <p:sldId id="423" r:id="rId67"/>
    <p:sldId id="418" r:id="rId68"/>
    <p:sldId id="424" r:id="rId69"/>
    <p:sldId id="338" r:id="rId70"/>
    <p:sldId id="339" r:id="rId71"/>
    <p:sldId id="425" r:id="rId72"/>
    <p:sldId id="340" r:id="rId73"/>
    <p:sldId id="341" r:id="rId74"/>
    <p:sldId id="257" r:id="rId75"/>
  </p:sldIdLst>
  <p:sldSz cx="9144000" cy="6858000" type="screen4x3"/>
  <p:notesSz cx="6858000" cy="9144000"/>
  <p:defaultTextStyle>
    <a:defPPr>
      <a:defRPr lang="en-AU"/>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8" autoAdjust="0"/>
    <p:restoredTop sz="76835" autoAdjust="0"/>
  </p:normalViewPr>
  <p:slideViewPr>
    <p:cSldViewPr>
      <p:cViewPr varScale="1">
        <p:scale>
          <a:sx n="73" d="100"/>
          <a:sy n="73" d="100"/>
        </p:scale>
        <p:origin x="2195" y="4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p:cViewPr>
        <p:scale>
          <a:sx n="100" d="100"/>
          <a:sy n="100" d="100"/>
        </p:scale>
        <p:origin x="-1592" y="-9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20B2957A-7FA9-42F1-A224-AF01B30EE681}"/>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ea typeface="MS PGothic" panose="020B0600070205080204" pitchFamily="34" charset="-128"/>
              </a:defRPr>
            </a:lvl1pPr>
          </a:lstStyle>
          <a:p>
            <a:pPr>
              <a:defRPr/>
            </a:pPr>
            <a:endParaRPr lang="en-US" altLang="zh-TW"/>
          </a:p>
        </p:txBody>
      </p:sp>
      <p:sp>
        <p:nvSpPr>
          <p:cNvPr id="109571" name="Rectangle 3">
            <a:extLst>
              <a:ext uri="{FF2B5EF4-FFF2-40B4-BE49-F238E27FC236}">
                <a16:creationId xmlns:a16="http://schemas.microsoft.com/office/drawing/2014/main" id="{62B6CE59-739E-43CD-8385-0B375C7912E0}"/>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ea typeface="MS PGothic" panose="020B0600070205080204" pitchFamily="34" charset="-128"/>
              </a:defRPr>
            </a:lvl1pPr>
          </a:lstStyle>
          <a:p>
            <a:pPr>
              <a:defRPr/>
            </a:pPr>
            <a:fld id="{7A7456EB-A4F2-4614-9F44-1E5781DEC82C}" type="datetime1">
              <a:rPr lang="zh-TW" altLang="en-US"/>
              <a:pPr>
                <a:defRPr/>
              </a:pPr>
              <a:t>2024/1/14</a:t>
            </a:fld>
            <a:endParaRPr lang="en-US" altLang="zh-TW"/>
          </a:p>
        </p:txBody>
      </p:sp>
      <p:sp>
        <p:nvSpPr>
          <p:cNvPr id="109572" name="Rectangle 4">
            <a:extLst>
              <a:ext uri="{FF2B5EF4-FFF2-40B4-BE49-F238E27FC236}">
                <a16:creationId xmlns:a16="http://schemas.microsoft.com/office/drawing/2014/main" id="{0F7F03E6-95C4-4A98-9ACD-83BF845A99ED}"/>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ea typeface="MS PGothic" panose="020B0600070205080204" pitchFamily="34" charset="-128"/>
              </a:defRPr>
            </a:lvl1pPr>
          </a:lstStyle>
          <a:p>
            <a:pPr>
              <a:defRPr/>
            </a:pPr>
            <a:endParaRPr lang="en-US" altLang="zh-TW"/>
          </a:p>
        </p:txBody>
      </p:sp>
      <p:sp>
        <p:nvSpPr>
          <p:cNvPr id="109573" name="Rectangle 5">
            <a:extLst>
              <a:ext uri="{FF2B5EF4-FFF2-40B4-BE49-F238E27FC236}">
                <a16:creationId xmlns:a16="http://schemas.microsoft.com/office/drawing/2014/main" id="{1E84038E-6DB3-4AD7-8F08-60B9818746F1}"/>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ea typeface="MS PGothic" panose="020B0600070205080204" pitchFamily="34" charset="-128"/>
              </a:defRPr>
            </a:lvl1pPr>
          </a:lstStyle>
          <a:p>
            <a:pPr>
              <a:defRPr/>
            </a:pPr>
            <a:fld id="{D1A441BE-CF7F-4F8B-B2FE-528928AEA201}" type="slidenum">
              <a:rPr lang="zh-TW" altLang="en-US"/>
              <a:pPr>
                <a:defRPr/>
              </a:pPr>
              <a:t>‹#›</a:t>
            </a:fld>
            <a:endParaRPr lang="en-US" altLang="zh-TW"/>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2781093-0F23-404E-B522-1EACE02A207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1" name="Rectangle 3">
            <a:extLst>
              <a:ext uri="{FF2B5EF4-FFF2-40B4-BE49-F238E27FC236}">
                <a16:creationId xmlns:a16="http://schemas.microsoft.com/office/drawing/2014/main" id="{6C799682-FE7F-43BE-B7AE-DE548803A52D}"/>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07" charset="0"/>
                <a:ea typeface="+mn-ea"/>
              </a:defRPr>
            </a:lvl1pPr>
          </a:lstStyle>
          <a:p>
            <a:pPr>
              <a:defRPr/>
            </a:pPr>
            <a:endParaRPr lang="en-US"/>
          </a:p>
        </p:txBody>
      </p:sp>
      <p:sp>
        <p:nvSpPr>
          <p:cNvPr id="16388" name="Rectangle 4">
            <a:extLst>
              <a:ext uri="{FF2B5EF4-FFF2-40B4-BE49-F238E27FC236}">
                <a16:creationId xmlns:a16="http://schemas.microsoft.com/office/drawing/2014/main" id="{095F456E-DA86-47A9-BC9C-431D4C1AA70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8EB147D7-0351-4FE1-BE96-F58E19B0FC3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F63B451B-B879-44D7-B965-1C190D38B74C}"/>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itchFamily="-107" charset="0"/>
                <a:ea typeface="+mn-ea"/>
              </a:defRPr>
            </a:lvl1pPr>
          </a:lstStyle>
          <a:p>
            <a:pPr>
              <a:defRPr/>
            </a:pPr>
            <a:endParaRPr lang="en-US"/>
          </a:p>
        </p:txBody>
      </p:sp>
      <p:sp>
        <p:nvSpPr>
          <p:cNvPr id="22535" name="Rectangle 7">
            <a:extLst>
              <a:ext uri="{FF2B5EF4-FFF2-40B4-BE49-F238E27FC236}">
                <a16:creationId xmlns:a16="http://schemas.microsoft.com/office/drawing/2014/main" id="{060E05B3-C62C-431F-9AA2-441478F72712}"/>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a typeface="MS PGothic" panose="020B0600070205080204" pitchFamily="34" charset="-128"/>
              </a:defRPr>
            </a:lvl1pPr>
          </a:lstStyle>
          <a:p>
            <a:pPr>
              <a:defRPr/>
            </a:pPr>
            <a:fld id="{67AF5885-030B-4CEA-A4D4-9EA6535F672F}" type="slidenum">
              <a:rPr lang="zh-TW" altLang="en-AU"/>
              <a:pPr>
                <a:defRPr/>
              </a:pPr>
              <a:t>‹#›</a:t>
            </a:fld>
            <a:endParaRPr lang="en-AU"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erdschalk.com/what-is-one-way-hash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okta.com/identity-101/one-way-hash-func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edium.com/@gmhpwx/hash-functions-and-mac-5b2094094b07"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www.nist.gov/standardsgov/compliance-faqs-federal-information-processing-standards-fips" TargetMode="External"/><Relationship Id="rId3" Type="http://schemas.openxmlformats.org/officeDocument/2006/relationships/hyperlink" Target="https://www.nsa.gov/" TargetMode="External"/><Relationship Id="rId7" Type="http://schemas.openxmlformats.org/officeDocument/2006/relationships/hyperlink" Target="https://en.wikipedia.org/wiki/Federal_Information_Processing_Standard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National_Institute_of_Standards_and_Technology" TargetMode="External"/><Relationship Id="rId5" Type="http://schemas.openxmlformats.org/officeDocument/2006/relationships/hyperlink" Target="https://www.nist.gov/" TargetMode="External"/><Relationship Id="rId4" Type="http://schemas.openxmlformats.org/officeDocument/2006/relationships/hyperlink" Target="https://en.wikipedia.org/wiki/National_Security_Agency"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fa.wikipedia.org/wiki/%D8%A7%D8%B7%D9%84%D8%A7%D8%B9%D8%A7%D8%AA_%DA%A9%D8%A7%D8%B1%D8%A8%D8%B1"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fa.wikipedia.org/wiki/%D8%A7%D9%84%DA%AF%D9%88%D8%B1%DB%8C%D8%AA%D9%85_%DA%A9%D9%84%DB%8C%D8%AF_%D9%85%D8%AA%D9%82%D8%A7%D8%B1%D9%86"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fa.wikipedia.org/wiki/%D8%B1%D9%85%D8%B2%D9%86%DA%AF%D8%A7%D8%B1%DB%8C"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fa.wikipedia.org/wiki/%D8%A7%D9%84%DA%AF%D9%88%D8%B1%DB%8C%D8%AA%D9%85_%DA%A9%D9%84%DB%8C%D8%AF_%D9%85%D8%AA%D9%82%D8%A7%D8%B1%D9%86" TargetMode="External"/><Relationship Id="rId4" Type="http://schemas.openxmlformats.org/officeDocument/2006/relationships/hyperlink" Target="https://fa.wikipedia.org/wiki/%DA%A9%D9%84%DB%8C%D8%AF_%D8%B1%D9%85%D8%B2"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E867B947-3BCF-4985-8615-62F3CE2BB8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CF31DE-D3F3-4FDB-B107-64547F1BBF65}" type="slidenum">
              <a:rPr lang="en-AU" altLang="en-US" smtClean="0"/>
              <a:pPr/>
              <a:t>1</a:t>
            </a:fld>
            <a:endParaRPr lang="en-AU" altLang="en-US"/>
          </a:p>
        </p:txBody>
      </p:sp>
      <p:sp>
        <p:nvSpPr>
          <p:cNvPr id="19459" name="Rectangle 2">
            <a:extLst>
              <a:ext uri="{FF2B5EF4-FFF2-40B4-BE49-F238E27FC236}">
                <a16:creationId xmlns:a16="http://schemas.microsoft.com/office/drawing/2014/main" id="{47F5CBF4-896B-4599-8175-93A88536E80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7C3B1C7-EDE9-451C-9301-1B3B3EF47B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Lecture slides prepared for “Network Security Essentials”, 5/e, by William Stallings, Chapter 1 – “Introduction”.</a:t>
            </a:r>
            <a:endParaRPr lang="en-AU"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637D7008-2472-4FDF-AD2B-9453C1CF5639}"/>
              </a:ext>
            </a:extLst>
          </p:cNvPr>
          <p:cNvSpPr>
            <a:spLocks noGrp="1" noRot="1" noChangeAspect="1" noChangeArrowheads="1" noTextEdit="1"/>
          </p:cNvSpPr>
          <p:nvPr>
            <p:ph type="sldImg"/>
          </p:nvPr>
        </p:nvSpPr>
        <p:spPr>
          <a:ln/>
        </p:spPr>
      </p:sp>
      <p:sp>
        <p:nvSpPr>
          <p:cNvPr id="46083" name="Notes Placeholder 2">
            <a:extLst>
              <a:ext uri="{FF2B5EF4-FFF2-40B4-BE49-F238E27FC236}">
                <a16:creationId xmlns:a16="http://schemas.microsoft.com/office/drawing/2014/main" id="{E9F391AF-3B9F-4DFA-8FAA-1DAD09C354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dirty="0">
                <a:latin typeface="Arial" panose="020B0604020202020204" pitchFamily="34" charset="0"/>
              </a:rPr>
              <a:t>دو تابع هش ناامن ساده را در نظر بگیرید</a:t>
            </a:r>
          </a:p>
          <a:p>
            <a:pPr algn="r" rtl="1" eaLnBrk="1" hangingPunct="1"/>
            <a:r>
              <a:rPr lang="fa-IR" altLang="en-US" dirty="0">
                <a:latin typeface="Arial" panose="020B0604020202020204" pitchFamily="34" charset="0"/>
              </a:rPr>
              <a:t>-بیت به بیت انحصاری-</a:t>
            </a:r>
            <a:r>
              <a:rPr lang="en-US" altLang="en-US" dirty="0">
                <a:latin typeface="Arial" panose="020B0604020202020204" pitchFamily="34" charset="0"/>
              </a:rPr>
              <a:t>OR (XOR) </a:t>
            </a:r>
            <a:r>
              <a:rPr lang="fa-IR" altLang="en-US" dirty="0">
                <a:latin typeface="Arial" panose="020B0604020202020204" pitchFamily="34" charset="0"/>
              </a:rPr>
              <a:t>هر بلوک</a:t>
            </a:r>
          </a:p>
          <a:p>
            <a:pPr algn="r" rtl="1" eaLnBrk="1" hangingPunct="1"/>
            <a:r>
              <a:rPr lang="en-US" altLang="en-US" dirty="0">
                <a:latin typeface="Arial" panose="020B0604020202020204" pitchFamily="34" charset="0"/>
              </a:rPr>
              <a:t>Ci = bi1 </a:t>
            </a:r>
            <a:r>
              <a:rPr lang="en-US" altLang="en-US" dirty="0" err="1">
                <a:latin typeface="Arial" panose="020B0604020202020204" pitchFamily="34" charset="0"/>
              </a:rPr>
              <a:t>xor</a:t>
            </a:r>
            <a:r>
              <a:rPr lang="en-US" altLang="en-US" dirty="0">
                <a:latin typeface="Arial" panose="020B0604020202020204" pitchFamily="34" charset="0"/>
              </a:rPr>
              <a:t> bi2 </a:t>
            </a:r>
            <a:r>
              <a:rPr lang="en-US" altLang="en-US" dirty="0" err="1">
                <a:latin typeface="Arial" panose="020B0604020202020204" pitchFamily="34" charset="0"/>
              </a:rPr>
              <a:t>xor</a:t>
            </a:r>
            <a:r>
              <a:rPr lang="en-US" altLang="en-US" dirty="0">
                <a:latin typeface="Arial" panose="020B0604020202020204" pitchFamily="34" charset="0"/>
              </a:rPr>
              <a:t> . . . </a:t>
            </a:r>
            <a:r>
              <a:rPr lang="en-US" altLang="en-US" dirty="0" err="1">
                <a:latin typeface="Arial" panose="020B0604020202020204" pitchFamily="34" charset="0"/>
              </a:rPr>
              <a:t>xor</a:t>
            </a:r>
            <a:r>
              <a:rPr lang="en-US" altLang="en-US" dirty="0">
                <a:latin typeface="Arial" panose="020B0604020202020204" pitchFamily="34" charset="0"/>
              </a:rPr>
              <a:t> </a:t>
            </a:r>
            <a:r>
              <a:rPr lang="en-US" altLang="en-US" dirty="0" err="1">
                <a:latin typeface="Arial" panose="020B0604020202020204" pitchFamily="34" charset="0"/>
              </a:rPr>
              <a:t>bim</a:t>
            </a:r>
            <a:endParaRPr lang="en-US" altLang="en-US" dirty="0">
              <a:latin typeface="Arial" panose="020B0604020202020204" pitchFamily="34" charset="0"/>
            </a:endParaRPr>
          </a:p>
          <a:p>
            <a:pPr algn="r" rtl="1" eaLnBrk="1" hangingPunct="1"/>
            <a:r>
              <a:rPr lang="fa-IR" altLang="en-US" dirty="0">
                <a:latin typeface="Arial" panose="020B0604020202020204" pitchFamily="34" charset="0"/>
              </a:rPr>
              <a:t>بررسی افزونگی طولی</a:t>
            </a:r>
          </a:p>
          <a:p>
            <a:pPr algn="r" rtl="1" eaLnBrk="1" hangingPunct="1"/>
            <a:r>
              <a:rPr lang="fa-IR" altLang="en-US" dirty="0">
                <a:latin typeface="Arial" panose="020B0604020202020204" pitchFamily="34" charset="0"/>
              </a:rPr>
              <a:t>به طور معقولی به عنوان بررسی یکپارچگی داده ها موثر است</a:t>
            </a:r>
          </a:p>
          <a:p>
            <a:pPr algn="r" rtl="1" eaLnBrk="1" hangingPunct="1"/>
            <a:r>
              <a:rPr lang="fa-IR" altLang="en-US" dirty="0">
                <a:latin typeface="Arial" panose="020B0604020202020204" pitchFamily="34" charset="0"/>
              </a:rPr>
              <a:t>-تغییر دایره ای یک بیتی در مقدار هش</a:t>
            </a:r>
          </a:p>
          <a:p>
            <a:pPr algn="r" rtl="1" eaLnBrk="1" hangingPunct="1"/>
            <a:r>
              <a:rPr lang="fa-IR" altLang="en-US" dirty="0">
                <a:latin typeface="Arial" panose="020B0604020202020204" pitchFamily="34" charset="0"/>
              </a:rPr>
              <a:t>برای هر بلوک </a:t>
            </a:r>
            <a:r>
              <a:rPr lang="en-US" altLang="en-US" dirty="0">
                <a:latin typeface="Arial" panose="020B0604020202020204" pitchFamily="34" charset="0"/>
              </a:rPr>
              <a:t>n </a:t>
            </a:r>
            <a:r>
              <a:rPr lang="fa-IR" altLang="en-US" dirty="0">
                <a:latin typeface="Arial" panose="020B0604020202020204" pitchFamily="34" charset="0"/>
              </a:rPr>
              <a:t>بیتی متوالی</a:t>
            </a:r>
          </a:p>
          <a:p>
            <a:pPr algn="r" rtl="1" eaLnBrk="1" hangingPunct="1"/>
            <a:r>
              <a:rPr lang="fa-IR" altLang="en-US" dirty="0">
                <a:latin typeface="Arial" panose="020B0604020202020204" pitchFamily="34" charset="0"/>
              </a:rPr>
              <a:t>مقدار هش فعلی را به سمت چپ </a:t>
            </a:r>
            <a:r>
              <a:rPr lang="en-US" altLang="en-US" dirty="0">
                <a:latin typeface="Arial" panose="020B0604020202020204" pitchFamily="34" charset="0"/>
              </a:rPr>
              <a:t>by1bit </a:t>
            </a:r>
            <a:r>
              <a:rPr lang="fa-IR" altLang="en-US" dirty="0">
                <a:latin typeface="Arial" panose="020B0604020202020204" pitchFamily="34" charset="0"/>
              </a:rPr>
              <a:t>و بلوک </a:t>
            </a:r>
            <a:r>
              <a:rPr lang="en-US" altLang="en-US" dirty="0">
                <a:latin typeface="Arial" panose="020B0604020202020204" pitchFamily="34" charset="0"/>
              </a:rPr>
              <a:t>XOR </a:t>
            </a:r>
            <a:r>
              <a:rPr lang="fa-IR" altLang="en-US" dirty="0">
                <a:latin typeface="Arial" panose="020B0604020202020204" pitchFamily="34" charset="0"/>
              </a:rPr>
              <a:t>بچرخانید</a:t>
            </a:r>
          </a:p>
          <a:p>
            <a:pPr algn="r" rtl="1" eaLnBrk="1" hangingPunct="1"/>
            <a:r>
              <a:rPr lang="fa-IR" altLang="en-US" dirty="0">
                <a:latin typeface="Arial" panose="020B0604020202020204" pitchFamily="34" charset="0"/>
              </a:rPr>
              <a:t>برای یکپارچگی داده ها خوب است اما برای امنیت بی فایده است</a:t>
            </a:r>
          </a:p>
          <a:p>
            <a:pPr eaLnBrk="1" hangingPunct="1"/>
            <a:r>
              <a:rPr lang="en-US" altLang="en-US" dirty="0">
                <a:latin typeface="Arial" panose="020B0604020202020204" pitchFamily="34" charset="0"/>
              </a:rPr>
              <a:t>To get some feel for the security considerations involved in cryptographic hash functions, we present two simple, insecure hash functions in this section. One of the simplest hash functions is the bit-by-bit exclusive-OR (XOR) </a:t>
            </a:r>
            <a:r>
              <a:rPr lang="en-US" altLang="en-US">
                <a:latin typeface="Arial" panose="020B0604020202020204" pitchFamily="34" charset="0"/>
              </a:rPr>
              <a:t>of every </a:t>
            </a:r>
            <a:r>
              <a:rPr lang="en-US" altLang="en-US" dirty="0">
                <a:latin typeface="Arial" panose="020B0604020202020204" pitchFamily="34" charset="0"/>
              </a:rPr>
              <a:t>block, which can be expressed as shown. This operation produces a simple parity for each bit position and is known as a longitudinal redundancy check. It is reasonably effective for random data as a data integrity check. Each </a:t>
            </a:r>
            <a:r>
              <a:rPr lang="en-US" altLang="en-US" i="1" dirty="0">
                <a:latin typeface="Arial" panose="020B0604020202020204" pitchFamily="34" charset="0"/>
              </a:rPr>
              <a:t>n-bit </a:t>
            </a:r>
            <a:r>
              <a:rPr lang="en-US" altLang="en-US" dirty="0">
                <a:latin typeface="Arial" panose="020B0604020202020204" pitchFamily="34" charset="0"/>
              </a:rPr>
              <a:t>hash value is equally likely. Thus, the probability that a data error will result in an unchanged hash value is 2</a:t>
            </a:r>
            <a:r>
              <a:rPr lang="en-US" altLang="en-US" baseline="30000" dirty="0">
                <a:latin typeface="Arial" panose="020B0604020202020204" pitchFamily="34" charset="0"/>
              </a:rPr>
              <a:t>–n</a:t>
            </a:r>
            <a:r>
              <a:rPr lang="en-US" altLang="en-US" dirty="0">
                <a:latin typeface="Arial" panose="020B0604020202020204" pitchFamily="34" charset="0"/>
              </a:rPr>
              <a:t>. With more predictably formatted data, the function is less effective. For example, in most normal text files, the high-order bit of each octet is always zero. So if a 128-bit hash value is used, instead of an effectiveness of 2</a:t>
            </a:r>
            <a:r>
              <a:rPr lang="en-US" altLang="en-US" baseline="30000" dirty="0">
                <a:latin typeface="Arial" panose="020B0604020202020204" pitchFamily="34" charset="0"/>
              </a:rPr>
              <a:t>–128</a:t>
            </a:r>
            <a:r>
              <a:rPr lang="en-US" altLang="en-US" dirty="0">
                <a:latin typeface="Arial" panose="020B0604020202020204" pitchFamily="34" charset="0"/>
              </a:rPr>
              <a:t>, the hash function on this type of data has an effectiveness of 2</a:t>
            </a:r>
            <a:r>
              <a:rPr lang="en-US" altLang="en-US" baseline="30000" dirty="0">
                <a:latin typeface="Arial" panose="020B0604020202020204" pitchFamily="34" charset="0"/>
              </a:rPr>
              <a:t>–112</a:t>
            </a:r>
            <a:r>
              <a:rPr lang="en-US" altLang="en-US" dirty="0">
                <a:latin typeface="Arial" panose="020B0604020202020204" pitchFamily="34" charset="0"/>
              </a:rPr>
              <a:t>.  </a:t>
            </a:r>
          </a:p>
          <a:p>
            <a:pPr eaLnBrk="1" hangingPunct="1"/>
            <a:r>
              <a:rPr lang="en-US" altLang="en-US" dirty="0">
                <a:latin typeface="Arial" panose="020B0604020202020204" pitchFamily="34" charset="0"/>
              </a:rPr>
              <a:t>A simple way to improve matters is to perform a one-bit circular shift, or rotation, on the hash value after each block is processed. Although this second procedure provides a good measure of data integrity, it is virtually useless for data security when an encrypted hash code is used with a plaintext message. Given a message, it is an easy matter to produce a new message that yields that hash code: Simply prepare the desired alternate message and then append an </a:t>
            </a:r>
            <a:r>
              <a:rPr lang="en-US" altLang="en-US" i="1" dirty="0">
                <a:latin typeface="Arial" panose="020B0604020202020204" pitchFamily="34" charset="0"/>
              </a:rPr>
              <a:t>n-bit </a:t>
            </a:r>
            <a:r>
              <a:rPr lang="en-US" altLang="en-US" dirty="0">
                <a:latin typeface="Arial" panose="020B0604020202020204" pitchFamily="34" charset="0"/>
              </a:rPr>
              <a:t>block that forces the new message plus block to yield the desired hash code. </a:t>
            </a:r>
          </a:p>
        </p:txBody>
      </p:sp>
      <p:sp>
        <p:nvSpPr>
          <p:cNvPr id="46084" name="Slide Number Placeholder 3">
            <a:extLst>
              <a:ext uri="{FF2B5EF4-FFF2-40B4-BE49-F238E27FC236}">
                <a16:creationId xmlns:a16="http://schemas.microsoft.com/office/drawing/2014/main" id="{C62646F6-5214-4980-9C12-036516F8D8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E2A2CCD-DCE1-4A6C-A75E-A87A87C13A0E}" type="slidenum">
              <a:rPr lang="en-AU" altLang="en-US" smtClean="0"/>
              <a:pPr>
                <a:spcBef>
                  <a:spcPct val="0"/>
                </a:spcBef>
              </a:pPr>
              <a:t>10</a:t>
            </a:fld>
            <a:endParaRPr lang="en-AU"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09DADC9E-055B-46F6-9F9E-719F46AFCE2C}"/>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E9F44B2B-9694-4B94-B0BA-B99D3EA52F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Arial" panose="020B0604020202020204" pitchFamily="34" charset="0"/>
              </a:rPr>
              <a:t>یک جایگزین برای کد احراز هویت پیام، تابع هش یک طرفه است.</a:t>
            </a:r>
          </a:p>
          <a:p>
            <a:pPr algn="r" rtl="1"/>
            <a:r>
              <a:rPr lang="fa-IR" altLang="en-US" dirty="0">
                <a:latin typeface="Arial" panose="020B0604020202020204" pitchFamily="34" charset="0"/>
              </a:rPr>
              <a:t>یک تابع هش یک پیام با اندازه متغیر </a:t>
            </a:r>
            <a:r>
              <a:rPr lang="en-US" altLang="en-US" dirty="0">
                <a:latin typeface="Arial" panose="020B0604020202020204" pitchFamily="34" charset="0"/>
              </a:rPr>
              <a:t>M </a:t>
            </a:r>
            <a:r>
              <a:rPr lang="fa-IR" altLang="en-US" dirty="0">
                <a:latin typeface="Arial" panose="020B0604020202020204" pitchFamily="34" charset="0"/>
              </a:rPr>
              <a:t>را به عنوان ورودی می پذیرد و یک پیام هضم </a:t>
            </a:r>
            <a:r>
              <a:rPr lang="en-US" altLang="en-US" dirty="0">
                <a:latin typeface="Arial" panose="020B0604020202020204" pitchFamily="34" charset="0"/>
              </a:rPr>
              <a:t>H(M) </a:t>
            </a:r>
            <a:r>
              <a:rPr lang="fa-IR" altLang="en-US" dirty="0">
                <a:latin typeface="Arial" panose="020B0604020202020204" pitchFamily="34" charset="0"/>
              </a:rPr>
              <a:t>با اندازه ثابت را به عنوان خروجی تولید می کند.</a:t>
            </a:r>
          </a:p>
          <a:p>
            <a:pPr algn="r" rtl="1"/>
            <a:r>
              <a:rPr lang="fa-IR" altLang="en-US" dirty="0">
                <a:latin typeface="Arial" panose="020B0604020202020204" pitchFamily="34" charset="0"/>
              </a:rPr>
              <a:t>برخلاف </a:t>
            </a:r>
            <a:r>
              <a:rPr lang="en-US" altLang="en-US" dirty="0">
                <a:latin typeface="Arial" panose="020B0604020202020204" pitchFamily="34" charset="0"/>
              </a:rPr>
              <a:t>MAC، </a:t>
            </a:r>
            <a:r>
              <a:rPr lang="fa-IR" altLang="en-US" dirty="0">
                <a:latin typeface="Arial" panose="020B0604020202020204" pitchFamily="34" charset="0"/>
              </a:rPr>
              <a:t>یک تابع هش یک کلید مخفی را به عنوان ورودی نمی گیرد.</a:t>
            </a:r>
          </a:p>
          <a:p>
            <a:pPr algn="r" rtl="1"/>
            <a:r>
              <a:rPr lang="fa-IR" altLang="en-US" dirty="0">
                <a:latin typeface="Arial" panose="020B0604020202020204" pitchFamily="34" charset="0"/>
              </a:rPr>
              <a:t>برای احراز هویت یک پیام، خلاصه پیام با پیام ارسال می شود به گونه ای که خلاصه پیام معتبر باشد.</a:t>
            </a:r>
            <a:endParaRPr lang="en-US" altLang="en-US" dirty="0">
              <a:latin typeface="Arial" panose="020B0604020202020204" pitchFamily="34" charset="0"/>
            </a:endParaRPr>
          </a:p>
          <a:p>
            <a:r>
              <a:rPr lang="en-US" altLang="en-US" dirty="0">
                <a:latin typeface="Arial" panose="020B0604020202020204" pitchFamily="34" charset="0"/>
              </a:rPr>
              <a:t>One-way hash function means, it can not be decrypted to original message. </a:t>
            </a:r>
          </a:p>
          <a:p>
            <a:endParaRPr lang="en-US" altLang="en-US" dirty="0">
              <a:latin typeface="Arial" panose="020B0604020202020204" pitchFamily="34" charset="0"/>
            </a:endParaRPr>
          </a:p>
          <a:p>
            <a:r>
              <a:rPr lang="en-US" b="0" i="0" dirty="0">
                <a:solidFill>
                  <a:srgbClr val="111111"/>
                </a:solidFill>
                <a:effectLst/>
                <a:latin typeface="-apple-system"/>
              </a:rPr>
              <a:t>Here’s a simple analogy: imagine a magical device known as the Scrambler that changes the words spoken into it into a random assortment of letters and numbers. Saying the words “the lazy cat” into the scrambler always produces the string “149den584b3”. Now, if you’re trying to enter a secret club that requires a password to enter, the doorman has a list of scrambled passwords. You walk up to the club, put your lips to the voice scrambler and whisper into it “the lazy cat.” Out comes the string “149den584b3.” The doorman checks his list, sees that string on it, and lets you into the club. </a:t>
            </a:r>
            <a:r>
              <a:rPr lang="en-US" b="0" i="0" dirty="0">
                <a:effectLst/>
                <a:latin typeface="-apple-system"/>
                <a:hlinkClick r:id="rId3"/>
              </a:rPr>
              <a:t>You were able to enter the club with your secret password </a:t>
            </a:r>
            <a:r>
              <a:rPr lang="en-US" b="0" i="0">
                <a:effectLst/>
                <a:latin typeface="-apple-system"/>
                <a:hlinkClick r:id="rId3"/>
              </a:rPr>
              <a:t>without ever revealing </a:t>
            </a:r>
            <a:r>
              <a:rPr lang="en-US" b="0" i="0" dirty="0">
                <a:effectLst/>
                <a:latin typeface="-apple-system"/>
                <a:hlinkClick r:id="rId3"/>
              </a:rPr>
              <a:t>your secret password</a:t>
            </a:r>
            <a:r>
              <a:rPr lang="en-US" b="0" i="0" baseline="30000" dirty="0">
                <a:effectLst/>
                <a:latin typeface="-apple-system"/>
                <a:hlinkClick r:id="rId3"/>
              </a:rPr>
              <a:t>2</a:t>
            </a:r>
            <a:r>
              <a:rPr lang="en-US" b="0" i="0" dirty="0">
                <a:solidFill>
                  <a:srgbClr val="111111"/>
                </a:solidFill>
                <a:effectLst/>
                <a:latin typeface="-apple-system"/>
              </a:rPr>
              <a:t>.</a:t>
            </a:r>
            <a:endParaRPr lang="en-US" b="0" i="0" dirty="0">
              <a:solidFill>
                <a:srgbClr val="111111"/>
              </a:solidFill>
              <a:effectLst/>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5844" name="Slide Number Placeholder 3">
            <a:extLst>
              <a:ext uri="{FF2B5EF4-FFF2-40B4-BE49-F238E27FC236}">
                <a16:creationId xmlns:a16="http://schemas.microsoft.com/office/drawing/2014/main" id="{B1130E80-3993-4118-B4C3-886AEB3CD8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78BE07E-81AF-42CC-8527-158F3D8BEACF}" type="slidenum">
              <a:rPr lang="zh-TW" altLang="en-AU" smtClean="0"/>
              <a:pPr/>
              <a:t>12</a:t>
            </a:fld>
            <a:endParaRPr lang="en-AU"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02991011-1139-4FDE-B320-487FBC8EC0F0}"/>
              </a:ext>
            </a:extLst>
          </p:cNvPr>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C9FF6CA6-F17C-4494-BC24-85DF3AF9EE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37892" name="Slide Number Placeholder 3">
            <a:extLst>
              <a:ext uri="{FF2B5EF4-FFF2-40B4-BE49-F238E27FC236}">
                <a16:creationId xmlns:a16="http://schemas.microsoft.com/office/drawing/2014/main" id="{C47B050D-AC6B-4A88-BC2E-2C766A6CDC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EA813BD5-DDE8-48E7-9CB3-010A74A775A5}" type="slidenum">
              <a:rPr lang="zh-TW" altLang="en-AU" smtClean="0"/>
              <a:pPr/>
              <a:t>13</a:t>
            </a:fld>
            <a:endParaRPr lang="en-AU"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3CDF71CC-C46E-4BDE-8FA3-AABF3FB23863}"/>
              </a:ext>
            </a:extLst>
          </p:cNvPr>
          <p:cNvSpPr>
            <a:spLocks noGrp="1" noRot="1" noChangeAspect="1" noChangeArrowheads="1" noTextEdit="1"/>
          </p:cNvSpPr>
          <p:nvPr>
            <p:ph type="sldImg"/>
          </p:nvPr>
        </p:nvSpPr>
        <p:spPr>
          <a:ln/>
        </p:spPr>
      </p:sp>
      <p:sp>
        <p:nvSpPr>
          <p:cNvPr id="41987" name="Notes Placeholder 2">
            <a:extLst>
              <a:ext uri="{FF2B5EF4-FFF2-40B4-BE49-F238E27FC236}">
                <a16:creationId xmlns:a16="http://schemas.microsoft.com/office/drawing/2014/main" id="{6465618A-C676-4269-A688-3D821B6F0D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(part a): The message digest can be encrypted using conventional encryption</a:t>
            </a:r>
            <a:endParaRPr lang="en-US" altLang="en-US" dirty="0">
              <a:latin typeface="Arial" panose="020B0604020202020204" pitchFamily="34" charset="0"/>
            </a:endParaRPr>
          </a:p>
          <a:p>
            <a:r>
              <a:rPr lang="en-US" dirty="0"/>
              <a:t>(part b):The message digest can be encrypted using public-key encryption-&gt;two advantages: (1) It provides a digital signature as well as message authentication. (2) It does not require the distribution of keys to communicating parties.</a:t>
            </a:r>
          </a:p>
          <a:p>
            <a:r>
              <a:rPr lang="en-US" dirty="0"/>
              <a:t>(part c):a technique that uses a hash function but no encryption for  message authentication. </a:t>
            </a:r>
            <a:r>
              <a:rPr lang="en-US" sz="1200" dirty="0">
                <a:solidFill>
                  <a:schemeClr val="bg2"/>
                </a:solidFill>
                <a:latin typeface="Times New Roman" panose="02020603050405020304" pitchFamily="18" charset="0"/>
                <a:cs typeface="Times New Roman" panose="02020603050405020304" pitchFamily="18" charset="0"/>
              </a:rPr>
              <a:t>A -&gt;</a:t>
            </a:r>
            <a:r>
              <a:rPr lang="en-US" sz="1200" dirty="0" err="1">
                <a:solidFill>
                  <a:schemeClr val="bg2"/>
                </a:solidFill>
                <a:latin typeface="Times New Roman" panose="02020603050405020304" pitchFamily="18" charset="0"/>
                <a:cs typeface="Times New Roman" panose="02020603050405020304" pitchFamily="18" charset="0"/>
              </a:rPr>
              <a:t>MD</a:t>
            </a:r>
            <a:r>
              <a:rPr lang="en-US" sz="900" dirty="0" err="1">
                <a:solidFill>
                  <a:schemeClr val="bg2"/>
                </a:solidFill>
                <a:latin typeface="Times New Roman" panose="02020603050405020304" pitchFamily="18" charset="0"/>
                <a:cs typeface="Times New Roman" panose="02020603050405020304" pitchFamily="18" charset="0"/>
              </a:rPr>
              <a:t>m</a:t>
            </a:r>
            <a:r>
              <a:rPr lang="en-US" sz="1200" dirty="0">
                <a:solidFill>
                  <a:schemeClr val="bg2"/>
                </a:solidFill>
                <a:latin typeface="Times New Roman" panose="02020603050405020304" pitchFamily="18" charset="0"/>
                <a:cs typeface="Times New Roman" panose="02020603050405020304" pitchFamily="18" charset="0"/>
              </a:rPr>
              <a:t> = H(S</a:t>
            </a:r>
            <a:r>
              <a:rPr lang="en-US" sz="1050" dirty="0">
                <a:solidFill>
                  <a:schemeClr val="bg2"/>
                </a:solidFill>
                <a:latin typeface="Times New Roman" panose="02020603050405020304" pitchFamily="18" charset="0"/>
                <a:cs typeface="Times New Roman" panose="02020603050405020304" pitchFamily="18" charset="0"/>
              </a:rPr>
              <a:t>ab</a:t>
            </a:r>
            <a:r>
              <a:rPr lang="en-US" sz="1200" dirty="0">
                <a:solidFill>
                  <a:schemeClr val="bg2"/>
                </a:solidFill>
                <a:latin typeface="Times New Roman" panose="02020603050405020304" pitchFamily="18" charset="0"/>
                <a:cs typeface="Times New Roman" panose="02020603050405020304" pitchFamily="18" charset="0"/>
              </a:rPr>
              <a:t> | | M)</a:t>
            </a:r>
          </a:p>
          <a:p>
            <a:r>
              <a:rPr lang="en-US" sz="1200" dirty="0">
                <a:solidFill>
                  <a:schemeClr val="bg2"/>
                </a:solidFill>
                <a:latin typeface="Times New Roman" panose="02020603050405020304" pitchFamily="18" charset="0"/>
                <a:cs typeface="Times New Roman" panose="02020603050405020304" pitchFamily="18" charset="0"/>
              </a:rPr>
              <a:t>It then sends [</a:t>
            </a:r>
            <a:r>
              <a:rPr lang="en-US" sz="1200" dirty="0" err="1">
                <a:solidFill>
                  <a:schemeClr val="bg2"/>
                </a:solidFill>
                <a:latin typeface="Times New Roman" panose="02020603050405020304" pitchFamily="18" charset="0"/>
                <a:cs typeface="Times New Roman" panose="02020603050405020304" pitchFamily="18" charset="0"/>
              </a:rPr>
              <a:t>MD</a:t>
            </a:r>
            <a:r>
              <a:rPr lang="en-US" sz="1050" dirty="0" err="1">
                <a:solidFill>
                  <a:schemeClr val="bg2"/>
                </a:solidFill>
                <a:latin typeface="Times New Roman" panose="02020603050405020304" pitchFamily="18" charset="0"/>
                <a:cs typeface="Times New Roman" panose="02020603050405020304" pitchFamily="18" charset="0"/>
              </a:rPr>
              <a:t>m</a:t>
            </a:r>
            <a:r>
              <a:rPr lang="en-US" sz="1050" dirty="0">
                <a:solidFill>
                  <a:schemeClr val="bg2"/>
                </a:solidFill>
                <a:latin typeface="Times New Roman" panose="02020603050405020304" pitchFamily="18" charset="0"/>
                <a:cs typeface="Times New Roman" panose="02020603050405020304" pitchFamily="18" charset="0"/>
              </a:rPr>
              <a:t> </a:t>
            </a:r>
            <a:r>
              <a:rPr lang="en-US" sz="1200" dirty="0">
                <a:solidFill>
                  <a:schemeClr val="bg2"/>
                </a:solidFill>
                <a:latin typeface="Times New Roman" panose="02020603050405020304" pitchFamily="18" charset="0"/>
                <a:cs typeface="Times New Roman" panose="02020603050405020304" pitchFamily="18" charset="0"/>
              </a:rPr>
              <a:t>| | M ]</a:t>
            </a:r>
            <a:r>
              <a:rPr lang="en-US" sz="1050" dirty="0">
                <a:solidFill>
                  <a:schemeClr val="bg2"/>
                </a:solidFill>
                <a:latin typeface="Times New Roman" panose="02020603050405020304" pitchFamily="18" charset="0"/>
                <a:cs typeface="Times New Roman" panose="02020603050405020304" pitchFamily="18" charset="0"/>
              </a:rPr>
              <a:t>	</a:t>
            </a:r>
            <a:r>
              <a:rPr lang="en-US" sz="1200" dirty="0">
                <a:solidFill>
                  <a:schemeClr val="bg2"/>
                </a:solidFill>
                <a:latin typeface="Times New Roman" panose="02020603050405020304" pitchFamily="18" charset="0"/>
                <a:cs typeface="Times New Roman" panose="02020603050405020304" pitchFamily="18" charset="0"/>
              </a:rPr>
              <a:t>to B.</a:t>
            </a:r>
          </a:p>
          <a:p>
            <a:r>
              <a:rPr lang="en-US" sz="1200" dirty="0">
                <a:solidFill>
                  <a:schemeClr val="bg2"/>
                </a:solidFill>
                <a:latin typeface="Times New Roman" panose="02020603050405020304" pitchFamily="18" charset="0"/>
                <a:cs typeface="Times New Roman" panose="02020603050405020304" pitchFamily="18" charset="0"/>
              </a:rPr>
              <a:t>Because B possesses S</a:t>
            </a:r>
            <a:r>
              <a:rPr lang="en-US" sz="1000" dirty="0">
                <a:solidFill>
                  <a:schemeClr val="bg2"/>
                </a:solidFill>
                <a:latin typeface="Times New Roman" panose="02020603050405020304" pitchFamily="18" charset="0"/>
                <a:cs typeface="Times New Roman" panose="02020603050405020304" pitchFamily="18" charset="0"/>
              </a:rPr>
              <a:t>AB</a:t>
            </a:r>
            <a:r>
              <a:rPr lang="en-US" sz="1200" dirty="0">
                <a:solidFill>
                  <a:schemeClr val="bg2"/>
                </a:solidFill>
                <a:latin typeface="Times New Roman" panose="02020603050405020304" pitchFamily="18" charset="0"/>
                <a:cs typeface="Times New Roman" panose="02020603050405020304" pitchFamily="18" charset="0"/>
              </a:rPr>
              <a:t>, it can recompute H(S</a:t>
            </a:r>
            <a:r>
              <a:rPr lang="en-US" dirty="0">
                <a:solidFill>
                  <a:schemeClr val="bg2"/>
                </a:solidFill>
                <a:latin typeface="Times New Roman" panose="02020603050405020304" pitchFamily="18" charset="0"/>
                <a:cs typeface="Times New Roman" panose="02020603050405020304" pitchFamily="18" charset="0"/>
              </a:rPr>
              <a:t>ab</a:t>
            </a:r>
            <a:r>
              <a:rPr lang="en-US" sz="1200" dirty="0">
                <a:solidFill>
                  <a:schemeClr val="bg2"/>
                </a:solidFill>
                <a:latin typeface="Times New Roman" panose="02020603050405020304" pitchFamily="18" charset="0"/>
                <a:cs typeface="Times New Roman" panose="02020603050405020304" pitchFamily="18" charset="0"/>
              </a:rPr>
              <a:t> | | M) and verify MM </a:t>
            </a:r>
            <a:endParaRPr lang="en-US" dirty="0"/>
          </a:p>
          <a:p>
            <a:pPr algn="r" rtl="1"/>
            <a:r>
              <a:rPr lang="fa-IR" altLang="en-US" dirty="0">
                <a:latin typeface="Arial" panose="020B0604020202020204" pitchFamily="34" charset="0"/>
              </a:rPr>
              <a:t>(بخش الف): خلاصه پیام را می توان با استفاده از رمزگذاری معمولی رمزگذاری کرد</a:t>
            </a:r>
          </a:p>
          <a:p>
            <a:pPr algn="r" rtl="1"/>
            <a:r>
              <a:rPr lang="fa-IR" altLang="en-US" dirty="0">
                <a:latin typeface="Arial" panose="020B0604020202020204" pitchFamily="34" charset="0"/>
              </a:rPr>
              <a:t>(بخش ب): خلاصه پیام را می توان با استفاده از رمزگذاری کلید عمومی رمزگذاری کرد.</a:t>
            </a:r>
          </a:p>
          <a:p>
            <a:pPr algn="r" rtl="1"/>
            <a:r>
              <a:rPr lang="fa-IR" altLang="en-US" dirty="0">
                <a:latin typeface="Arial" panose="020B0604020202020204" pitchFamily="34" charset="0"/>
              </a:rPr>
              <a:t>(قسمت ج): تکنیکی که از یک تابع هش استفاده می‌کند، اما از رمزگذاری برای احراز هویت پیام استفاده نمی‌کند. </a:t>
            </a:r>
            <a:endParaRPr lang="en-US" altLang="en-US" dirty="0">
              <a:latin typeface="Arial" panose="020B0604020202020204" pitchFamily="34" charset="0"/>
            </a:endParaRPr>
          </a:p>
          <a:p>
            <a:pPr algn="r" rtl="1"/>
            <a:endParaRPr lang="en-US" altLang="en-US" dirty="0">
              <a:latin typeface="Arial" panose="020B0604020202020204" pitchFamily="34" charset="0"/>
            </a:endParaRPr>
          </a:p>
          <a:p>
            <a:r>
              <a:rPr lang="en-US" altLang="en-US" dirty="0">
                <a:latin typeface="Arial" panose="020B0604020202020204" pitchFamily="34" charset="0"/>
              </a:rPr>
              <a:t>.</a:t>
            </a:r>
          </a:p>
        </p:txBody>
      </p:sp>
      <p:sp>
        <p:nvSpPr>
          <p:cNvPr id="41988" name="Slide Number Placeholder 3">
            <a:extLst>
              <a:ext uri="{FF2B5EF4-FFF2-40B4-BE49-F238E27FC236}">
                <a16:creationId xmlns:a16="http://schemas.microsoft.com/office/drawing/2014/main" id="{B8240593-08A6-4406-87EE-A109FCF7FB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BB3E0A9-57DA-4866-9E5B-9F4029703C6C}" type="slidenum">
              <a:rPr lang="zh-TW" altLang="en-AU" smtClean="0"/>
              <a:pPr/>
              <a:t>14</a:t>
            </a:fld>
            <a:endParaRPr lang="en-AU" altLang="zh-TW"/>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2AFC2883-211C-4C20-B362-375E1D8FA684}"/>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3EE2F1D5-7DD7-4099-B672-BB3B21F6D386}"/>
              </a:ext>
            </a:extLst>
          </p:cNvPr>
          <p:cNvSpPr>
            <a:spLocks noGrp="1"/>
          </p:cNvSpPr>
          <p:nvPr>
            <p:ph type="body" idx="1"/>
          </p:nvPr>
        </p:nvSpPr>
        <p:spPr/>
        <p:txBody>
          <a:bodyPr/>
          <a:lstStyle/>
          <a:p>
            <a:pPr>
              <a:defRPr/>
            </a:pPr>
            <a:r>
              <a:rPr lang="en-US" dirty="0"/>
              <a:t>Third technique, say A and B, share a common secret value </a:t>
            </a:r>
            <a:r>
              <a:rPr lang="en-US" sz="1200" dirty="0">
                <a:solidFill>
                  <a:schemeClr val="bg2"/>
                </a:solidFill>
                <a:latin typeface="Times New Roman" panose="02020603050405020304" pitchFamily="18" charset="0"/>
                <a:cs typeface="Times New Roman" panose="02020603050405020304" pitchFamily="18" charset="0"/>
              </a:rPr>
              <a:t>S</a:t>
            </a:r>
            <a:r>
              <a:rPr lang="en-US" sz="1200" baseline="-25000" dirty="0">
                <a:solidFill>
                  <a:schemeClr val="bg2"/>
                </a:solidFill>
                <a:latin typeface="Times New Roman" panose="02020603050405020304" pitchFamily="18" charset="0"/>
                <a:cs typeface="Times New Roman" panose="02020603050405020304" pitchFamily="18" charset="0"/>
              </a:rPr>
              <a:t>AB</a:t>
            </a:r>
            <a:r>
              <a:rPr lang="en-US" dirty="0"/>
              <a:t>. When A has a message to send to B, it calculates the hash function over the concatenation of the secret value and the message: </a:t>
            </a:r>
            <a:r>
              <a:rPr lang="en-US" sz="1200" dirty="0">
                <a:solidFill>
                  <a:schemeClr val="bg2"/>
                </a:solidFill>
                <a:latin typeface="Times New Roman" panose="02020603050405020304" pitchFamily="18" charset="0"/>
                <a:cs typeface="Times New Roman" panose="02020603050405020304" pitchFamily="18" charset="0"/>
              </a:rPr>
              <a:t>MD</a:t>
            </a:r>
            <a:r>
              <a:rPr lang="en-US" sz="1200" baseline="-25000" dirty="0">
                <a:solidFill>
                  <a:schemeClr val="bg2"/>
                </a:solidFill>
                <a:latin typeface="Times New Roman" panose="02020603050405020304" pitchFamily="18" charset="0"/>
                <a:cs typeface="Times New Roman" panose="02020603050405020304" pitchFamily="18" charset="0"/>
              </a:rPr>
              <a:t>M</a:t>
            </a:r>
            <a:r>
              <a:rPr lang="en-US" dirty="0"/>
              <a:t> = </a:t>
            </a:r>
            <a:r>
              <a:rPr lang="en-US" dirty="0">
                <a:latin typeface="Cambria Math" panose="02040503050406030204" pitchFamily="18" charset="0"/>
              </a:rPr>
              <a:t>"H(</a:t>
            </a:r>
            <a:r>
              <a:rPr lang="en-US" sz="1200" dirty="0">
                <a:solidFill>
                  <a:schemeClr val="bg2"/>
                </a:solidFill>
                <a:latin typeface="Times New Roman" panose="02020603050405020304" pitchFamily="18" charset="0"/>
                <a:cs typeface="Times New Roman" panose="02020603050405020304" pitchFamily="18" charset="0"/>
              </a:rPr>
              <a:t>S</a:t>
            </a:r>
            <a:r>
              <a:rPr lang="en-US" sz="1200" baseline="-25000" dirty="0">
                <a:solidFill>
                  <a:schemeClr val="bg2"/>
                </a:solidFill>
                <a:latin typeface="Times New Roman" panose="02020603050405020304" pitchFamily="18" charset="0"/>
                <a:cs typeface="Times New Roman" panose="02020603050405020304" pitchFamily="18" charset="0"/>
              </a:rPr>
              <a:t>AB</a:t>
            </a:r>
            <a:r>
              <a:rPr lang="en-US" dirty="0">
                <a:latin typeface="Cambria Math" panose="02040503050406030204" pitchFamily="18" charset="0"/>
              </a:rPr>
              <a:t> || M)" </a:t>
            </a:r>
            <a:r>
              <a:rPr lang="en-US" dirty="0"/>
              <a:t> It then sends </a:t>
            </a:r>
            <a:r>
              <a:rPr lang="en-US" dirty="0">
                <a:latin typeface="Cambria Math" panose="02040503050406030204" pitchFamily="18" charset="0"/>
              </a:rPr>
              <a:t>"H(</a:t>
            </a:r>
            <a:r>
              <a:rPr lang="en-US" sz="1200" dirty="0">
                <a:solidFill>
                  <a:schemeClr val="bg2"/>
                </a:solidFill>
                <a:latin typeface="Times New Roman" panose="02020603050405020304" pitchFamily="18" charset="0"/>
                <a:cs typeface="Times New Roman" panose="02020603050405020304" pitchFamily="18" charset="0"/>
              </a:rPr>
              <a:t>S</a:t>
            </a:r>
            <a:r>
              <a:rPr lang="en-US" sz="1200" baseline="-25000" dirty="0">
                <a:solidFill>
                  <a:schemeClr val="bg2"/>
                </a:solidFill>
                <a:latin typeface="Times New Roman" panose="02020603050405020304" pitchFamily="18" charset="0"/>
                <a:cs typeface="Times New Roman" panose="02020603050405020304" pitchFamily="18" charset="0"/>
              </a:rPr>
              <a:t>AB</a:t>
            </a:r>
            <a:r>
              <a:rPr lang="en-US" dirty="0">
                <a:latin typeface="Cambria Math" panose="02040503050406030204" pitchFamily="18" charset="0"/>
              </a:rPr>
              <a:t> || M)</a:t>
            </a:r>
            <a:r>
              <a:rPr lang="en-US" dirty="0"/>
              <a:t>" to B. Because B possesses </a:t>
            </a:r>
            <a:r>
              <a:rPr lang="en-US" sz="1200" dirty="0">
                <a:solidFill>
                  <a:schemeClr val="bg2"/>
                </a:solidFill>
                <a:latin typeface="Times New Roman" panose="02020603050405020304" pitchFamily="18" charset="0"/>
                <a:cs typeface="Times New Roman" panose="02020603050405020304" pitchFamily="18" charset="0"/>
              </a:rPr>
              <a:t>S</a:t>
            </a:r>
            <a:r>
              <a:rPr lang="en-US" sz="1200" baseline="-25000" dirty="0">
                <a:solidFill>
                  <a:schemeClr val="bg2"/>
                </a:solidFill>
                <a:latin typeface="Times New Roman" panose="02020603050405020304" pitchFamily="18" charset="0"/>
                <a:cs typeface="Times New Roman" panose="02020603050405020304" pitchFamily="18" charset="0"/>
              </a:rPr>
              <a:t>AB</a:t>
            </a:r>
            <a:r>
              <a:rPr lang="en-US" dirty="0"/>
              <a:t>, it can recompute </a:t>
            </a:r>
            <a:r>
              <a:rPr lang="en-US" dirty="0">
                <a:latin typeface="Cambria Math" panose="02040503050406030204" pitchFamily="18" charset="0"/>
              </a:rPr>
              <a:t>"H(</a:t>
            </a:r>
            <a:r>
              <a:rPr lang="en-US" sz="1200" dirty="0">
                <a:solidFill>
                  <a:schemeClr val="bg2"/>
                </a:solidFill>
                <a:latin typeface="Times New Roman" panose="02020603050405020304" pitchFamily="18" charset="0"/>
                <a:cs typeface="Times New Roman" panose="02020603050405020304" pitchFamily="18" charset="0"/>
              </a:rPr>
              <a:t>S</a:t>
            </a:r>
            <a:r>
              <a:rPr lang="en-US" sz="1200" baseline="-25000" dirty="0">
                <a:solidFill>
                  <a:schemeClr val="bg2"/>
                </a:solidFill>
                <a:latin typeface="Times New Roman" panose="02020603050405020304" pitchFamily="18" charset="0"/>
                <a:cs typeface="Times New Roman" panose="02020603050405020304" pitchFamily="18" charset="0"/>
              </a:rPr>
              <a:t>AB</a:t>
            </a:r>
            <a:r>
              <a:rPr lang="en-US" dirty="0">
                <a:latin typeface="Cambria Math" panose="02040503050406030204" pitchFamily="18" charset="0"/>
              </a:rPr>
              <a:t> || M)</a:t>
            </a:r>
            <a:r>
              <a:rPr lang="en-US" dirty="0"/>
              <a:t>" and verify </a:t>
            </a:r>
            <a:r>
              <a:rPr lang="en-US" sz="1200" dirty="0">
                <a:solidFill>
                  <a:schemeClr val="bg2"/>
                </a:solidFill>
                <a:latin typeface="Times New Roman" panose="02020603050405020304" pitchFamily="18" charset="0"/>
                <a:cs typeface="Times New Roman" panose="02020603050405020304" pitchFamily="18" charset="0"/>
              </a:rPr>
              <a:t>MD</a:t>
            </a:r>
            <a:r>
              <a:rPr lang="en-US" sz="1200" baseline="-25000" dirty="0">
                <a:solidFill>
                  <a:schemeClr val="bg2"/>
                </a:solidFill>
                <a:latin typeface="Times New Roman" panose="02020603050405020304" pitchFamily="18" charset="0"/>
                <a:cs typeface="Times New Roman" panose="02020603050405020304" pitchFamily="18" charset="0"/>
              </a:rPr>
              <a:t>M</a:t>
            </a:r>
            <a:r>
              <a:rPr lang="en-US" dirty="0"/>
              <a:t>. Because the secret value itself is not sent, it is not possible for an attacker to modify an intercepted message.</a:t>
            </a:r>
          </a:p>
        </p:txBody>
      </p:sp>
      <p:sp>
        <p:nvSpPr>
          <p:cNvPr id="39940" name="Slide Number Placeholder 3">
            <a:extLst>
              <a:ext uri="{FF2B5EF4-FFF2-40B4-BE49-F238E27FC236}">
                <a16:creationId xmlns:a16="http://schemas.microsoft.com/office/drawing/2014/main" id="{45800BBE-10B4-48EC-9092-CCC9C75ADB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3E0DC40-8F5A-4A0A-B943-3C6846923D26}" type="slidenum">
              <a:rPr lang="zh-TW" altLang="en-AU" smtClean="0"/>
              <a:pPr/>
              <a:t>15</a:t>
            </a:fld>
            <a:endParaRPr lang="en-AU" altLang="zh-TW"/>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hlinkClick r:id="rId3"/>
              </a:rPr>
              <a:t>One technique that avoids encryption for one-way hash functions is </a:t>
            </a:r>
            <a:r>
              <a:rPr lang="en-US" b="1" i="0" dirty="0">
                <a:solidFill>
                  <a:srgbClr val="111111"/>
                </a:solidFill>
                <a:effectLst/>
                <a:latin typeface="-apple-system"/>
                <a:hlinkClick r:id="rId3"/>
              </a:rPr>
              <a:t>Folding</a:t>
            </a:r>
            <a:r>
              <a:rPr lang="en-US" b="0" i="0" dirty="0">
                <a:solidFill>
                  <a:srgbClr val="111111"/>
                </a:solidFill>
                <a:effectLst/>
                <a:latin typeface="-apple-system"/>
              </a:rPr>
              <a:t>. </a:t>
            </a:r>
            <a:r>
              <a:rPr lang="en-US" b="0" i="0" dirty="0">
                <a:solidFill>
                  <a:srgbClr val="111111"/>
                </a:solidFill>
                <a:effectLst/>
                <a:latin typeface="-apple-system"/>
                <a:hlinkClick r:id="rId3"/>
              </a:rPr>
              <a:t>This process takes the original one-way hash value, divides it into many separate parts, adds those values together, and uses the last four digits as the key</a:t>
            </a:r>
            <a:r>
              <a:rPr lang="en-US" b="0" i="0" baseline="30000" dirty="0">
                <a:solidFill>
                  <a:srgbClr val="111111"/>
                </a:solidFill>
                <a:effectLst/>
                <a:latin typeface="-apple-system"/>
                <a:hlinkClick r:id="rId3"/>
              </a:rPr>
              <a:t>1</a:t>
            </a:r>
            <a:r>
              <a:rPr lang="en-US" b="0" i="0" dirty="0">
                <a:solidFill>
                  <a:srgbClr val="111111"/>
                </a:solidFill>
                <a:effectLst/>
                <a:latin typeface="-apple-system"/>
              </a:rPr>
              <a:t>. </a:t>
            </a:r>
            <a:r>
              <a:rPr lang="en-US" b="0" i="0" dirty="0">
                <a:solidFill>
                  <a:srgbClr val="111111"/>
                </a:solidFill>
                <a:effectLst/>
                <a:latin typeface="-apple-system"/>
                <a:hlinkClick r:id="rId3"/>
              </a:rPr>
              <a:t>Another technique involves </a:t>
            </a:r>
            <a:r>
              <a:rPr lang="en-US" b="1" i="0" dirty="0">
                <a:solidFill>
                  <a:srgbClr val="111111"/>
                </a:solidFill>
                <a:effectLst/>
                <a:latin typeface="-apple-system"/>
                <a:hlinkClick r:id="rId3"/>
              </a:rPr>
              <a:t>Digit rearrangement</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r>
              <a:rPr lang="en-US" b="0" i="0" dirty="0">
                <a:solidFill>
                  <a:srgbClr val="111111"/>
                </a:solidFill>
                <a:effectLst/>
                <a:latin typeface="-apple-system"/>
              </a:rPr>
              <a:t>It’s important to note that while these techniques avoid traditional encryption, they still involve a form of scrambling or obfuscation to ensure the data is secure and unreadable without the correct key or algorithm</a:t>
            </a:r>
            <a:r>
              <a:rPr lang="en-US" b="0" i="0" baseline="30000" dirty="0">
                <a:solidFill>
                  <a:srgbClr val="111111"/>
                </a:solidFill>
                <a:effectLst/>
                <a:latin typeface="-apple-system"/>
              </a:rPr>
              <a:t>.</a:t>
            </a:r>
          </a:p>
          <a:p>
            <a:pPr algn="r" rtl="1"/>
            <a:r>
              <a:rPr lang="fa-IR" b="0" i="0" dirty="0">
                <a:solidFill>
                  <a:srgbClr val="111111"/>
                </a:solidFill>
                <a:effectLst/>
                <a:latin typeface="-apple-system"/>
              </a:rPr>
              <a:t>یکی از تکنیک‌هایی که از رمزگذاری برای توابع هش یک طرفه جلوگیری می‌کند، </a:t>
            </a:r>
            <a:r>
              <a:rPr lang="en-US" b="0" i="0" dirty="0">
                <a:solidFill>
                  <a:srgbClr val="111111"/>
                </a:solidFill>
                <a:effectLst/>
                <a:latin typeface="-apple-system"/>
              </a:rPr>
              <a:t>Folding </a:t>
            </a:r>
            <a:r>
              <a:rPr lang="fa-IR" b="0" i="0" dirty="0">
                <a:solidFill>
                  <a:srgbClr val="111111"/>
                </a:solidFill>
                <a:effectLst/>
                <a:latin typeface="-apple-system"/>
              </a:rPr>
              <a:t>است. این فرآیند مقدار هش یک طرفه اصلی را می گیرد، آن را به بخش های جداگانه زیادی تقسیم می کند، آن مقادیر را با هم اضافه می کند و از چهار رقم آخر به عنوان کلید استفاده می کند. تکنیک دیگر شامل بازآرایی رقم است.</a:t>
            </a:r>
          </a:p>
          <a:p>
            <a:pPr algn="r" rtl="1"/>
            <a:r>
              <a:rPr lang="fa-IR" b="0" i="0" dirty="0">
                <a:solidFill>
                  <a:srgbClr val="111111"/>
                </a:solidFill>
                <a:effectLst/>
                <a:latin typeface="-apple-system"/>
              </a:rPr>
              <a:t>توجه به این نکته مهم است که در حالی که این تکنیک‌ها از رمزگذاری سنتی اجتناب می‌کنند، اما همچنان شامل نوعی درهم‌سازی یا مبهم‌سازی هستند تا اطمینان حاصل شود که داده‌ها بدون کلید یا الگوریتم صحیح امن و غیرقابل خواندن هستند.</a:t>
            </a:r>
            <a:endParaRPr lang="en-US" b="0" i="0" dirty="0">
              <a:solidFill>
                <a:srgbClr val="111111"/>
              </a:solidFill>
              <a:effectLst/>
              <a:latin typeface="-apple-system"/>
            </a:endParaRPr>
          </a:p>
          <a:p>
            <a:pPr algn="r" rtl="1"/>
            <a:endParaRPr lang="en-US" b="0" i="0" dirty="0">
              <a:solidFill>
                <a:srgbClr val="111111"/>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These two approaches also have an advantage over approaches that encrypt the entire message in that less computation is required</a:t>
            </a:r>
            <a:r>
              <a:rPr lang="en-US" altLang="en-US">
                <a:latin typeface="Arial" panose="020B0604020202020204" pitchFamily="34" charset="0"/>
              </a:rPr>
              <a:t>. Nevertheless</a:t>
            </a:r>
            <a:r>
              <a:rPr lang="en-US" altLang="en-US" dirty="0">
                <a:latin typeface="Arial" panose="020B0604020202020204" pitchFamily="34" charset="0"/>
              </a:rPr>
              <a:t>, there has been interest </a:t>
            </a:r>
            <a:r>
              <a:rPr lang="en-US" altLang="en-US">
                <a:latin typeface="Arial" panose="020B0604020202020204" pitchFamily="34" charset="0"/>
              </a:rPr>
              <a:t>in developing </a:t>
            </a:r>
            <a:r>
              <a:rPr lang="en-US" altLang="en-US" dirty="0">
                <a:latin typeface="Arial" panose="020B0604020202020204" pitchFamily="34" charset="0"/>
              </a:rPr>
              <a:t>a technique that avoids encryption altogether</a:t>
            </a:r>
            <a:r>
              <a:rPr lang="en-US" altLang="en-US">
                <a:latin typeface="Arial" panose="020B0604020202020204" pitchFamily="34" charset="0"/>
              </a:rPr>
              <a:t>. Several </a:t>
            </a:r>
            <a:r>
              <a:rPr lang="en-US" altLang="en-US" dirty="0">
                <a:latin typeface="Arial" panose="020B0604020202020204" pitchFamily="34" charset="0"/>
              </a:rPr>
              <a:t>reasons for this interest are pointed out in [TSUD92]: ■ Encryption software is quite slow</a:t>
            </a:r>
            <a:r>
              <a:rPr lang="en-US" altLang="en-US">
                <a:latin typeface="Arial" panose="020B0604020202020204" pitchFamily="34" charset="0"/>
              </a:rPr>
              <a:t>. Even </a:t>
            </a:r>
            <a:r>
              <a:rPr lang="en-US" altLang="en-US" dirty="0">
                <a:latin typeface="Arial" panose="020B0604020202020204" pitchFamily="34" charset="0"/>
              </a:rPr>
              <a:t>though the amount of data to be encrypted per message is small, there may be a steady stream of messages into and out of a system. ■ Encryption hardware costs are nonnegligible. Low-cost chip implementations of DES are available, but the cost adds up if all nodes in a network must have this capability. ■ Encryption hardware is optimized toward large data sizes. For small blocks of data, a high proportion of the time is spent in initialization/invocation overhead. ■ An encryption algorithm may be protected by a patent</a:t>
            </a:r>
          </a:p>
          <a:p>
            <a:pPr algn="r" rtl="1"/>
            <a:endParaRPr lang="en-US"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16</a:t>
            </a:fld>
            <a:endParaRPr lang="en-AU" altLang="zh-TW"/>
          </a:p>
        </p:txBody>
      </p:sp>
    </p:spTree>
    <p:extLst>
      <p:ext uri="{BB962C8B-B14F-4D97-AF65-F5344CB8AC3E}">
        <p14:creationId xmlns:p14="http://schemas.microsoft.com/office/powerpoint/2010/main" val="3778702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273D0345-0127-4C77-8295-32A5422BA1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B814788-FD1E-461A-9D5E-6EDF799298D6}" type="slidenum">
              <a:rPr lang="en-AU" altLang="en-US" smtClean="0"/>
              <a:pPr>
                <a:spcBef>
                  <a:spcPct val="0"/>
                </a:spcBef>
              </a:pPr>
              <a:t>17</a:t>
            </a:fld>
            <a:endParaRPr lang="en-AU" altLang="en-US"/>
          </a:p>
        </p:txBody>
      </p:sp>
      <p:sp>
        <p:nvSpPr>
          <p:cNvPr id="48131" name="Rectangle 2">
            <a:extLst>
              <a:ext uri="{FF2B5EF4-FFF2-40B4-BE49-F238E27FC236}">
                <a16:creationId xmlns:a16="http://schemas.microsoft.com/office/drawing/2014/main" id="{5C07AC45-D54E-423F-9787-41A63E61A5B2}"/>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CFD0E39C-7B28-4069-97C2-020F90A012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dirty="0">
                <a:latin typeface="Arial" panose="020B0604020202020204" pitchFamily="34" charset="0"/>
              </a:rPr>
              <a:t>هدف یک تابع هش تولید یک «اثر انگشت» از یک فایل، پیام یا سایر بلوک‌های داده است.</a:t>
            </a:r>
          </a:p>
          <a:p>
            <a:pPr algn="r" rtl="1" eaLnBrk="1" hangingPunct="1"/>
            <a:r>
              <a:rPr lang="fa-IR" altLang="en-US" dirty="0">
                <a:latin typeface="Arial" panose="020B0604020202020204" pitchFamily="34" charset="0"/>
              </a:rPr>
              <a:t>برای احراز هویت پیام، یک تابع هش </a:t>
            </a:r>
            <a:r>
              <a:rPr lang="en-US" altLang="en-US" dirty="0">
                <a:latin typeface="Arial" panose="020B0604020202020204" pitchFamily="34" charset="0"/>
              </a:rPr>
              <a:t>H </a:t>
            </a:r>
            <a:r>
              <a:rPr lang="fa-IR" altLang="en-US" dirty="0">
                <a:latin typeface="Arial" panose="020B0604020202020204" pitchFamily="34" charset="0"/>
              </a:rPr>
              <a:t>باید ویژگی های زیر را داشته باشد:</a:t>
            </a:r>
            <a:endParaRPr lang="en-US" altLang="en-US" dirty="0">
              <a:latin typeface="Arial" panose="020B0604020202020204" pitchFamily="34" charset="0"/>
            </a:endParaRPr>
          </a:p>
          <a:p>
            <a:pPr algn="r" rtl="1" eaLnBrk="1" hangingPunct="1"/>
            <a:r>
              <a:rPr lang="fa-IR" altLang="en-US" dirty="0">
                <a:latin typeface="Arial" panose="020B0604020202020204" pitchFamily="34" charset="0"/>
              </a:rPr>
              <a:t>سه ویژگی اول الزاماتی برای کاربرد عملی یک تابع هش برای احراز هویت پیام هستند.</a:t>
            </a:r>
            <a:endParaRPr lang="en-US" altLang="en-US" dirty="0">
              <a:latin typeface="Arial" panose="020B0604020202020204" pitchFamily="34" charset="0"/>
            </a:endParaRPr>
          </a:p>
          <a:p>
            <a:pPr algn="r" rtl="1" eaLnBrk="1" hangingPunct="1"/>
            <a:r>
              <a:rPr lang="fa-IR" altLang="en-US" dirty="0">
                <a:latin typeface="Arial" panose="020B0604020202020204" pitchFamily="34" charset="0"/>
              </a:rPr>
              <a:t>خلاصه پیام علاوه بر ارائه احراز هویت، یکپارچگی داده ها را نیز فراهم می کند. عملکرد مشابه یک دنباله بررسی فریم را انجام می دهد: اگر هر یک از بیت های پیام به طور تصادفی در حین انتقال تغییر کند، خلاصه پیام اشتباه خواهد بود.</a:t>
            </a:r>
          </a:p>
          <a:p>
            <a:pPr algn="l" rtl="0" eaLnBrk="1" hangingPunct="1"/>
            <a:r>
              <a:rPr lang="en-US" dirty="0"/>
              <a:t>.</a:t>
            </a:r>
            <a:endParaRPr lang="fa-IR" altLang="en-US" dirty="0">
              <a:latin typeface="Arial" panose="020B0604020202020204" pitchFamily="34" charset="0"/>
            </a:endParaRPr>
          </a:p>
        </p:txBody>
      </p:sp>
    </p:spTree>
    <p:extLst>
      <p:ext uri="{BB962C8B-B14F-4D97-AF65-F5344CB8AC3E}">
        <p14:creationId xmlns:p14="http://schemas.microsoft.com/office/powerpoint/2010/main" val="2768185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273D0345-0127-4C77-8295-32A5422BA1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B814788-FD1E-461A-9D5E-6EDF799298D6}" type="slidenum">
              <a:rPr lang="en-AU" altLang="en-US" smtClean="0"/>
              <a:pPr>
                <a:spcBef>
                  <a:spcPct val="0"/>
                </a:spcBef>
              </a:pPr>
              <a:t>18</a:t>
            </a:fld>
            <a:endParaRPr lang="en-AU" altLang="en-US"/>
          </a:p>
        </p:txBody>
      </p:sp>
      <p:sp>
        <p:nvSpPr>
          <p:cNvPr id="48131" name="Rectangle 2">
            <a:extLst>
              <a:ext uri="{FF2B5EF4-FFF2-40B4-BE49-F238E27FC236}">
                <a16:creationId xmlns:a16="http://schemas.microsoft.com/office/drawing/2014/main" id="{5C07AC45-D54E-423F-9787-41A63E61A5B2}"/>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CFD0E39C-7B28-4069-97C2-020F90A012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latin typeface="Arial" panose="020B0604020202020204" pitchFamily="34" charset="0"/>
              </a:rPr>
              <a:t>4-th </a:t>
            </a:r>
            <a:r>
              <a:rPr lang="en-US" dirty="0"/>
              <a:t>property is important if the authentication technique involves the use of a secret value. The secret value itself is not sent</a:t>
            </a:r>
            <a:r>
              <a:rPr lang="en-US"/>
              <a:t>; however</a:t>
            </a:r>
            <a:r>
              <a:rPr lang="en-US" dirty="0"/>
              <a:t>, if the hash function is not one way, an attacker can easily discover the secret value. the attacker obtains the message M and the hash code C=</a:t>
            </a:r>
            <a:r>
              <a:rPr lang="en-US" sz="1200" dirty="0">
                <a:solidFill>
                  <a:schemeClr val="bg2"/>
                </a:solidFill>
                <a:latin typeface="Times New Roman" panose="02020603050405020304" pitchFamily="18" charset="0"/>
                <a:cs typeface="Times New Roman" panose="02020603050405020304" pitchFamily="18" charset="0"/>
              </a:rPr>
              <a:t>H(S</a:t>
            </a:r>
            <a:r>
              <a:rPr lang="en-US" sz="1200" baseline="-25000" dirty="0">
                <a:solidFill>
                  <a:schemeClr val="bg2"/>
                </a:solidFill>
                <a:latin typeface="Times New Roman" panose="02020603050405020304" pitchFamily="18" charset="0"/>
                <a:cs typeface="Times New Roman" panose="02020603050405020304" pitchFamily="18" charset="0"/>
              </a:rPr>
              <a:t>AB</a:t>
            </a:r>
            <a:r>
              <a:rPr lang="en-US" sz="1200" dirty="0">
                <a:solidFill>
                  <a:schemeClr val="bg2"/>
                </a:solidFill>
                <a:latin typeface="Times New Roman" panose="02020603050405020304" pitchFamily="18" charset="0"/>
                <a:cs typeface="Times New Roman" panose="02020603050405020304" pitchFamily="18" charset="0"/>
              </a:rPr>
              <a:t> | | M)</a:t>
            </a:r>
          </a:p>
          <a:p>
            <a:pPr algn="l" rtl="0" eaLnBrk="1" hangingPunct="1"/>
            <a:r>
              <a:rPr lang="en-US" dirty="0"/>
              <a:t>, and can reach the secret key from inverting hash code C. </a:t>
            </a:r>
          </a:p>
          <a:p>
            <a:pPr algn="l" rtl="0" eaLnBrk="1" hangingPunct="1"/>
            <a:r>
              <a:rPr lang="en-US" dirty="0"/>
              <a:t>5-th property, guarantees that it is impossible to find an alternative message with the same hash value as a given message. If this property were not true, an attacker would be capable of the following sequence: First, observe or intercept a message plus its encrypted hash code; second, generate an unencrypted hash code from the message; third, generate an alternate message with the same hash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bg2"/>
                </a:solidFill>
              </a:rPr>
              <a:t>The 6-th property, collision resistant, protects against a sophisticated class of attack known as the </a:t>
            </a:r>
            <a:r>
              <a:rPr lang="en-US" sz="1200" b="1" dirty="0">
                <a:solidFill>
                  <a:schemeClr val="bg2"/>
                </a:solidFill>
              </a:rPr>
              <a:t>birthday attack</a:t>
            </a:r>
            <a:r>
              <a:rPr lang="en-US" sz="1200" dirty="0">
                <a:solidFill>
                  <a:schemeClr val="bg2"/>
                </a:solidFill>
              </a:rPr>
              <a:t>. Details are beyond the scope. The attack reduces the strength of an m-bit hash function from 2</a:t>
            </a:r>
            <a:r>
              <a:rPr lang="en-US" sz="1200" baseline="30000" dirty="0">
                <a:solidFill>
                  <a:schemeClr val="bg2"/>
                </a:solidFill>
              </a:rPr>
              <a:t>m</a:t>
            </a:r>
            <a:r>
              <a:rPr lang="en-US" sz="1200" dirty="0">
                <a:solidFill>
                  <a:schemeClr val="bg2"/>
                </a:solidFill>
              </a:rPr>
              <a:t> to 2</a:t>
            </a:r>
            <a:r>
              <a:rPr lang="en-US" sz="1200" baseline="30000" dirty="0">
                <a:solidFill>
                  <a:schemeClr val="bg2"/>
                </a:solidFill>
              </a:rPr>
              <a:t>m/2</a:t>
            </a:r>
            <a:endParaRPr lang="en-US" sz="1200" dirty="0">
              <a:solidFill>
                <a:schemeClr val="bg2"/>
              </a:solidFill>
            </a:endParaRPr>
          </a:p>
          <a:p>
            <a:pPr algn="l" rtl="0" eaLnBrk="1" hangingPunct="1"/>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273D0345-0127-4C77-8295-32A5422BA1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B814788-FD1E-461A-9D5E-6EDF799298D6}" type="slidenum">
              <a:rPr lang="en-AU" altLang="en-US" smtClean="0"/>
              <a:pPr>
                <a:spcBef>
                  <a:spcPct val="0"/>
                </a:spcBef>
              </a:pPr>
              <a:t>19</a:t>
            </a:fld>
            <a:endParaRPr lang="en-AU" altLang="en-US"/>
          </a:p>
        </p:txBody>
      </p:sp>
      <p:sp>
        <p:nvSpPr>
          <p:cNvPr id="48131" name="Rectangle 2">
            <a:extLst>
              <a:ext uri="{FF2B5EF4-FFF2-40B4-BE49-F238E27FC236}">
                <a16:creationId xmlns:a16="http://schemas.microsoft.com/office/drawing/2014/main" id="{5C07AC45-D54E-423F-9787-41A63E61A5B2}"/>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CFD0E39C-7B28-4069-97C2-020F90A012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latin typeface="Arial" panose="020B0604020202020204" pitchFamily="34" charset="0"/>
              </a:rPr>
              <a:t>4-th </a:t>
            </a:r>
            <a:r>
              <a:rPr lang="en-US" dirty="0"/>
              <a:t>property is important if the authentication technique involves the use of a secret value. The secret value itself is not sent</a:t>
            </a:r>
            <a:r>
              <a:rPr lang="en-US"/>
              <a:t>; however</a:t>
            </a:r>
            <a:r>
              <a:rPr lang="en-US" dirty="0"/>
              <a:t>, if the hash function is not one way, an attacker can easily discover the secret value. the attacker obtains the message M and the hash code C=</a:t>
            </a:r>
            <a:r>
              <a:rPr lang="en-US" sz="1200" dirty="0">
                <a:solidFill>
                  <a:schemeClr val="bg2"/>
                </a:solidFill>
                <a:latin typeface="Times New Roman" panose="02020603050405020304" pitchFamily="18" charset="0"/>
                <a:cs typeface="Times New Roman" panose="02020603050405020304" pitchFamily="18" charset="0"/>
              </a:rPr>
              <a:t>H(S</a:t>
            </a:r>
            <a:r>
              <a:rPr lang="en-US" sz="1200" baseline="-25000" dirty="0">
                <a:solidFill>
                  <a:schemeClr val="bg2"/>
                </a:solidFill>
                <a:latin typeface="Times New Roman" panose="02020603050405020304" pitchFamily="18" charset="0"/>
                <a:cs typeface="Times New Roman" panose="02020603050405020304" pitchFamily="18" charset="0"/>
              </a:rPr>
              <a:t>AB</a:t>
            </a:r>
            <a:r>
              <a:rPr lang="en-US" sz="1200" dirty="0">
                <a:solidFill>
                  <a:schemeClr val="bg2"/>
                </a:solidFill>
                <a:latin typeface="Times New Roman" panose="02020603050405020304" pitchFamily="18" charset="0"/>
                <a:cs typeface="Times New Roman" panose="02020603050405020304" pitchFamily="18" charset="0"/>
              </a:rPr>
              <a:t> | | M)</a:t>
            </a:r>
          </a:p>
          <a:p>
            <a:pPr algn="l" rtl="0" eaLnBrk="1" hangingPunct="1"/>
            <a:r>
              <a:rPr lang="en-US" dirty="0"/>
              <a:t>, and can reach the secret key from inverting hash code C. </a:t>
            </a:r>
          </a:p>
          <a:p>
            <a:pPr algn="l" rtl="0" eaLnBrk="1" hangingPunct="1"/>
            <a:r>
              <a:rPr lang="en-US" dirty="0"/>
              <a:t>5-th property, guarantees that it is impossible to find an alternative message with the same hash value as a given message. If this property were not true, an attacker would be capable of the following sequence: First, observe or intercept a message plus its encrypted hash code; second, generate an unencrypted hash code from the message; third, generate an alternate message with the same hash code</a:t>
            </a:r>
          </a:p>
        </p:txBody>
      </p:sp>
    </p:spTree>
    <p:extLst>
      <p:ext uri="{BB962C8B-B14F-4D97-AF65-F5344CB8AC3E}">
        <p14:creationId xmlns:p14="http://schemas.microsoft.com/office/powerpoint/2010/main" val="3109435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9280E5D6-83C2-4492-865D-4FE8D0E8F01E}"/>
              </a:ext>
            </a:extLst>
          </p:cNvPr>
          <p:cNvSpPr>
            <a:spLocks noGrp="1" noRot="1" noChangeAspect="1" noChangeArrowheads="1" noTextEdit="1"/>
          </p:cNvSpPr>
          <p:nvPr>
            <p:ph type="sldImg"/>
          </p:nvPr>
        </p:nvSpPr>
        <p:spPr>
          <a:ln/>
        </p:spPr>
      </p:sp>
      <p:sp>
        <p:nvSpPr>
          <p:cNvPr id="50179" name="Notes Placeholder 2">
            <a:extLst>
              <a:ext uri="{FF2B5EF4-FFF2-40B4-BE49-F238E27FC236}">
                <a16:creationId xmlns:a16="http://schemas.microsoft.com/office/drawing/2014/main" id="{B8FFDFDD-8C08-4214-BC71-09AD5512D7BA}"/>
              </a:ext>
            </a:extLst>
          </p:cNvPr>
          <p:cNvSpPr>
            <a:spLocks noGrp="1"/>
          </p:cNvSpPr>
          <p:nvPr>
            <p:ph type="body" idx="1"/>
          </p:nvPr>
        </p:nvSpPr>
        <p:spPr>
          <a:xfrm>
            <a:off x="457200" y="4343400"/>
            <a:ext cx="60198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If collision resistance is required, then the value 2</a:t>
            </a:r>
            <a:r>
              <a:rPr lang="en-US" altLang="en-US" i="1" baseline="30000" dirty="0">
                <a:latin typeface="Arial" panose="020B0604020202020204" pitchFamily="34" charset="0"/>
              </a:rPr>
              <a:t>m/2 </a:t>
            </a:r>
            <a:r>
              <a:rPr lang="en-US" altLang="en-US" dirty="0">
                <a:latin typeface="Arial" panose="020B0604020202020204" pitchFamily="34" charset="0"/>
              </a:rPr>
              <a:t>determines the strength of the hash code against brute-force attacks. Van Oorschot and Wiener presented a design for a $10 million collision search machine for MD5,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 </a:t>
            </a:r>
          </a:p>
        </p:txBody>
      </p:sp>
      <p:sp>
        <p:nvSpPr>
          <p:cNvPr id="50180" name="Slide Number Placeholder 3">
            <a:extLst>
              <a:ext uri="{FF2B5EF4-FFF2-40B4-BE49-F238E27FC236}">
                <a16:creationId xmlns:a16="http://schemas.microsoft.com/office/drawing/2014/main" id="{69A32CC4-886E-448F-9300-90E4E614BB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906DC17-05F2-4991-AD73-F6A858561724}" type="slidenum">
              <a:rPr lang="en-AU" altLang="en-US" smtClean="0"/>
              <a:pPr>
                <a:spcBef>
                  <a:spcPct val="0"/>
                </a:spcBef>
              </a:pPr>
              <a:t>20</a:t>
            </a:fld>
            <a:endParaRPr lang="en-AU"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DA507CD6-A87D-4702-B03A-189CFE3FFE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988901E-1B74-4E58-9767-C9B678049A7A}" type="slidenum">
              <a:rPr lang="en-AU" altLang="en-US" smtClean="0"/>
              <a:pPr>
                <a:spcBef>
                  <a:spcPct val="0"/>
                </a:spcBef>
              </a:pPr>
              <a:t>2</a:t>
            </a:fld>
            <a:endParaRPr lang="en-AU" altLang="en-US"/>
          </a:p>
        </p:txBody>
      </p:sp>
      <p:sp>
        <p:nvSpPr>
          <p:cNvPr id="21507" name="Rectangle 1026">
            <a:extLst>
              <a:ext uri="{FF2B5EF4-FFF2-40B4-BE49-F238E27FC236}">
                <a16:creationId xmlns:a16="http://schemas.microsoft.com/office/drawing/2014/main" id="{F6C65429-FA60-4FF0-A696-2FEAF8BE862E}"/>
              </a:ext>
            </a:extLst>
          </p:cNvPr>
          <p:cNvSpPr>
            <a:spLocks noGrp="1" noRot="1" noChangeAspect="1" noChangeArrowheads="1" noTextEdit="1"/>
          </p:cNvSpPr>
          <p:nvPr>
            <p:ph type="sldImg"/>
          </p:nvPr>
        </p:nvSpPr>
        <p:spPr>
          <a:solidFill>
            <a:srgbClr val="FFFFFF"/>
          </a:solidFill>
          <a:ln/>
        </p:spPr>
      </p:sp>
      <p:sp>
        <p:nvSpPr>
          <p:cNvPr id="21508" name="Rectangle 1027">
            <a:extLst>
              <a:ext uri="{FF2B5EF4-FFF2-40B4-BE49-F238E27FC236}">
                <a16:creationId xmlns:a16="http://schemas.microsoft.com/office/drawing/2014/main" id="{B5B0F7F8-8AA3-485A-B068-30FE1C5A56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Lecture slides by Lawrie Brown for “Network Security Essentials”, 4/e, by William Stallings, Chapter 9 – “</a:t>
            </a:r>
            <a:r>
              <a:rPr lang="en-AU" altLang="en-US">
                <a:latin typeface="Arial" panose="020B0604020202020204" pitchFamily="34" charset="0"/>
              </a:rPr>
              <a:t>Public Key Cryptography and Message Authentication</a:t>
            </a:r>
            <a:r>
              <a:rPr lang="en-US" altLang="en-US">
                <a:latin typeface="Arial" panose="020B0604020202020204" pitchFamily="34" charset="0"/>
              </a:rPr>
              <a:t>”.</a:t>
            </a:r>
            <a:endParaRPr lang="en-AU"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9280E5D6-83C2-4492-865D-4FE8D0E8F01E}"/>
              </a:ext>
            </a:extLst>
          </p:cNvPr>
          <p:cNvSpPr>
            <a:spLocks noGrp="1" noRot="1" noChangeAspect="1" noChangeArrowheads="1" noTextEdit="1"/>
          </p:cNvSpPr>
          <p:nvPr>
            <p:ph type="sldImg"/>
          </p:nvPr>
        </p:nvSpPr>
        <p:spPr>
          <a:ln/>
        </p:spPr>
      </p:sp>
      <p:sp>
        <p:nvSpPr>
          <p:cNvPr id="50179" name="Notes Placeholder 2">
            <a:extLst>
              <a:ext uri="{FF2B5EF4-FFF2-40B4-BE49-F238E27FC236}">
                <a16:creationId xmlns:a16="http://schemas.microsoft.com/office/drawing/2014/main" id="{B8FFDFDD-8C08-4214-BC71-09AD5512D7BA}"/>
              </a:ext>
            </a:extLst>
          </p:cNvPr>
          <p:cNvSpPr>
            <a:spLocks noGrp="1"/>
          </p:cNvSpPr>
          <p:nvPr>
            <p:ph type="body" idx="1"/>
          </p:nvPr>
        </p:nvSpPr>
        <p:spPr>
          <a:xfrm>
            <a:off x="457200" y="4343400"/>
            <a:ext cx="60198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 the context of hash functions, if we have a hash function that produces an m-bit hash, there are 2</a:t>
            </a:r>
            <a:r>
              <a:rPr lang="en-US" baseline="30000" dirty="0"/>
              <a:t>m</a:t>
            </a:r>
            <a:r>
              <a:rPr lang="en-US" dirty="0"/>
              <a:t> possible hash values. The Birthday Attack tells us that we only need to try about 2m/2</a:t>
            </a:r>
            <a:r>
              <a:rPr lang="en-US" dirty="0">
                <a:hlinkClick r:id="rId3"/>
              </a:rPr>
              <a:t> random inputs before we find a pair that produces the same hash output, hence a collision</a:t>
            </a:r>
            <a:endParaRPr lang="en-US" altLang="en-US" dirty="0">
              <a:latin typeface="Arial" panose="020B0604020202020204" pitchFamily="34" charset="0"/>
            </a:endParaRPr>
          </a:p>
        </p:txBody>
      </p:sp>
      <p:sp>
        <p:nvSpPr>
          <p:cNvPr id="50180" name="Slide Number Placeholder 3">
            <a:extLst>
              <a:ext uri="{FF2B5EF4-FFF2-40B4-BE49-F238E27FC236}">
                <a16:creationId xmlns:a16="http://schemas.microsoft.com/office/drawing/2014/main" id="{69A32CC4-886E-448F-9300-90E4E614BB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906DC17-05F2-4991-AD73-F6A858561724}" type="slidenum">
              <a:rPr lang="en-AU" altLang="en-US" smtClean="0"/>
              <a:pPr>
                <a:spcBef>
                  <a:spcPct val="0"/>
                </a:spcBef>
              </a:pPr>
              <a:t>21</a:t>
            </a:fld>
            <a:endParaRPr lang="en-AU" altLang="en-US"/>
          </a:p>
        </p:txBody>
      </p:sp>
    </p:spTree>
    <p:extLst>
      <p:ext uri="{BB962C8B-B14F-4D97-AF65-F5344CB8AC3E}">
        <p14:creationId xmlns:p14="http://schemas.microsoft.com/office/powerpoint/2010/main" val="2243696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9280E5D6-83C2-4492-865D-4FE8D0E8F01E}"/>
              </a:ext>
            </a:extLst>
          </p:cNvPr>
          <p:cNvSpPr>
            <a:spLocks noGrp="1" noRot="1" noChangeAspect="1" noChangeArrowheads="1" noTextEdit="1"/>
          </p:cNvSpPr>
          <p:nvPr>
            <p:ph type="sldImg"/>
          </p:nvPr>
        </p:nvSpPr>
        <p:spPr>
          <a:ln/>
        </p:spPr>
      </p:sp>
      <p:sp>
        <p:nvSpPr>
          <p:cNvPr id="50179" name="Notes Placeholder 2">
            <a:extLst>
              <a:ext uri="{FF2B5EF4-FFF2-40B4-BE49-F238E27FC236}">
                <a16:creationId xmlns:a16="http://schemas.microsoft.com/office/drawing/2014/main" id="{B8FFDFDD-8C08-4214-BC71-09AD5512D7BA}"/>
              </a:ext>
            </a:extLst>
          </p:cNvPr>
          <p:cNvSpPr>
            <a:spLocks noGrp="1"/>
          </p:cNvSpPr>
          <p:nvPr>
            <p:ph type="body" idx="1"/>
          </p:nvPr>
        </p:nvSpPr>
        <p:spPr>
          <a:xfrm>
            <a:off x="457200" y="4343400"/>
            <a:ext cx="60198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For a preimage or second preimage attack, an adversary wishes to find a value </a:t>
            </a:r>
            <a:r>
              <a:rPr lang="en-US" altLang="en-US" i="1" dirty="0">
                <a:latin typeface="Arial" panose="020B0604020202020204" pitchFamily="34" charset="0"/>
              </a:rPr>
              <a:t>y </a:t>
            </a:r>
            <a:r>
              <a:rPr lang="en-US" altLang="en-US" dirty="0">
                <a:latin typeface="Arial" panose="020B0604020202020204" pitchFamily="34" charset="0"/>
              </a:rPr>
              <a:t>such that </a:t>
            </a:r>
            <a:r>
              <a:rPr lang="en-US" altLang="en-US" i="1" dirty="0">
                <a:latin typeface="Arial" panose="020B0604020202020204" pitchFamily="34" charset="0"/>
              </a:rPr>
              <a:t>H(y) </a:t>
            </a:r>
            <a:r>
              <a:rPr lang="en-US" altLang="en-US" dirty="0">
                <a:latin typeface="Arial" panose="020B0604020202020204" pitchFamily="34" charset="0"/>
              </a:rPr>
              <a:t>is equal to a given hash value h. The brute force method is to pick values of y at random and try each value until a collision occurs. For an </a:t>
            </a:r>
            <a:r>
              <a:rPr lang="en-US" altLang="en-US" i="1" dirty="0">
                <a:latin typeface="Arial" panose="020B0604020202020204" pitchFamily="34" charset="0"/>
              </a:rPr>
              <a:t>n-bit </a:t>
            </a:r>
            <a:r>
              <a:rPr lang="en-US" altLang="en-US" dirty="0">
                <a:latin typeface="Arial" panose="020B0604020202020204" pitchFamily="34" charset="0"/>
              </a:rPr>
              <a:t>hash value, </a:t>
            </a:r>
            <a:r>
              <a:rPr lang="en-US" altLang="en-US">
                <a:latin typeface="Arial" panose="020B0604020202020204" pitchFamily="34" charset="0"/>
              </a:rPr>
              <a:t>the level </a:t>
            </a:r>
            <a:r>
              <a:rPr lang="en-US" altLang="en-US" dirty="0">
                <a:latin typeface="Arial" panose="020B0604020202020204" pitchFamily="34" charset="0"/>
              </a:rPr>
              <a:t>of effort is proportional to 2</a:t>
            </a:r>
            <a:r>
              <a:rPr lang="en-US" altLang="en-US" baseline="30000" dirty="0">
                <a:latin typeface="Arial" panose="020B0604020202020204" pitchFamily="34" charset="0"/>
              </a:rPr>
              <a:t>n</a:t>
            </a:r>
            <a:r>
              <a:rPr lang="en-US" altLang="en-US" dirty="0">
                <a:latin typeface="Arial" panose="020B0604020202020204" pitchFamily="34" charset="0"/>
              </a:rPr>
              <a:t>. Specifically, the adversary would have to try, on average, 2</a:t>
            </a:r>
            <a:r>
              <a:rPr lang="en-US" altLang="en-US" baseline="30000" dirty="0">
                <a:latin typeface="Arial" panose="020B0604020202020204" pitchFamily="34" charset="0"/>
              </a:rPr>
              <a:t>n–1 </a:t>
            </a:r>
            <a:r>
              <a:rPr lang="en-US" altLang="en-US" dirty="0">
                <a:latin typeface="Arial" panose="020B0604020202020204" pitchFamily="34" charset="0"/>
              </a:rPr>
              <a:t>values of y to find one that generates a given hash value h</a:t>
            </a:r>
            <a:r>
              <a:rPr lang="en-US" altLang="en-US" i="1" dirty="0">
                <a:latin typeface="Arial" panose="020B0604020202020204" pitchFamily="34" charset="0"/>
              </a:rPr>
              <a:t>. </a:t>
            </a:r>
          </a:p>
          <a:p>
            <a:pPr eaLnBrk="1" hangingPunct="1"/>
            <a:r>
              <a:rPr lang="en-US" altLang="en-US" dirty="0">
                <a:latin typeface="Arial" panose="020B0604020202020204" pitchFamily="34" charset="0"/>
              </a:rPr>
              <a:t>For a collision resistant attack, an adversary wishes to find two messages or data blocks, x and </a:t>
            </a:r>
            <a:r>
              <a:rPr lang="en-US" altLang="en-US" i="1" dirty="0">
                <a:latin typeface="Arial" panose="020B0604020202020204" pitchFamily="34" charset="0"/>
              </a:rPr>
              <a:t>y, </a:t>
            </a:r>
            <a:r>
              <a:rPr lang="en-US" altLang="en-US" dirty="0">
                <a:latin typeface="Arial" panose="020B0604020202020204" pitchFamily="34" charset="0"/>
              </a:rPr>
              <a:t>that yield the same hash function: H(x) = H(y). This requires much less effort than a preimage or second preimage attack. The effort required is explained by a mathematical result referred to as the birthday paradox (next slide).</a:t>
            </a:r>
          </a:p>
          <a:p>
            <a:pPr eaLnBrk="1" hangingPunct="1"/>
            <a:endParaRPr lang="en-US" altLang="en-US" dirty="0">
              <a:latin typeface="Arial" panose="020B0604020202020204" pitchFamily="34" charset="0"/>
            </a:endParaRPr>
          </a:p>
          <a:p>
            <a:pPr algn="r" rtl="1" eaLnBrk="1" hangingPunct="1"/>
            <a:r>
              <a:rPr lang="fa-IR" altLang="en-US" dirty="0">
                <a:latin typeface="Arial" panose="020B0604020202020204" pitchFamily="34" charset="0"/>
              </a:rPr>
              <a:t>یک حمله پیش تصویر یا دوم، یک دشمن می خواهد مقدار </a:t>
            </a:r>
            <a:r>
              <a:rPr lang="en-US" altLang="en-US" dirty="0">
                <a:latin typeface="Arial" panose="020B0604020202020204" pitchFamily="34" charset="0"/>
              </a:rPr>
              <a:t>y </a:t>
            </a:r>
            <a:r>
              <a:rPr lang="fa-IR" altLang="en-US" dirty="0">
                <a:latin typeface="Arial" panose="020B0604020202020204" pitchFamily="34" charset="0"/>
              </a:rPr>
              <a:t>را پیدا کند به طوری که </a:t>
            </a:r>
            <a:r>
              <a:rPr lang="en-US" altLang="en-US" dirty="0">
                <a:latin typeface="Arial" panose="020B0604020202020204" pitchFamily="34" charset="0"/>
              </a:rPr>
              <a:t>H(y) </a:t>
            </a:r>
            <a:r>
              <a:rPr lang="fa-IR" altLang="en-US" dirty="0">
                <a:latin typeface="Arial" panose="020B0604020202020204" pitchFamily="34" charset="0"/>
              </a:rPr>
              <a:t>برابر با مقدار هش داده شده </a:t>
            </a:r>
            <a:r>
              <a:rPr lang="en-US" altLang="en-US" dirty="0">
                <a:latin typeface="Arial" panose="020B0604020202020204" pitchFamily="34" charset="0"/>
              </a:rPr>
              <a:t>h </a:t>
            </a:r>
            <a:r>
              <a:rPr lang="fa-IR" altLang="en-US" dirty="0">
                <a:latin typeface="Arial" panose="020B0604020202020204" pitchFamily="34" charset="0"/>
              </a:rPr>
              <a:t>باشد. برای یک مقدار هش </a:t>
            </a:r>
            <a:r>
              <a:rPr lang="en-US" altLang="en-US" dirty="0">
                <a:latin typeface="Arial" panose="020B0604020202020204" pitchFamily="34" charset="0"/>
              </a:rPr>
              <a:t>n </a:t>
            </a:r>
            <a:r>
              <a:rPr lang="fa-IR" altLang="en-US" dirty="0">
                <a:latin typeface="Arial" panose="020B0604020202020204" pitchFamily="34" charset="0"/>
              </a:rPr>
              <a:t>بیت، سطح تلاش متناسب با 2</a:t>
            </a:r>
            <a:r>
              <a:rPr lang="en-US" altLang="en-US" dirty="0">
                <a:latin typeface="Arial" panose="020B0604020202020204" pitchFamily="34" charset="0"/>
              </a:rPr>
              <a:t>n </a:t>
            </a:r>
            <a:r>
              <a:rPr lang="fa-IR" altLang="en-US" dirty="0">
                <a:latin typeface="Arial" panose="020B0604020202020204" pitchFamily="34" charset="0"/>
              </a:rPr>
              <a:t>است. به طور خاص، حریف باید به طور متوسط 2</a:t>
            </a:r>
            <a:r>
              <a:rPr lang="en-US" altLang="en-US" dirty="0">
                <a:latin typeface="Arial" panose="020B0604020202020204" pitchFamily="34" charset="0"/>
              </a:rPr>
              <a:t>n-1 </a:t>
            </a:r>
            <a:r>
              <a:rPr lang="fa-IR" altLang="en-US" dirty="0">
                <a:latin typeface="Arial" panose="020B0604020202020204" pitchFamily="34" charset="0"/>
              </a:rPr>
              <a:t>مقدار </a:t>
            </a:r>
            <a:r>
              <a:rPr lang="en-US" altLang="en-US" dirty="0">
                <a:latin typeface="Arial" panose="020B0604020202020204" pitchFamily="34" charset="0"/>
              </a:rPr>
              <a:t>y </a:t>
            </a:r>
            <a:r>
              <a:rPr lang="fa-IR" altLang="en-US" dirty="0">
                <a:latin typeface="Arial" panose="020B0604020202020204" pitchFamily="34" charset="0"/>
              </a:rPr>
              <a:t>را امتحان کند تا یکی را پیدا کند که یک مقدار هش معین </a:t>
            </a:r>
            <a:r>
              <a:rPr lang="en-US" altLang="en-US" dirty="0">
                <a:latin typeface="Arial" panose="020B0604020202020204" pitchFamily="34" charset="0"/>
              </a:rPr>
              <a:t>h </a:t>
            </a:r>
            <a:r>
              <a:rPr lang="fa-IR" altLang="en-US" dirty="0">
                <a:latin typeface="Arial" panose="020B0604020202020204" pitchFamily="34" charset="0"/>
              </a:rPr>
              <a:t>را ایجاد کند.</a:t>
            </a:r>
          </a:p>
          <a:p>
            <a:pPr algn="r" rtl="1" eaLnBrk="1" hangingPunct="1"/>
            <a:r>
              <a:rPr lang="fa-IR" altLang="en-US" dirty="0">
                <a:latin typeface="Arial" panose="020B0604020202020204" pitchFamily="34" charset="0"/>
              </a:rPr>
              <a:t>برای یک حمله مقاوم در برابر برخورد، دشمن می خواهد دو پیام یا بلوک داده </a:t>
            </a:r>
            <a:r>
              <a:rPr lang="en-US" altLang="en-US" dirty="0">
                <a:latin typeface="Arial" panose="020B0604020202020204" pitchFamily="34" charset="0"/>
              </a:rPr>
              <a:t>x </a:t>
            </a:r>
            <a:r>
              <a:rPr lang="fa-IR" altLang="en-US" dirty="0">
                <a:latin typeface="Arial" panose="020B0604020202020204" pitchFamily="34" charset="0"/>
              </a:rPr>
              <a:t>و </a:t>
            </a:r>
            <a:r>
              <a:rPr lang="en-US" altLang="en-US" dirty="0">
                <a:latin typeface="Arial" panose="020B0604020202020204" pitchFamily="34" charset="0"/>
              </a:rPr>
              <a:t>y </a:t>
            </a:r>
            <a:r>
              <a:rPr lang="fa-IR" altLang="en-US" dirty="0">
                <a:latin typeface="Arial" panose="020B0604020202020204" pitchFamily="34" charset="0"/>
              </a:rPr>
              <a:t>را پیدا کند که تابع هش یکسانی دارند: </a:t>
            </a:r>
            <a:r>
              <a:rPr lang="en-US" altLang="en-US" dirty="0">
                <a:latin typeface="Arial" panose="020B0604020202020204" pitchFamily="34" charset="0"/>
              </a:rPr>
              <a:t>H(x) = H(y).</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If collision resistance is required, then the value 2</a:t>
            </a:r>
            <a:r>
              <a:rPr lang="en-US" altLang="en-US" i="1" baseline="30000" dirty="0">
                <a:latin typeface="Arial" panose="020B0604020202020204" pitchFamily="34" charset="0"/>
              </a:rPr>
              <a:t>m/2 </a:t>
            </a:r>
            <a:r>
              <a:rPr lang="en-US" altLang="en-US" dirty="0">
                <a:latin typeface="Arial" panose="020B0604020202020204" pitchFamily="34" charset="0"/>
              </a:rPr>
              <a:t>determines the strength of the hash code against brute-force attacks. Van Oorschot and Wiener presented a design for a $10 million collision search machine for MD5, which has a 128-bit hash length, that could find a collision in 24 days. Thus a 128-bit code may be viewed as inadequate. The next step up, if a hash code is treated as a sequence of 32 bits, is a 160-bit hash length. With a hash length of 160 bits, the same search machine would require over four thousand years to find a collision. With today's technology, the time would be much shorter, so that 160 bits now appears suspect. </a:t>
            </a:r>
          </a:p>
        </p:txBody>
      </p:sp>
      <p:sp>
        <p:nvSpPr>
          <p:cNvPr id="50180" name="Slide Number Placeholder 3">
            <a:extLst>
              <a:ext uri="{FF2B5EF4-FFF2-40B4-BE49-F238E27FC236}">
                <a16:creationId xmlns:a16="http://schemas.microsoft.com/office/drawing/2014/main" id="{69A32CC4-886E-448F-9300-90E4E614BB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906DC17-05F2-4991-AD73-F6A858561724}" type="slidenum">
              <a:rPr lang="en-AU" altLang="en-US" smtClean="0"/>
              <a:pPr>
                <a:spcBef>
                  <a:spcPct val="0"/>
                </a:spcBef>
              </a:pPr>
              <a:t>22</a:t>
            </a:fld>
            <a:endParaRPr lang="en-AU" altLang="en-US"/>
          </a:p>
        </p:txBody>
      </p:sp>
    </p:spTree>
    <p:extLst>
      <p:ext uri="{BB962C8B-B14F-4D97-AF65-F5344CB8AC3E}">
        <p14:creationId xmlns:p14="http://schemas.microsoft.com/office/powerpoint/2010/main" val="2955280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8B5C4D0C-0B64-4F32-B3CB-75D9F55A72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8DEAF01-CC3D-45B2-A9D0-3A9D62C9F14F}" type="slidenum">
              <a:rPr lang="en-AU" altLang="en-US" smtClean="0"/>
              <a:pPr>
                <a:spcBef>
                  <a:spcPct val="0"/>
                </a:spcBef>
              </a:pPr>
              <a:t>23</a:t>
            </a:fld>
            <a:endParaRPr lang="en-AU" altLang="en-US"/>
          </a:p>
        </p:txBody>
      </p:sp>
      <p:sp>
        <p:nvSpPr>
          <p:cNvPr id="52227" name="Rectangle 2">
            <a:extLst>
              <a:ext uri="{FF2B5EF4-FFF2-40B4-BE49-F238E27FC236}">
                <a16:creationId xmlns:a16="http://schemas.microsoft.com/office/drawing/2014/main" id="{A4E12EAA-3493-46FC-BC57-652ED2042178}"/>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01A38AA1-C9E1-464F-A9E7-1FA73BCDBD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dirty="0">
                <a:latin typeface="Arial" panose="020B0604020202020204" pitchFamily="34" charset="0"/>
              </a:rPr>
              <a:t>سند استانداردهای واقعی با عنوان </a:t>
            </a:r>
            <a:r>
              <a:rPr lang="en-US" altLang="en-US" dirty="0">
                <a:latin typeface="Arial" panose="020B0604020202020204" pitchFamily="34" charset="0"/>
              </a:rPr>
              <a:t>Secure Hash Standard </a:t>
            </a:r>
            <a:r>
              <a:rPr lang="fa-IR" altLang="en-US" dirty="0">
                <a:latin typeface="Arial" panose="020B0604020202020204" pitchFamily="34" charset="0"/>
              </a:rPr>
              <a:t>است. </a:t>
            </a:r>
            <a:r>
              <a:rPr lang="en-US" altLang="en-US" dirty="0">
                <a:latin typeface="Arial" panose="020B0604020202020204" pitchFamily="34" charset="0"/>
              </a:rPr>
              <a:t>SHA </a:t>
            </a:r>
            <a:r>
              <a:rPr lang="fa-IR" altLang="en-US" dirty="0">
                <a:latin typeface="Arial" panose="020B0604020202020204" pitchFamily="34" charset="0"/>
              </a:rPr>
              <a:t>بر اساس تابع هش </a:t>
            </a:r>
            <a:r>
              <a:rPr lang="en-US" altLang="en-US" dirty="0">
                <a:latin typeface="Arial" panose="020B0604020202020204" pitchFamily="34" charset="0"/>
              </a:rPr>
              <a:t>MD4 </a:t>
            </a:r>
            <a:r>
              <a:rPr lang="fa-IR" altLang="en-US" dirty="0">
                <a:latin typeface="Arial" panose="020B0604020202020204" pitchFamily="34" charset="0"/>
              </a:rPr>
              <a:t>است و طراحی آن دقیقاً </a:t>
            </a:r>
            <a:r>
              <a:rPr lang="en-US" altLang="en-US" dirty="0">
                <a:latin typeface="Arial" panose="020B0604020202020204" pitchFamily="34" charset="0"/>
              </a:rPr>
              <a:t>MD4 </a:t>
            </a:r>
            <a:r>
              <a:rPr lang="fa-IR" altLang="en-US" dirty="0">
                <a:latin typeface="Arial" panose="020B0604020202020204" pitchFamily="34" charset="0"/>
              </a:rPr>
              <a:t>را مدل می کند. </a:t>
            </a:r>
            <a:r>
              <a:rPr lang="en-US" altLang="en-US" dirty="0">
                <a:latin typeface="Arial" panose="020B0604020202020204" pitchFamily="34" charset="0"/>
              </a:rPr>
              <a:t>SHA-1 </a:t>
            </a:r>
            <a:r>
              <a:rPr lang="fa-IR" altLang="en-US" dirty="0">
                <a:latin typeface="Arial" panose="020B0604020202020204" pitchFamily="34" charset="0"/>
              </a:rPr>
              <a:t>مقدار هش 160 بیت را تولید می کند. در سال 2005، یک تیم تحقیقاتی حمله‌ای را توصیف کرد که در آن دو پیام جداگانه یافت می‌شود که هش </a:t>
            </a:r>
            <a:r>
              <a:rPr lang="en-US" altLang="en-US" dirty="0">
                <a:latin typeface="Arial" panose="020B0604020202020204" pitchFamily="34" charset="0"/>
              </a:rPr>
              <a:t>SHA-1 </a:t>
            </a:r>
            <a:r>
              <a:rPr lang="fa-IR" altLang="en-US" dirty="0">
                <a:latin typeface="Arial" panose="020B0604020202020204" pitchFamily="34" charset="0"/>
              </a:rPr>
              <a:t>یکسان را با استفاده </a:t>
            </a:r>
            <a:r>
              <a:rPr lang="en-US" altLang="en-US" dirty="0">
                <a:latin typeface="Arial" panose="020B0604020202020204" pitchFamily="34" charset="0"/>
              </a:rPr>
              <a:t>2</a:t>
            </a:r>
            <a:r>
              <a:rPr lang="en-US" altLang="en-US" baseline="30000" dirty="0">
                <a:latin typeface="Arial" panose="020B0604020202020204" pitchFamily="34" charset="0"/>
              </a:rPr>
              <a:t>69</a:t>
            </a:r>
            <a:r>
              <a:rPr lang="fa-IR" altLang="en-US" dirty="0">
                <a:latin typeface="Arial" panose="020B0604020202020204" pitchFamily="34" charset="0"/>
              </a:rPr>
              <a:t>عملیات ارائه می‌دهد، بسیار کمتر از </a:t>
            </a:r>
            <a:r>
              <a:rPr lang="en-US" altLang="en-US" dirty="0">
                <a:latin typeface="Arial" panose="020B0604020202020204" pitchFamily="34" charset="0"/>
              </a:rPr>
              <a:t>2</a:t>
            </a:r>
            <a:r>
              <a:rPr lang="en-US" altLang="en-US" baseline="30000" dirty="0">
                <a:latin typeface="Arial" panose="020B0604020202020204" pitchFamily="34" charset="0"/>
              </a:rPr>
              <a:t>80</a:t>
            </a:r>
            <a:r>
              <a:rPr lang="fa-IR" altLang="en-US" baseline="30000" dirty="0">
                <a:latin typeface="Arial" panose="020B0604020202020204" pitchFamily="34" charset="0"/>
              </a:rPr>
              <a:t> </a:t>
            </a:r>
            <a:r>
              <a:rPr lang="fa-IR" altLang="en-US" dirty="0">
                <a:latin typeface="Arial" panose="020B0604020202020204" pitchFamily="34" charset="0"/>
              </a:rPr>
              <a:t>عملیاتی که قبلاً تصور می‌شد برای یافتن برخورد با </a:t>
            </a:r>
            <a:r>
              <a:rPr lang="en-US" altLang="en-US" dirty="0">
                <a:latin typeface="Arial" panose="020B0604020202020204" pitchFamily="34" charset="0"/>
              </a:rPr>
              <a:t>SHA- </a:t>
            </a:r>
            <a:r>
              <a:rPr lang="fa-IR" altLang="en-US" dirty="0">
                <a:latin typeface="Arial" panose="020B0604020202020204" pitchFamily="34" charset="0"/>
              </a:rPr>
              <a:t>لازم است.  بنابر این به نسخه های جدیدتر و طولانی تر </a:t>
            </a:r>
            <a:r>
              <a:rPr lang="en-US" altLang="en-US" dirty="0">
                <a:latin typeface="Arial" panose="020B0604020202020204" pitchFamily="34" charset="0"/>
              </a:rPr>
              <a:t>SHA </a:t>
            </a:r>
            <a:r>
              <a:rPr lang="fa-IR" altLang="en-US" dirty="0">
                <a:latin typeface="Arial" panose="020B0604020202020204" pitchFamily="34" charset="0"/>
              </a:rPr>
              <a:t> رفتیم.</a:t>
            </a:r>
            <a:endParaRPr lang="en-US" altLang="en-US" dirty="0">
              <a:latin typeface="Arial" panose="020B0604020202020204" pitchFamily="34" charset="0"/>
            </a:endParaRPr>
          </a:p>
          <a:p>
            <a:pPr algn="r" rtl="1" eaLnBrk="1" hangingPunct="1"/>
            <a:endParaRPr lang="en-US" altLang="en-US" dirty="0">
              <a:latin typeface="Arial" panose="020B0604020202020204" pitchFamily="34" charset="0"/>
            </a:endParaRPr>
          </a:p>
          <a:p>
            <a:pPr algn="r" rtl="1" eaLnBrk="1" hangingPunct="1"/>
            <a:r>
              <a:rPr lang="fa-IR" altLang="en-US" dirty="0">
                <a:latin typeface="Arial" panose="020B0604020202020204" pitchFamily="34" charset="0"/>
              </a:rPr>
              <a:t>موسسه ملی استاندارد و فناوری </a:t>
            </a:r>
            <a:r>
              <a:rPr lang="en-US" altLang="en-US" dirty="0">
                <a:latin typeface="Arial" panose="020B0604020202020204" pitchFamily="34" charset="0"/>
              </a:rPr>
              <a:t>NIST</a:t>
            </a:r>
          </a:p>
          <a:p>
            <a:pPr algn="r" rtl="1" eaLnBrk="1" hangingPunct="1"/>
            <a:r>
              <a:rPr lang="fa-IR" altLang="en-US" dirty="0">
                <a:latin typeface="Arial" panose="020B0604020202020204" pitchFamily="34" charset="0"/>
              </a:rPr>
              <a:t>استاندارد پردازش اطلاعات فدرال </a:t>
            </a:r>
            <a:r>
              <a:rPr lang="en-US" altLang="en-US" dirty="0">
                <a:latin typeface="Arial" panose="020B0604020202020204" pitchFamily="34" charset="0"/>
              </a:rPr>
              <a:t>FIPS</a:t>
            </a:r>
          </a:p>
          <a:p>
            <a:pPr algn="r" rtl="1" eaLnBrk="1" hangingPunct="1"/>
            <a:r>
              <a:rPr lang="en-US" dirty="0"/>
              <a:t>National Institute of Standards and Technology (NIST) </a:t>
            </a:r>
          </a:p>
          <a:p>
            <a:pPr algn="r" rtl="1" eaLnBrk="1" hangingPunct="1"/>
            <a:r>
              <a:rPr lang="en-US" dirty="0"/>
              <a:t>Federal Information Processing Standard FIPS</a:t>
            </a:r>
          </a:p>
          <a:p>
            <a:pPr algn="r" rtl="1" eaLnBrk="1" hangingPunct="1"/>
            <a:r>
              <a:rPr lang="en-US" dirty="0"/>
              <a:t>National Security Agency (NSA)</a:t>
            </a:r>
          </a:p>
          <a:p>
            <a:pPr algn="r" rtl="1" eaLnBrk="1" hangingPunct="1"/>
            <a:r>
              <a:rPr lang="en-US" dirty="0"/>
              <a:t>Digital Signature Algorithm</a:t>
            </a:r>
          </a:p>
          <a:p>
            <a:pPr algn="r" rtl="1" eaLnBrk="1" hangingPunct="1"/>
            <a:endParaRPr lang="en-US" dirty="0"/>
          </a:p>
          <a:p>
            <a:pPr algn="r" rtl="1" eaLnBrk="1" hangingPunct="1"/>
            <a:endParaRPr lang="en-US" altLang="en-US" dirty="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31">
            <a:extLst>
              <a:ext uri="{FF2B5EF4-FFF2-40B4-BE49-F238E27FC236}">
                <a16:creationId xmlns:a16="http://schemas.microsoft.com/office/drawing/2014/main" id="{EE7F1683-AF12-4E45-8593-E351D51E76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0447D3C-4427-4750-B38C-47921736C408}" type="slidenum">
              <a:rPr lang="en-AU" altLang="en-US" smtClean="0"/>
              <a:pPr>
                <a:spcBef>
                  <a:spcPct val="0"/>
                </a:spcBef>
              </a:pPr>
              <a:t>24</a:t>
            </a:fld>
            <a:endParaRPr lang="en-AU" altLang="en-US"/>
          </a:p>
        </p:txBody>
      </p:sp>
      <p:sp>
        <p:nvSpPr>
          <p:cNvPr id="54275" name="Rectangle 2">
            <a:extLst>
              <a:ext uri="{FF2B5EF4-FFF2-40B4-BE49-F238E27FC236}">
                <a16:creationId xmlns:a16="http://schemas.microsoft.com/office/drawing/2014/main" id="{F1DFF5C6-BF2A-46EC-9B8A-E338EE82E5BB}"/>
              </a:ext>
            </a:extLst>
          </p:cNvPr>
          <p:cNvSpPr>
            <a:spLocks noGrp="1" noRot="1" noChangeAspect="1" noChangeArrowheads="1" noTextEdit="1"/>
          </p:cNvSpPr>
          <p:nvPr>
            <p:ph type="sldImg"/>
          </p:nvPr>
        </p:nvSpPr>
        <p:spPr>
          <a:solidFill>
            <a:srgbClr val="FFFFFF"/>
          </a:solidFill>
          <a:ln/>
        </p:spPr>
      </p:sp>
      <p:sp>
        <p:nvSpPr>
          <p:cNvPr id="54276" name="Rectangle 3">
            <a:extLst>
              <a:ext uri="{FF2B5EF4-FFF2-40B4-BE49-F238E27FC236}">
                <a16:creationId xmlns:a16="http://schemas.microsoft.com/office/drawing/2014/main" id="{9190DFF6-6263-44F0-8D7A-54339CCA3A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dirty="0">
                <a:latin typeface="Arial" panose="020B0604020202020204" pitchFamily="34" charset="0"/>
              </a:rPr>
              <a:t>در سال 2002، </a:t>
            </a:r>
            <a:r>
              <a:rPr lang="en-US" altLang="en-US" dirty="0">
                <a:latin typeface="Arial" panose="020B0604020202020204" pitchFamily="34" charset="0"/>
              </a:rPr>
              <a:t>NIST </a:t>
            </a:r>
            <a:r>
              <a:rPr lang="fa-IR" altLang="en-US" dirty="0">
                <a:latin typeface="Arial" panose="020B0604020202020204" pitchFamily="34" charset="0"/>
              </a:rPr>
              <a:t>نسخه اصلاح شده استاندارد، </a:t>
            </a:r>
            <a:r>
              <a:rPr lang="en-US" altLang="en-US" dirty="0">
                <a:latin typeface="Arial" panose="020B0604020202020204" pitchFamily="34" charset="0"/>
              </a:rPr>
              <a:t>FIPS 180-2 </a:t>
            </a:r>
            <a:r>
              <a:rPr lang="fa-IR" altLang="en-US" dirty="0">
                <a:latin typeface="Arial" panose="020B0604020202020204" pitchFamily="34" charset="0"/>
              </a:rPr>
              <a:t>را تولید کرد که سه نسخه جدید از </a:t>
            </a:r>
            <a:r>
              <a:rPr lang="en-US" altLang="en-US" dirty="0">
                <a:latin typeface="Arial" panose="020B0604020202020204" pitchFamily="34" charset="0"/>
              </a:rPr>
              <a:t>SHA </a:t>
            </a:r>
            <a:r>
              <a:rPr lang="fa-IR" altLang="en-US" dirty="0">
                <a:latin typeface="Arial" panose="020B0604020202020204" pitchFamily="34" charset="0"/>
              </a:rPr>
              <a:t>را با طول مقدار هش 256، 384 و 512 بیت، به نام‌های </a:t>
            </a:r>
            <a:r>
              <a:rPr lang="en-US" altLang="en-US" dirty="0">
                <a:latin typeface="Arial" panose="020B0604020202020204" pitchFamily="34" charset="0"/>
              </a:rPr>
              <a:t>SHA-256، SHA-384، </a:t>
            </a:r>
            <a:r>
              <a:rPr lang="fa-IR" altLang="en-US" dirty="0">
                <a:latin typeface="Arial" panose="020B0604020202020204" pitchFamily="34" charset="0"/>
              </a:rPr>
              <a:t>و </a:t>
            </a:r>
            <a:r>
              <a:rPr lang="en-US" altLang="en-US" dirty="0">
                <a:latin typeface="Arial" panose="020B0604020202020204" pitchFamily="34" charset="0"/>
              </a:rPr>
              <a:t>SHA </a:t>
            </a:r>
            <a:r>
              <a:rPr lang="fa-IR" altLang="en-US" dirty="0">
                <a:latin typeface="Arial" panose="020B0604020202020204" pitchFamily="34" charset="0"/>
              </a:rPr>
              <a:t>تعریف کرد. -512. در مجموع، این الگوریتم های هش به نام </a:t>
            </a:r>
            <a:r>
              <a:rPr lang="en-US" altLang="en-US" dirty="0">
                <a:latin typeface="Arial" panose="020B0604020202020204" pitchFamily="34" charset="0"/>
              </a:rPr>
              <a:t>SHA-2 </a:t>
            </a:r>
            <a:r>
              <a:rPr lang="fa-IR" altLang="en-US" dirty="0">
                <a:latin typeface="Arial" panose="020B0604020202020204" pitchFamily="34" charset="0"/>
              </a:rPr>
              <a:t>شناخته می شوند. این نسخه‌های جدید ساختار زیربنایی یکسانی دارند و از همان انواع عملیات باینری مدولار و منطقی </a:t>
            </a:r>
            <a:r>
              <a:rPr lang="en-US" altLang="en-US" dirty="0">
                <a:latin typeface="Arial" panose="020B0604020202020204" pitchFamily="34" charset="0"/>
              </a:rPr>
              <a:t>SHA-1 </a:t>
            </a:r>
            <a:r>
              <a:rPr lang="fa-IR" altLang="en-US" dirty="0">
                <a:latin typeface="Arial" panose="020B0604020202020204" pitchFamily="34" charset="0"/>
              </a:rPr>
              <a:t>استفاده می‌کنند، بنابراین تحلیل‌ها باید مشابه باشند. یک سند اصلاح شده به عنوان </a:t>
            </a:r>
            <a:r>
              <a:rPr lang="en-US" altLang="en-US" dirty="0">
                <a:latin typeface="Arial" panose="020B0604020202020204" pitchFamily="34" charset="0"/>
              </a:rPr>
              <a:t>FIP PUB 180-3 </a:t>
            </a:r>
            <a:r>
              <a:rPr lang="fa-IR" altLang="en-US" dirty="0">
                <a:latin typeface="Arial" panose="020B0604020202020204" pitchFamily="34" charset="0"/>
              </a:rPr>
              <a:t>در سال 2008 صادر شد که یک نسخه 224 بیتی را اضافه کرد. </a:t>
            </a:r>
            <a:r>
              <a:rPr lang="en-US" altLang="en-US" dirty="0">
                <a:latin typeface="Arial" panose="020B0604020202020204" pitchFamily="34" charset="0"/>
              </a:rPr>
              <a:t>SHA-2 </a:t>
            </a:r>
            <a:r>
              <a:rPr lang="fa-IR" altLang="en-US" dirty="0">
                <a:latin typeface="Arial" panose="020B0604020202020204" pitchFamily="34" charset="0"/>
              </a:rPr>
              <a:t>همچنین در </a:t>
            </a:r>
            <a:r>
              <a:rPr lang="en-US" altLang="en-US" dirty="0">
                <a:latin typeface="Arial" panose="020B0604020202020204" pitchFamily="34" charset="0"/>
              </a:rPr>
              <a:t>RFC 4634 </a:t>
            </a:r>
            <a:r>
              <a:rPr lang="fa-IR" altLang="en-US" dirty="0">
                <a:latin typeface="Arial" panose="020B0604020202020204" pitchFamily="34" charset="0"/>
              </a:rPr>
              <a:t>مشخص شده است، که اساساً مواد را در </a:t>
            </a:r>
            <a:r>
              <a:rPr lang="en-US" altLang="en-US" dirty="0">
                <a:latin typeface="Arial" panose="020B0604020202020204" pitchFamily="34" charset="0"/>
              </a:rPr>
              <a:t>FIPS 180-3 </a:t>
            </a:r>
            <a:r>
              <a:rPr lang="fa-IR" altLang="en-US" dirty="0">
                <a:latin typeface="Arial" panose="020B0604020202020204" pitchFamily="34" charset="0"/>
              </a:rPr>
              <a:t>کپی می کند، اما اجرای کد </a:t>
            </a:r>
            <a:r>
              <a:rPr lang="en-US" altLang="en-US" dirty="0">
                <a:latin typeface="Arial" panose="020B0604020202020204" pitchFamily="34" charset="0"/>
              </a:rPr>
              <a:t>C </a:t>
            </a:r>
            <a:r>
              <a:rPr lang="fa-IR" altLang="en-US" dirty="0">
                <a:latin typeface="Arial" panose="020B0604020202020204" pitchFamily="34" charset="0"/>
              </a:rPr>
              <a:t>را اضافه می کند.</a:t>
            </a:r>
          </a:p>
          <a:p>
            <a:pPr algn="r" rtl="1" eaLnBrk="1" hangingPunct="1"/>
            <a:r>
              <a:rPr lang="fa-IR" altLang="en-US" dirty="0">
                <a:latin typeface="Arial" panose="020B0604020202020204" pitchFamily="34" charset="0"/>
              </a:rPr>
              <a:t>در سال 2005، </a:t>
            </a:r>
            <a:r>
              <a:rPr lang="en-US" altLang="en-US" dirty="0">
                <a:latin typeface="Arial" panose="020B0604020202020204" pitchFamily="34" charset="0"/>
              </a:rPr>
              <a:t>NIST </a:t>
            </a:r>
            <a:r>
              <a:rPr lang="fa-IR" altLang="en-US" dirty="0">
                <a:latin typeface="Arial" panose="020B0604020202020204" pitchFamily="34" charset="0"/>
              </a:rPr>
              <a:t>اعلام کرد که قصد دارد تصویب </a:t>
            </a:r>
            <a:r>
              <a:rPr lang="en-US" altLang="en-US" dirty="0">
                <a:latin typeface="Arial" panose="020B0604020202020204" pitchFamily="34" charset="0"/>
              </a:rPr>
              <a:t>SHA-1 </a:t>
            </a:r>
            <a:r>
              <a:rPr lang="fa-IR" altLang="en-US" dirty="0">
                <a:latin typeface="Arial" panose="020B0604020202020204" pitchFamily="34" charset="0"/>
              </a:rPr>
              <a:t>را به تدریج لغو کند و تا سال 2010 به سایر نسخه‌های </a:t>
            </a:r>
            <a:r>
              <a:rPr lang="en-US" altLang="en-US" dirty="0">
                <a:latin typeface="Arial" panose="020B0604020202020204" pitchFamily="34" charset="0"/>
              </a:rPr>
              <a:t>SHA </a:t>
            </a:r>
            <a:r>
              <a:rPr lang="fa-IR" altLang="en-US" dirty="0">
                <a:latin typeface="Arial" panose="020B0604020202020204" pitchFamily="34" charset="0"/>
              </a:rPr>
              <a:t>تکیه کند.</a:t>
            </a:r>
            <a:endParaRPr lang="en-US" altLang="en-US" dirty="0">
              <a:latin typeface="Arial" panose="020B0604020202020204" pitchFamily="34" charset="0"/>
            </a:endParaRPr>
          </a:p>
          <a:p>
            <a:pPr algn="l"/>
            <a:r>
              <a:rPr lang="en-US" b="0" i="0" dirty="0">
                <a:solidFill>
                  <a:srgbClr val="000000"/>
                </a:solidFill>
                <a:effectLst/>
              </a:rPr>
              <a:t>Sure, here’s some information about each of them:</a:t>
            </a:r>
          </a:p>
          <a:p>
            <a:pPr algn="l"/>
            <a:r>
              <a:rPr lang="en-US" b="1" i="0" dirty="0">
                <a:solidFill>
                  <a:srgbClr val="000000"/>
                </a:solidFill>
                <a:effectLst/>
                <a:hlinkClick r:id="rId3"/>
              </a:rPr>
              <a:t>National Security Agency (NSA)</a:t>
            </a:r>
            <a:r>
              <a:rPr lang="en-US" b="0" i="0" baseline="30000" dirty="0">
                <a:solidFill>
                  <a:srgbClr val="000000"/>
                </a:solidFill>
                <a:effectLst/>
                <a:hlinkClick r:id="rId3"/>
              </a:rPr>
              <a:t>1</a:t>
            </a:r>
            <a:r>
              <a:rPr lang="en-US" b="0" i="0" baseline="30000" dirty="0">
                <a:solidFill>
                  <a:srgbClr val="000000"/>
                </a:solidFill>
                <a:effectLst/>
                <a:hlinkClick r:id="rId4"/>
              </a:rPr>
              <a:t>2</a:t>
            </a:r>
            <a:r>
              <a:rPr lang="en-US" b="0" i="0" dirty="0">
                <a:solidFill>
                  <a:srgbClr val="000000"/>
                </a:solidFill>
                <a:effectLst/>
              </a:rPr>
              <a:t>: The NSA is an intelligence agency of the United States Department of Defense. It is responsible for global monitoring, collection, and processing of information and data for foreign and domestic intelligence and counterintelligence purposes, specializing in a discipline known as signals intelligence (SIGINT). The NSA provides foreign signals intelligence (SIGINT) to America’s policymakers and military forces. SIGINT plays a vital role in national security by providing America’s leaders with critical information they need to defend the country, save lives, and advance U.S. goals and alliances globally.</a:t>
            </a:r>
          </a:p>
          <a:p>
            <a:pPr algn="l"/>
            <a:r>
              <a:rPr lang="en-US" b="1" i="0" dirty="0">
                <a:solidFill>
                  <a:srgbClr val="000000"/>
                </a:solidFill>
                <a:effectLst/>
                <a:hlinkClick r:id="rId3"/>
              </a:rPr>
              <a:t>National Institute of Standards and Technology (NIST)</a:t>
            </a:r>
            <a:r>
              <a:rPr lang="en-US" b="0" i="0" baseline="30000" dirty="0">
                <a:solidFill>
                  <a:srgbClr val="000000"/>
                </a:solidFill>
                <a:effectLst/>
                <a:hlinkClick r:id="rId5"/>
              </a:rPr>
              <a:t>3</a:t>
            </a:r>
            <a:r>
              <a:rPr lang="en-US" b="0" i="0" baseline="30000" dirty="0">
                <a:solidFill>
                  <a:srgbClr val="000000"/>
                </a:solidFill>
                <a:effectLst/>
                <a:hlinkClick r:id="rId6"/>
              </a:rPr>
              <a:t>4</a:t>
            </a:r>
            <a:r>
              <a:rPr lang="en-US" b="0" i="0" dirty="0">
                <a:solidFill>
                  <a:srgbClr val="000000"/>
                </a:solidFill>
                <a:effectLst/>
              </a:rPr>
              <a:t>: NIST is an agency of the United States Department of Commerce whose mission is to promote American innovation and industrial competitiveness. NIST’s activities are organized into physical science laboratory programs that include nanoscale science and technology, engineering, information technology, neutron research, material measurement, and physical measurement. NIST was founded in 1901 and is now part of the U.S. Department of Commerce.</a:t>
            </a:r>
          </a:p>
          <a:p>
            <a:pPr algn="l"/>
            <a:r>
              <a:rPr lang="en-US" b="1" i="0" dirty="0">
                <a:solidFill>
                  <a:srgbClr val="000000"/>
                </a:solidFill>
                <a:effectLst/>
                <a:hlinkClick r:id="rId3"/>
              </a:rPr>
              <a:t>Federal Information Processing Standards (FIPS)</a:t>
            </a:r>
            <a:r>
              <a:rPr lang="en-US" b="0" i="0" baseline="30000" dirty="0">
                <a:solidFill>
                  <a:srgbClr val="000000"/>
                </a:solidFill>
                <a:effectLst/>
                <a:hlinkClick r:id="rId7"/>
              </a:rPr>
              <a:t>5</a:t>
            </a:r>
            <a:r>
              <a:rPr lang="en-US" b="0" i="0" baseline="30000" dirty="0">
                <a:solidFill>
                  <a:srgbClr val="000000"/>
                </a:solidFill>
                <a:effectLst/>
                <a:hlinkClick r:id="rId8"/>
              </a:rPr>
              <a:t>6</a:t>
            </a:r>
            <a:r>
              <a:rPr lang="en-US" b="0" i="0" dirty="0">
                <a:solidFill>
                  <a:srgbClr val="000000"/>
                </a:solidFill>
                <a:effectLst/>
              </a:rPr>
              <a:t>: FIPS are a set of publicly announced standards that the National Institute of Standards and Technology (NIST) </a:t>
            </a:r>
            <a:r>
              <a:rPr lang="en-US" b="0" i="0">
                <a:solidFill>
                  <a:srgbClr val="000000"/>
                </a:solidFill>
                <a:effectLst/>
              </a:rPr>
              <a:t>has developed </a:t>
            </a:r>
            <a:r>
              <a:rPr lang="en-US" b="0" i="0" dirty="0">
                <a:solidFill>
                  <a:srgbClr val="000000"/>
                </a:solidFill>
                <a:effectLst/>
              </a:rPr>
              <a:t>for use in computer systems of non-military United States government agencies and contractors. FIPS standards establish requirements for ensuring computer security and interoperability, and are intended for cases in which suitable industry standards do not already exist. Many FIPS specifications are modified versions of standards used by technical communities, such as the American National Standards Institute (ANSI), the Institute of Electrical and Electronics Engineers (IEEE), and the International Organization for Standardization (ISO).</a:t>
            </a:r>
          </a:p>
          <a:p>
            <a:pPr algn="l" rtl="0" eaLnBrk="1" hangingPunct="1"/>
            <a:endParaRPr lang="en-US" altLang="en-US" dirty="0">
              <a:latin typeface="Arial" panose="020B0604020202020204" pitchFamily="34" charset="0"/>
            </a:endParaRPr>
          </a:p>
          <a:p>
            <a:pPr algn="r" rtl="1"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In 2002, NIST produced a revised version of the standard, FIPS 180-2, that defined three new versions of SHA, with hash value lengths of 256, 384, and 512 bits, known as SHA-256, SHA-384, and SHA-512. Collectively,  these hash algorithms are known as SHA-2. These new versions have the same underlying structure and use the same types of modular arithmetic and logical binary operations as SHA-1, hence analyses should be similar. A revised document was issued as FIP PUB 180-3 in 2008, which added a 224-bit version. SHA-2 is also specified in RFC 4634, which essentially duplicates the material in FIPS 180-3, but adds a C code implementation. </a:t>
            </a:r>
          </a:p>
          <a:p>
            <a:pPr eaLnBrk="1" hangingPunct="1"/>
            <a:r>
              <a:rPr lang="en-US" altLang="en-US" dirty="0">
                <a:latin typeface="Arial" panose="020B0604020202020204" pitchFamily="34" charset="0"/>
              </a:rPr>
              <a:t>In 2005, NIST announced the intention to phase out approval of SHA-1 and move to a reliance on the other SHA versions by 2010. </a:t>
            </a:r>
            <a:endParaRPr lang="en-AU" altLang="en-US" dirty="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هر دو </a:t>
            </a:r>
            <a:r>
              <a:rPr lang="en-US" dirty="0"/>
              <a:t>SHA-2 </a:t>
            </a:r>
            <a:r>
              <a:rPr lang="fa-IR" dirty="0"/>
              <a:t>و </a:t>
            </a:r>
            <a:r>
              <a:rPr lang="en-US" dirty="0"/>
              <a:t>SHA-3 </a:t>
            </a:r>
            <a:r>
              <a:rPr lang="fa-IR" dirty="0"/>
              <a:t>توابع هش رمزنگاری هستند که کاربردهای گسترده ای در امنیت اطلاعات دارند.</a:t>
            </a:r>
          </a:p>
          <a:p>
            <a:pPr algn="r" rtl="1"/>
            <a:r>
              <a:rPr lang="en-US" dirty="0"/>
              <a:t>SHA-2 </a:t>
            </a:r>
            <a:r>
              <a:rPr lang="fa-IR" dirty="0"/>
              <a:t>برای 1 استفاده می شود:</a:t>
            </a:r>
          </a:p>
          <a:p>
            <a:pPr algn="r" rtl="1"/>
            <a:r>
              <a:rPr lang="fa-IR" dirty="0"/>
              <a:t>اعتبار سنجی گواهی های دیجیتال</a:t>
            </a:r>
          </a:p>
          <a:p>
            <a:pPr algn="r" rtl="1"/>
            <a:r>
              <a:rPr lang="fa-IR" dirty="0"/>
              <a:t>احراز هویت</a:t>
            </a:r>
          </a:p>
          <a:p>
            <a:pPr algn="r" rtl="1"/>
            <a:r>
              <a:rPr lang="fa-IR" dirty="0"/>
              <a:t>حفاظت از رمز عبور</a:t>
            </a:r>
            <a:r>
              <a:rPr lang="en-US" dirty="0"/>
              <a:t>	</a:t>
            </a:r>
            <a:endParaRPr lang="fa-IR" dirty="0"/>
          </a:p>
          <a:p>
            <a:pPr algn="r" rtl="1"/>
            <a:r>
              <a:rPr lang="fa-IR" dirty="0"/>
              <a:t>بررسی یکپارچگی داده ها</a:t>
            </a:r>
          </a:p>
          <a:p>
            <a:pPr algn="r" rtl="1"/>
            <a:r>
              <a:rPr lang="fa-IR" dirty="0"/>
              <a:t>در برخی از برنامه‌ها و پروتکل‌های امنیتی پرکاربرد، از جمله </a:t>
            </a:r>
            <a:r>
              <a:rPr lang="en-US" dirty="0"/>
              <a:t>TLS </a:t>
            </a:r>
            <a:r>
              <a:rPr lang="fa-IR" dirty="0"/>
              <a:t>و </a:t>
            </a:r>
            <a:r>
              <a:rPr lang="en-US" dirty="0"/>
              <a:t>SSL، PGP(Pretty good privacy)، SSH، S/MIME </a:t>
            </a:r>
            <a:r>
              <a:rPr lang="fa-IR" dirty="0"/>
              <a:t>و </a:t>
            </a:r>
            <a:r>
              <a:rPr lang="en-US" dirty="0"/>
              <a:t>IPsec </a:t>
            </a:r>
            <a:r>
              <a:rPr lang="fa-IR" dirty="0"/>
              <a:t>پیاده‌سازی می‌شود</a:t>
            </a:r>
            <a:endParaRPr lang="en-US" dirty="0"/>
          </a:p>
          <a:p>
            <a:pPr algn="r" rtl="1"/>
            <a:r>
              <a:rPr lang="fa-IR" dirty="0"/>
              <a:t>.</a:t>
            </a:r>
          </a:p>
          <a:p>
            <a:pPr algn="r" rtl="1"/>
            <a:r>
              <a:rPr lang="en-US" dirty="0"/>
              <a:t>SHA-3 </a:t>
            </a:r>
            <a:r>
              <a:rPr lang="fa-IR" dirty="0"/>
              <a:t>کاربردهای زیادی در امنیت اطلاعات دارد، از جمله:</a:t>
            </a:r>
          </a:p>
          <a:p>
            <a:pPr algn="r" rtl="1"/>
            <a:endParaRPr lang="en-US" dirty="0"/>
          </a:p>
          <a:p>
            <a:pPr algn="r" rtl="1"/>
            <a:r>
              <a:rPr lang="fa-IR" dirty="0"/>
              <a:t>تولید و تایید امضای دیجیتال</a:t>
            </a:r>
          </a:p>
          <a:p>
            <a:pPr algn="r" rtl="1"/>
            <a:r>
              <a:rPr lang="fa-IR" dirty="0"/>
              <a:t>مشتق کلید</a:t>
            </a:r>
          </a:p>
          <a:p>
            <a:pPr algn="r" rtl="1"/>
            <a:r>
              <a:rPr lang="fa-IR" dirty="0"/>
              <a:t>تولید بیت شبه تصادفی</a:t>
            </a:r>
          </a:p>
          <a:p>
            <a:pPr algn="r" rtl="1"/>
            <a:r>
              <a:rPr lang="fa-IR" dirty="0"/>
              <a:t>کدهای احراز هویت پیام</a:t>
            </a:r>
          </a:p>
          <a:p>
            <a:pPr algn="r" rtl="1"/>
            <a:r>
              <a:rPr lang="fa-IR" dirty="0"/>
              <a:t>مولدهای بیت تصادفی قطعی</a:t>
            </a:r>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25</a:t>
            </a:fld>
            <a:endParaRPr lang="en-AU" altLang="zh-TW"/>
          </a:p>
        </p:txBody>
      </p:sp>
    </p:spTree>
    <p:extLst>
      <p:ext uri="{BB962C8B-B14F-4D97-AF65-F5344CB8AC3E}">
        <p14:creationId xmlns:p14="http://schemas.microsoft.com/office/powerpoint/2010/main" val="3960468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F174A840-D182-465D-9A00-9619FC9FD094}"/>
              </a:ext>
            </a:extLst>
          </p:cNvPr>
          <p:cNvSpPr>
            <a:spLocks noGrp="1" noRot="1" noChangeAspect="1" noChangeArrowheads="1" noTextEdit="1"/>
          </p:cNvSpPr>
          <p:nvPr>
            <p:ph type="sldImg"/>
          </p:nvPr>
        </p:nvSpPr>
        <p:spPr>
          <a:ln/>
        </p:spPr>
      </p:sp>
      <p:sp>
        <p:nvSpPr>
          <p:cNvPr id="56323" name="Notes Placeholder 2">
            <a:extLst>
              <a:ext uri="{FF2B5EF4-FFF2-40B4-BE49-F238E27FC236}">
                <a16:creationId xmlns:a16="http://schemas.microsoft.com/office/drawing/2014/main" id="{E2E8DF30-2D3C-4208-94F4-A026896940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6324" name="Slide Number Placeholder 3">
            <a:extLst>
              <a:ext uri="{FF2B5EF4-FFF2-40B4-BE49-F238E27FC236}">
                <a16:creationId xmlns:a16="http://schemas.microsoft.com/office/drawing/2014/main" id="{6E140BD8-F848-41BC-A500-0C92890927C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056BAA1-59EB-4E5D-B94E-F2FF937F716B}" type="slidenum">
              <a:rPr lang="en-AU" altLang="en-US" smtClean="0"/>
              <a:pPr>
                <a:spcBef>
                  <a:spcPct val="0"/>
                </a:spcBef>
              </a:pPr>
              <a:t>26</a:t>
            </a:fld>
            <a:endParaRPr lang="en-AU"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have 6 blocks of 1024 bits, then input of 1-th block will be given to 2-th block and so on: 1-&gt;2-&gt;3-&gt;4-&gt;6 -&gt;</a:t>
            </a:r>
            <a:r>
              <a:rPr lang="en-US" dirty="0" err="1"/>
              <a:t>hashcode</a:t>
            </a:r>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27</a:t>
            </a:fld>
            <a:endParaRPr lang="en-AU" altLang="zh-TW"/>
          </a:p>
        </p:txBody>
      </p:sp>
    </p:spTree>
    <p:extLst>
      <p:ext uri="{BB962C8B-B14F-4D97-AF65-F5344CB8AC3E}">
        <p14:creationId xmlns:p14="http://schemas.microsoft.com/office/powerpoint/2010/main" val="1974795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block must be 896 modulo 1024 because at the end of the message we add 128 bits, which is representation bit. </a:t>
            </a:r>
          </a:p>
          <a:p>
            <a:r>
              <a:rPr lang="en-US" dirty="0"/>
              <a:t>We use 128 bits to store the length of the 2</a:t>
            </a:r>
            <a:r>
              <a:rPr lang="en-US" baseline="30000" dirty="0"/>
              <a:t>128</a:t>
            </a:r>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28</a:t>
            </a:fld>
            <a:endParaRPr lang="en-AU" altLang="zh-TW"/>
          </a:p>
        </p:txBody>
      </p:sp>
    </p:spTree>
    <p:extLst>
      <p:ext uri="{BB962C8B-B14F-4D97-AF65-F5344CB8AC3E}">
        <p14:creationId xmlns:p14="http://schemas.microsoft.com/office/powerpoint/2010/main" val="712316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values are stored in big-endian format, which is the most significant byte of a word in the low-address (leftmost) byte position. These words were obtained by taking the first sixty-four bits of the fractional parts of the square roots of the first eight prime numbers.</a:t>
            </a:r>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29</a:t>
            </a:fld>
            <a:endParaRPr lang="en-AU" altLang="zh-TW"/>
          </a:p>
        </p:txBody>
      </p:sp>
    </p:spTree>
    <p:extLst>
      <p:ext uri="{BB962C8B-B14F-4D97-AF65-F5344CB8AC3E}">
        <p14:creationId xmlns:p14="http://schemas.microsoft.com/office/powerpoint/2010/main" val="2753820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a:extLst>
              <a:ext uri="{FF2B5EF4-FFF2-40B4-BE49-F238E27FC236}">
                <a16:creationId xmlns:a16="http://schemas.microsoft.com/office/drawing/2014/main" id="{DFAC84C4-B488-4570-92FA-0FF1DF9F14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5BA57D2-AA2F-4A58-A9EC-CEA817371CEC}" type="slidenum">
              <a:rPr lang="en-AU" altLang="en-US" smtClean="0"/>
              <a:pPr>
                <a:spcBef>
                  <a:spcPct val="0"/>
                </a:spcBef>
              </a:pPr>
              <a:t>30</a:t>
            </a:fld>
            <a:endParaRPr lang="en-AU" altLang="en-US"/>
          </a:p>
        </p:txBody>
      </p:sp>
      <p:sp>
        <p:nvSpPr>
          <p:cNvPr id="58371" name="Rectangle 2">
            <a:extLst>
              <a:ext uri="{FF2B5EF4-FFF2-40B4-BE49-F238E27FC236}">
                <a16:creationId xmlns:a16="http://schemas.microsoft.com/office/drawing/2014/main" id="{E5A2D6A4-2DDA-4F7A-A732-7D9550F35223}"/>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A4B7BA9D-1005-45E1-9EEC-7585BD6A1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rPr>
              <a:t>Now examine the structure of </a:t>
            </a:r>
            <a:r>
              <a:rPr lang="en-US" altLang="en-US" dirty="0">
                <a:latin typeface="Arial" panose="020B0604020202020204" pitchFamily="34" charset="0"/>
              </a:rPr>
              <a:t>SHA-512, noting that the other versions are quite similar.</a:t>
            </a:r>
          </a:p>
          <a:p>
            <a:pPr eaLnBrk="1" hangingPunct="1"/>
            <a:r>
              <a:rPr lang="en-US" altLang="en-US" dirty="0">
                <a:latin typeface="Arial" panose="020B0604020202020204" pitchFamily="34" charset="0"/>
              </a:rPr>
              <a:t>SHA-512 follows the structure depicted in Stallings Figure 3.4. The processing consists of the following steps: </a:t>
            </a:r>
          </a:p>
          <a:p>
            <a:pPr eaLnBrk="1" hangingPunct="1"/>
            <a:r>
              <a:rPr lang="en-US" altLang="en-US" dirty="0">
                <a:latin typeface="Arial" panose="020B0604020202020204" pitchFamily="34" charset="0"/>
              </a:rPr>
              <a:t>• Step 1: Append padding bits, consists of a single 1-bit followed by the necessary number of 0-bits, so that its length is congruent to 896 modulo 1024</a:t>
            </a:r>
          </a:p>
          <a:p>
            <a:pPr eaLnBrk="1" hangingPunct="1"/>
            <a:r>
              <a:rPr lang="en-US" altLang="en-US" dirty="0">
                <a:latin typeface="Arial" panose="020B0604020202020204" pitchFamily="34" charset="0"/>
              </a:rPr>
              <a:t>• Step 2: Append length as an (big-endian) unsigned 128-bit integer</a:t>
            </a:r>
          </a:p>
          <a:p>
            <a:pPr eaLnBrk="1" hangingPunct="1"/>
            <a:r>
              <a:rPr lang="en-US" altLang="en-US" dirty="0">
                <a:latin typeface="Arial" panose="020B0604020202020204" pitchFamily="34" charset="0"/>
              </a:rPr>
              <a:t>• Step 3: Initialize hash buffer to a set of 64-bit integer constants (see text) </a:t>
            </a:r>
          </a:p>
          <a:p>
            <a:pPr eaLnBrk="1" hangingPunct="1"/>
            <a:r>
              <a:rPr lang="en-US" altLang="en-US" dirty="0">
                <a:latin typeface="Arial" panose="020B0604020202020204" pitchFamily="34" charset="0"/>
              </a:rPr>
              <a:t>• Step 4: Process the message in 1024-bit (128-word) blocks, which forms the heart of the algorithm has 80 rounds. Each round takes as input the 512-bit buffer value H</a:t>
            </a:r>
            <a:r>
              <a:rPr lang="en-US" altLang="en-US" baseline="-25000" dirty="0">
                <a:latin typeface="Arial" panose="020B0604020202020204" pitchFamily="34" charset="0"/>
              </a:rPr>
              <a:t>i</a:t>
            </a:r>
            <a:r>
              <a:rPr lang="en-US" altLang="en-US" dirty="0">
                <a:latin typeface="Arial" panose="020B0604020202020204" pitchFamily="34" charset="0"/>
              </a:rPr>
              <a:t>, and updates the contents of that buffer. </a:t>
            </a:r>
          </a:p>
          <a:p>
            <a:pPr eaLnBrk="1" hangingPunct="1"/>
            <a:r>
              <a:rPr lang="en-US" altLang="en-US" dirty="0">
                <a:latin typeface="Arial" panose="020B0604020202020204" pitchFamily="34" charset="0"/>
              </a:rPr>
              <a:t>• Step 5: Output the final state value as the resulting hash</a:t>
            </a:r>
          </a:p>
          <a:p>
            <a:pPr eaLnBrk="1" hangingPunct="1"/>
            <a:r>
              <a:rPr lang="en-US" altLang="en-US" dirty="0">
                <a:latin typeface="Arial" panose="020B0604020202020204" pitchFamily="34" charset="0"/>
              </a:rPr>
              <a:t>See text for more details.</a:t>
            </a:r>
            <a:endParaRPr lang="en-AU" altLang="en-US"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7500BAC-7432-4503-B9F8-E0153D826D7B}"/>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363732F7-C2B2-47B0-AB43-181E8163B6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a:latin typeface="Arial" panose="020B0604020202020204" pitchFamily="34" charset="0"/>
              </a:rPr>
              <a:t>به نظر می رسد احراز هویت به سادگی با استفاده از رمزگذاری متقارن امکان پذیر است.</a:t>
            </a:r>
          </a:p>
          <a:p>
            <a:pPr algn="r" rtl="1"/>
            <a:r>
              <a:rPr lang="fa-IR" altLang="en-US">
                <a:latin typeface="Arial" panose="020B0604020202020204" pitchFamily="34" charset="0"/>
              </a:rPr>
              <a:t>اگر فرض کنیم که فقط فرستنده و گیرنده یک کلید مشترک دارند (که همانطور که باید باشد)</a:t>
            </a:r>
          </a:p>
          <a:p>
            <a:pPr algn="r" rtl="1"/>
            <a:r>
              <a:rPr lang="fa-IR" altLang="en-US">
                <a:latin typeface="Arial" panose="020B0604020202020204" pitchFamily="34" charset="0"/>
              </a:rPr>
              <a:t>فقط فرستنده واقعی می تواند پیامی را برای شرکت کننده دیگر با موفقیت رمزگذاری کند، مشروط بر اینکه گیرنده بتواند یک پیام معتبر را تشخیص دهد.</a:t>
            </a:r>
          </a:p>
          <a:p>
            <a:pPr algn="r" rtl="1"/>
            <a:r>
              <a:rPr lang="fa-IR" altLang="en-US">
                <a:latin typeface="Arial" panose="020B0604020202020204" pitchFamily="34" charset="0"/>
              </a:rPr>
              <a:t>رمزگذاری متقارن به تنهایی ابزار مناسبی برای احراز هویت داده ها نیست.</a:t>
            </a:r>
          </a:p>
          <a:p>
            <a:pPr algn="r" rtl="1"/>
            <a:r>
              <a:rPr lang="fa-IR" altLang="en-US">
                <a:latin typeface="Arial" panose="020B0604020202020204" pitchFamily="34" charset="0"/>
              </a:rPr>
              <a:t>برای ارائه یک مثال ساده، در حالت رمزگذاری </a:t>
            </a:r>
            <a:r>
              <a:rPr lang="en-US" altLang="en-US">
                <a:latin typeface="Arial" panose="020B0604020202020204" pitchFamily="34" charset="0"/>
              </a:rPr>
              <a:t>ECB، </a:t>
            </a:r>
            <a:r>
              <a:rPr lang="fa-IR" altLang="en-US">
                <a:latin typeface="Arial" panose="020B0604020202020204" pitchFamily="34" charset="0"/>
              </a:rPr>
              <a:t>اگر مهاجمی بلاک‌های متن رمز را دوباره ترتیب دهد، هر بلوک همچنان با موفقیت رمزگشایی می‌شود. با این حال، مرتب سازی مجدد ممکن است معنای توالی داده های کلی را تغییر دهد.</a:t>
            </a:r>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460A13A2-B032-4A8B-9255-62D172AF74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E0D6648-0D97-48D1-9939-060E82053565}" type="slidenum">
              <a:rPr lang="zh-TW" altLang="en-AU" smtClean="0"/>
              <a:pPr/>
              <a:t>3</a:t>
            </a:fld>
            <a:endParaRPr lang="en-AU"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Message is divided to Words such as W</a:t>
            </a:r>
            <a:r>
              <a:rPr lang="en-US" sz="900" baseline="-25000" dirty="0"/>
              <a:t>0</a:t>
            </a:r>
            <a:r>
              <a:rPr lang="en-US" dirty="0"/>
              <a:t>, W</a:t>
            </a:r>
            <a:r>
              <a:rPr lang="en-US" sz="900" baseline="-25000" dirty="0"/>
              <a:t>1</a:t>
            </a:r>
            <a:r>
              <a:rPr lang="en-US" dirty="0"/>
              <a:t>, …, W</a:t>
            </a:r>
            <a:r>
              <a:rPr lang="en-US" sz="900" baseline="-25000" dirty="0"/>
              <a:t>79</a:t>
            </a:r>
            <a:r>
              <a:rPr lang="en-US" dirty="0"/>
              <a:t>. </a:t>
            </a:r>
          </a:p>
          <a:p>
            <a:r>
              <a:rPr lang="en-US" dirty="0"/>
              <a:t>Buffer which is </a:t>
            </a:r>
            <a:r>
              <a:rPr lang="en-US" dirty="0" err="1"/>
              <a:t>a,b,c,d,e,f,g,h</a:t>
            </a:r>
            <a:r>
              <a:rPr lang="en-US" dirty="0"/>
              <a:t> for the round 0 is IV or initialization Vector. </a:t>
            </a:r>
          </a:p>
          <a:p>
            <a:r>
              <a:rPr lang="en-US" dirty="0"/>
              <a:t>K is constant: K</a:t>
            </a:r>
            <a:r>
              <a:rPr lang="en-US" sz="900" baseline="-25000" dirty="0"/>
              <a:t>0</a:t>
            </a:r>
            <a:r>
              <a:rPr lang="en-US" dirty="0"/>
              <a:t>, K</a:t>
            </a:r>
            <a:r>
              <a:rPr lang="en-US" sz="900" baseline="-25000" dirty="0"/>
              <a:t>1, …., </a:t>
            </a:r>
            <a:r>
              <a:rPr lang="en-US" dirty="0"/>
              <a:t>K</a:t>
            </a:r>
            <a:r>
              <a:rPr lang="en-US" sz="900" baseline="-25000" dirty="0"/>
              <a:t>79., </a:t>
            </a:r>
            <a:r>
              <a:rPr lang="fa-IR" sz="900" baseline="-25000" dirty="0"/>
              <a:t>مکعب جذر ۸۰ عدد اول</a:t>
            </a:r>
          </a:p>
          <a:p>
            <a:r>
              <a:rPr lang="fa-IR" sz="900" baseline="-25000" dirty="0"/>
              <a:t>یعنی </a:t>
            </a:r>
            <a:endParaRPr lang="en-US" sz="900" baseline="-25000" dirty="0"/>
          </a:p>
          <a:p>
            <a:r>
              <a:rPr lang="en-US" sz="900" dirty="0"/>
              <a:t>In the last round(79), buffer data will be added to IV data.  </a:t>
            </a:r>
          </a:p>
          <a:p>
            <a:r>
              <a:rPr lang="en-US" sz="900" baseline="0" dirty="0"/>
              <a:t>Prime numbers are 2,3,5,7,11,13,17,19,23,29,31,37,41,43,47,53,59,61</a:t>
            </a:r>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31</a:t>
            </a:fld>
            <a:endParaRPr lang="en-AU" altLang="zh-TW"/>
          </a:p>
        </p:txBody>
      </p:sp>
    </p:spTree>
    <p:extLst>
      <p:ext uri="{BB962C8B-B14F-4D97-AF65-F5344CB8AC3E}">
        <p14:creationId xmlns:p14="http://schemas.microsoft.com/office/powerpoint/2010/main" val="2553568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16*64= 1024 bits</a:t>
            </a:r>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32</a:t>
            </a:fld>
            <a:endParaRPr lang="en-AU" altLang="zh-TW"/>
          </a:p>
        </p:txBody>
      </p:sp>
    </p:spTree>
    <p:extLst>
      <p:ext uri="{BB962C8B-B14F-4D97-AF65-F5344CB8AC3E}">
        <p14:creationId xmlns:p14="http://schemas.microsoft.com/office/powerpoint/2010/main" val="304319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a:extLst>
              <a:ext uri="{FF2B5EF4-FFF2-40B4-BE49-F238E27FC236}">
                <a16:creationId xmlns:a16="http://schemas.microsoft.com/office/drawing/2014/main" id="{50439CF1-51DA-4F1E-8DF8-30B0298330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EAE441A-2D73-40D8-870F-C05502462345}" type="slidenum">
              <a:rPr lang="en-AU" altLang="en-US" smtClean="0"/>
              <a:pPr>
                <a:spcBef>
                  <a:spcPct val="0"/>
                </a:spcBef>
              </a:pPr>
              <a:t>33</a:t>
            </a:fld>
            <a:endParaRPr lang="en-AU" altLang="en-US"/>
          </a:p>
        </p:txBody>
      </p:sp>
      <p:sp>
        <p:nvSpPr>
          <p:cNvPr id="62467" name="Rectangle 2">
            <a:extLst>
              <a:ext uri="{FF2B5EF4-FFF2-40B4-BE49-F238E27FC236}">
                <a16:creationId xmlns:a16="http://schemas.microsoft.com/office/drawing/2014/main" id="{46EFA6AF-30D6-4B37-972E-6F27FA1F8D41}"/>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971C7C6A-C867-48A8-8C88-C9C530A4E6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In recent years, there has been increased interest </a:t>
            </a:r>
            <a:r>
              <a:rPr lang="en-US" altLang="en-US">
                <a:latin typeface="Arial" panose="020B0604020202020204" pitchFamily="34" charset="0"/>
              </a:rPr>
              <a:t>in developing </a:t>
            </a:r>
            <a:r>
              <a:rPr lang="en-US" altLang="en-US" dirty="0">
                <a:latin typeface="Arial" panose="020B0604020202020204" pitchFamily="34" charset="0"/>
              </a:rPr>
              <a:t>a MAC derived from a cryptographic hash function, because they generally execute faster in software than symmetric block ciphers, and because code for cryptographic hash functions is widely available. A hash function such as SHA was not designed for use as a MAC and cannot be used directly for that purpose because it does not rely on a secret key. There have been a number of proposals for the incorporation of a secret key into an existing hash algorithm, originally by just pre-pending a key to the message. Problems were found with these earlier, simpler proposals, but they resulted in </a:t>
            </a:r>
            <a:r>
              <a:rPr lang="en-US" altLang="en-US">
                <a:latin typeface="Arial" panose="020B0604020202020204" pitchFamily="34" charset="0"/>
              </a:rPr>
              <a:t>the development </a:t>
            </a:r>
            <a:r>
              <a:rPr lang="en-US" altLang="en-US" dirty="0">
                <a:latin typeface="Arial" panose="020B0604020202020204" pitchFamily="34" charset="0"/>
              </a:rPr>
              <a:t>of HMAC.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34</a:t>
            </a:fld>
            <a:endParaRPr lang="en-AU" altLang="zh-TW"/>
          </a:p>
        </p:txBody>
      </p:sp>
    </p:spTree>
    <p:extLst>
      <p:ext uri="{BB962C8B-B14F-4D97-AF65-F5344CB8AC3E}">
        <p14:creationId xmlns:p14="http://schemas.microsoft.com/office/powerpoint/2010/main" val="2978057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Message Authentication Code (MAC) is that, attacker can append to M, and recalculate hash if he can guess the length of the shared key, therefore HMAC is proposed. It is similar to MAC, but two hash involved and it is immune to length extension attack.  </a:t>
            </a:r>
          </a:p>
          <a:p>
            <a:endParaRPr lang="en-US" dirty="0"/>
          </a:p>
          <a:p>
            <a:r>
              <a:rPr lang="en-US" dirty="0"/>
              <a:t>HMAC gets K, and calculate k1 and k2. then calculate h1=H(k1|M), then we Hash it again with k2, H(h1|k2)</a:t>
            </a:r>
          </a:p>
          <a:p>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35</a:t>
            </a:fld>
            <a:endParaRPr lang="en-AU" altLang="zh-TW"/>
          </a:p>
        </p:txBody>
      </p:sp>
    </p:spTree>
    <p:extLst>
      <p:ext uri="{BB962C8B-B14F-4D97-AF65-F5344CB8AC3E}">
        <p14:creationId xmlns:p14="http://schemas.microsoft.com/office/powerpoint/2010/main" val="722074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98E8C117-9044-4C47-B0C6-70691DBC321F}"/>
              </a:ext>
            </a:extLst>
          </p:cNvPr>
          <p:cNvSpPr>
            <a:spLocks noGrp="1" noRot="1" noChangeAspect="1" noChangeArrowheads="1" noTextEdit="1"/>
          </p:cNvSpPr>
          <p:nvPr>
            <p:ph type="sldImg"/>
          </p:nvPr>
        </p:nvSpPr>
        <p:spPr>
          <a:ln/>
        </p:spPr>
      </p:sp>
      <p:sp>
        <p:nvSpPr>
          <p:cNvPr id="64515" name="Notes Placeholder 2">
            <a:extLst>
              <a:ext uri="{FF2B5EF4-FFF2-40B4-BE49-F238E27FC236}">
                <a16:creationId xmlns:a16="http://schemas.microsoft.com/office/drawing/2014/main" id="{576C6859-9367-45EC-8412-260CC05758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RFC 2104 lists the following design objectives for HMAC:  </a:t>
            </a:r>
          </a:p>
          <a:p>
            <a:r>
              <a:rPr lang="en-US" altLang="en-US" dirty="0">
                <a:latin typeface="Arial" panose="020B0604020202020204" pitchFamily="34" charset="0"/>
              </a:rPr>
              <a:t>• To use, without modifications, available hash functions. In particular, hash functions that perform well in software, and for which code is freely and widely available. </a:t>
            </a:r>
          </a:p>
          <a:p>
            <a:r>
              <a:rPr lang="en-US" altLang="en-US" dirty="0">
                <a:latin typeface="Arial" panose="020B0604020202020204" pitchFamily="34" charset="0"/>
              </a:rPr>
              <a:t>• To allow for easy replaceability of the embedded hash function in case faster or more secure hash functions are found or required.</a:t>
            </a:r>
          </a:p>
          <a:p>
            <a:r>
              <a:rPr lang="en-US" altLang="en-US" dirty="0">
                <a:latin typeface="Arial" panose="020B0604020202020204" pitchFamily="34" charset="0"/>
              </a:rPr>
              <a:t>• To preserve the original performance of the hash function without incurring a significant degradation.</a:t>
            </a:r>
          </a:p>
          <a:p>
            <a:r>
              <a:rPr lang="en-US" altLang="en-US" dirty="0">
                <a:latin typeface="Arial" panose="020B0604020202020204" pitchFamily="34" charset="0"/>
              </a:rPr>
              <a:t>• To use and handle keys in a simple way. </a:t>
            </a:r>
          </a:p>
          <a:p>
            <a:r>
              <a:rPr lang="en-US" altLang="en-US" dirty="0">
                <a:latin typeface="Arial" panose="020B0604020202020204" pitchFamily="34" charset="0"/>
              </a:rPr>
              <a:t>• To have a well understood cryptographic analysis of the strength of the authentication mechanism based on reasonable assumptions about the embedded hash function. </a:t>
            </a:r>
          </a:p>
          <a:p>
            <a:pPr algn="r" rtl="1"/>
            <a:r>
              <a:rPr lang="en-US" altLang="en-US" dirty="0">
                <a:latin typeface="Arial" panose="020B0604020202020204" pitchFamily="34" charset="0"/>
              </a:rPr>
              <a:t>RFC 2104 </a:t>
            </a:r>
            <a:r>
              <a:rPr lang="fa-IR" altLang="en-US" dirty="0">
                <a:latin typeface="Arial" panose="020B0604020202020204" pitchFamily="34" charset="0"/>
              </a:rPr>
              <a:t>اهداف طراحی زیر را برای </a:t>
            </a:r>
            <a:r>
              <a:rPr lang="en-US" altLang="en-US" dirty="0">
                <a:latin typeface="Arial" panose="020B0604020202020204" pitchFamily="34" charset="0"/>
              </a:rPr>
              <a:t>HMAC </a:t>
            </a:r>
            <a:r>
              <a:rPr lang="fa-IR" altLang="en-US" dirty="0">
                <a:latin typeface="Arial" panose="020B0604020202020204" pitchFamily="34" charset="0"/>
              </a:rPr>
              <a:t>فهرست می کند:</a:t>
            </a:r>
          </a:p>
          <a:p>
            <a:pPr algn="r" rtl="1"/>
            <a:r>
              <a:rPr lang="fa-IR" altLang="en-US" dirty="0">
                <a:latin typeface="Arial" panose="020B0604020202020204" pitchFamily="34" charset="0"/>
              </a:rPr>
              <a:t>• برای استفاده، بدون تغییر، توابع هش موجود. به طور خاص، توابع هش که در نرم افزار به خوبی عمل می کنند، و کد برای آنها آزادانه و به طور گسترده در دسترس است.</a:t>
            </a:r>
          </a:p>
          <a:p>
            <a:pPr algn="r" rtl="1"/>
            <a:r>
              <a:rPr lang="fa-IR" altLang="en-US" dirty="0">
                <a:latin typeface="Arial" panose="020B0604020202020204" pitchFamily="34" charset="0"/>
              </a:rPr>
              <a:t>• برای امکان تعویض آسان تابع هش تعبیه شده در صورت یافتن یا نیاز به توابع هش سریعتر یا ایمن تر.</a:t>
            </a:r>
          </a:p>
          <a:p>
            <a:pPr algn="r" rtl="1"/>
            <a:r>
              <a:rPr lang="fa-IR" altLang="en-US" dirty="0">
                <a:latin typeface="Arial" panose="020B0604020202020204" pitchFamily="34" charset="0"/>
              </a:rPr>
              <a:t>• برای حفظ عملکرد اصلی تابع هش بدون ایجاد تخریب قابل توجه.</a:t>
            </a:r>
          </a:p>
          <a:p>
            <a:pPr algn="r" rtl="1"/>
            <a:r>
              <a:rPr lang="fa-IR" altLang="en-US" dirty="0">
                <a:latin typeface="Arial" panose="020B0604020202020204" pitchFamily="34" charset="0"/>
              </a:rPr>
              <a:t>• برای استفاده و کنترل کلیدها به روشی ساده.</a:t>
            </a:r>
          </a:p>
          <a:p>
            <a:pPr algn="r" rtl="1"/>
            <a:r>
              <a:rPr lang="fa-IR" altLang="en-US" dirty="0">
                <a:latin typeface="Arial" panose="020B0604020202020204" pitchFamily="34" charset="0"/>
              </a:rPr>
              <a:t>• برای داشتن یک تحلیل رمزنگاری به خوبی درک شده از قدرت مکانیزم احراز هویت بر اساس فرضیات منطقی در مورد تابع هش تعبیه شده.</a:t>
            </a:r>
            <a:endParaRPr lang="en-US" altLang="en-US" dirty="0">
              <a:latin typeface="Arial" panose="020B0604020202020204" pitchFamily="34" charset="0"/>
            </a:endParaRPr>
          </a:p>
        </p:txBody>
      </p:sp>
      <p:sp>
        <p:nvSpPr>
          <p:cNvPr id="64516" name="Slide Number Placeholder 3">
            <a:extLst>
              <a:ext uri="{FF2B5EF4-FFF2-40B4-BE49-F238E27FC236}">
                <a16:creationId xmlns:a16="http://schemas.microsoft.com/office/drawing/2014/main" id="{7FE4CFE2-8497-4193-9FF4-3CE8FEB201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277B486-919A-4B60-9D3B-AD0A91C00B0E}" type="slidenum">
              <a:rPr lang="en-AU" altLang="en-US" smtClean="0"/>
              <a:pPr>
                <a:spcBef>
                  <a:spcPct val="0"/>
                </a:spcBef>
              </a:pPr>
              <a:t>36</a:t>
            </a:fld>
            <a:endParaRPr lang="en-AU"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a:extLst>
              <a:ext uri="{FF2B5EF4-FFF2-40B4-BE49-F238E27FC236}">
                <a16:creationId xmlns:a16="http://schemas.microsoft.com/office/drawing/2014/main" id="{C292A458-2DD7-4126-8A1B-97A3183B4F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66DD051-145A-44B0-A420-3F45ACFB8090}" type="slidenum">
              <a:rPr lang="en-AU" altLang="en-US" smtClean="0"/>
              <a:pPr>
                <a:spcBef>
                  <a:spcPct val="0"/>
                </a:spcBef>
              </a:pPr>
              <a:t>37</a:t>
            </a:fld>
            <a:endParaRPr lang="en-AU" altLang="en-US"/>
          </a:p>
        </p:txBody>
      </p:sp>
      <p:sp>
        <p:nvSpPr>
          <p:cNvPr id="66563" name="Rectangle 2">
            <a:extLst>
              <a:ext uri="{FF2B5EF4-FFF2-40B4-BE49-F238E27FC236}">
                <a16:creationId xmlns:a16="http://schemas.microsoft.com/office/drawing/2014/main" id="{5A582EE0-503E-4A57-8814-0BF7F841AC97}"/>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E5B53197-FE79-46D6-9350-F67EDC323F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rPr>
              <a:t>The idea of a keyed hash evolved into HMAC, designed to overcome some problems with the original proposals. It involves hashing padded versions of the key concatenated with the message, and then with another outer hash of the result prepended by another padded variant of the key. The hash function need only be used on 3 more blocks than when hashing just the original message (for the two keys + inner hash). HMAC can use any desired hash function, and has been shown to have the same security as the underlying hash function. Can choose the hash function to use based on speed/security concerns. </a:t>
            </a:r>
          </a:p>
          <a:p>
            <a:pPr algn="r" rtl="1" eaLnBrk="1" hangingPunct="1"/>
            <a:r>
              <a:rPr lang="fa-IR" altLang="en-US" dirty="0">
                <a:latin typeface="Arial" panose="020B0604020202020204" pitchFamily="34" charset="0"/>
              </a:rPr>
              <a:t>ایده هش کلید شده به </a:t>
            </a:r>
            <a:r>
              <a:rPr lang="en-AU" altLang="en-US" dirty="0">
                <a:latin typeface="Arial" panose="020B0604020202020204" pitchFamily="34" charset="0"/>
              </a:rPr>
              <a:t>HMAC </a:t>
            </a:r>
            <a:r>
              <a:rPr lang="fa-IR" altLang="en-US" dirty="0">
                <a:latin typeface="Arial" panose="020B0604020202020204" pitchFamily="34" charset="0"/>
              </a:rPr>
              <a:t>تبدیل شد که برای غلبه بر برخی مشکلات با پیشنهادات اصلی طراحی شده است. این شامل هش کردن نسخه‌های پرشده کلید الحاق شده با پیام، و سپس با هش بیرونی دیگری از نتیجه است که توسط نوع دیگری از کلید اضافه شده است. تابع هش فقط باید در 3 بلوک بیشتر از هش کردن پیام اصلی (برای دو کلید + هش داخلی) استفاده شود. </a:t>
            </a:r>
            <a:r>
              <a:rPr lang="en-AU" altLang="en-US" dirty="0">
                <a:latin typeface="Arial" panose="020B0604020202020204" pitchFamily="34" charset="0"/>
              </a:rPr>
              <a:t>HMAC </a:t>
            </a:r>
            <a:r>
              <a:rPr lang="fa-IR" altLang="en-US" dirty="0">
                <a:latin typeface="Arial" panose="020B0604020202020204" pitchFamily="34" charset="0"/>
              </a:rPr>
              <a:t>می تواند از هر تابع هش دلخواه استفاده کند و نشان داده شده است که امنیت یکسانی با عملکرد هش زیرین دارد. می تواند تابع هش را برای استفاده بر اساس نگرانی های سرعت/امنیت انتخاب کند.</a:t>
            </a:r>
            <a:endParaRPr lang="en-AU" altLang="en-US" dirty="0">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a:extLst>
              <a:ext uri="{FF2B5EF4-FFF2-40B4-BE49-F238E27FC236}">
                <a16:creationId xmlns:a16="http://schemas.microsoft.com/office/drawing/2014/main" id="{A1304A9A-6C25-4A7F-85AE-A85AD9C5E8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0E3912F-F94A-4204-9999-FAAF18BA1755}" type="slidenum">
              <a:rPr lang="en-AU" altLang="en-US" smtClean="0"/>
              <a:pPr>
                <a:spcBef>
                  <a:spcPct val="0"/>
                </a:spcBef>
              </a:pPr>
              <a:t>38</a:t>
            </a:fld>
            <a:endParaRPr lang="en-AU" altLang="en-US"/>
          </a:p>
        </p:txBody>
      </p:sp>
      <p:sp>
        <p:nvSpPr>
          <p:cNvPr id="68611" name="Rectangle 2">
            <a:extLst>
              <a:ext uri="{FF2B5EF4-FFF2-40B4-BE49-F238E27FC236}">
                <a16:creationId xmlns:a16="http://schemas.microsoft.com/office/drawing/2014/main" id="{9E79178D-0622-4610-A386-5A887371A6CB}"/>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DBAD53BE-B4A5-4548-BA8F-C24934CFB19D}"/>
              </a:ext>
            </a:extLst>
          </p:cNvPr>
          <p:cNvSpPr>
            <a:spLocks noGrp="1" noChangeArrowheads="1"/>
          </p:cNvSpPr>
          <p:nvPr>
            <p:ph type="body" idx="1"/>
          </p:nvPr>
        </p:nvSpPr>
        <p:spPr>
          <a:xfrm>
            <a:off x="457200" y="4343400"/>
            <a:ext cx="5867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Stallings Figure 3.6 illustrates the overall operation of HMAC:</a:t>
            </a:r>
          </a:p>
          <a:p>
            <a:pPr lvl="1" eaLnBrk="1" hangingPunct="1"/>
            <a:r>
              <a:rPr lang="en-AU" altLang="en-US" dirty="0">
                <a:latin typeface="Courier New" panose="02070309020205020404" pitchFamily="49" charset="0"/>
              </a:rPr>
              <a:t>HMAC</a:t>
            </a:r>
            <a:r>
              <a:rPr lang="en-AU" altLang="en-US" baseline="-25000" dirty="0">
                <a:latin typeface="Courier New" panose="02070309020205020404" pitchFamily="49" charset="0"/>
              </a:rPr>
              <a:t>K</a:t>
            </a:r>
            <a:r>
              <a:rPr lang="en-AU" altLang="en-US" dirty="0">
                <a:latin typeface="Courier New" panose="02070309020205020404" pitchFamily="49" charset="0"/>
              </a:rPr>
              <a:t> = Hash[(K</a:t>
            </a:r>
            <a:r>
              <a:rPr lang="en-AU" altLang="en-US" baseline="30000" dirty="0">
                <a:latin typeface="Courier New" panose="02070309020205020404" pitchFamily="49" charset="0"/>
              </a:rPr>
              <a:t>+</a:t>
            </a:r>
            <a:r>
              <a:rPr lang="en-AU" altLang="en-US" dirty="0">
                <a:latin typeface="Courier New" panose="02070309020205020404" pitchFamily="49" charset="0"/>
              </a:rPr>
              <a:t> XOR </a:t>
            </a:r>
            <a:r>
              <a:rPr lang="en-AU" altLang="en-US" dirty="0" err="1">
                <a:latin typeface="Courier New" panose="02070309020205020404" pitchFamily="49" charset="0"/>
              </a:rPr>
              <a:t>opad</a:t>
            </a:r>
            <a:r>
              <a:rPr lang="en-AU" altLang="en-US" dirty="0">
                <a:latin typeface="Courier New" panose="02070309020205020404" pitchFamily="49" charset="0"/>
              </a:rPr>
              <a:t>) || Hash[(K</a:t>
            </a:r>
            <a:r>
              <a:rPr lang="en-AU" altLang="en-US" baseline="30000" dirty="0">
                <a:latin typeface="Courier New" panose="02070309020205020404" pitchFamily="49" charset="0"/>
              </a:rPr>
              <a:t>+</a:t>
            </a:r>
            <a:r>
              <a:rPr lang="en-AU" altLang="en-US" dirty="0">
                <a:latin typeface="Courier New" panose="02070309020205020404" pitchFamily="49" charset="0"/>
              </a:rPr>
              <a:t> XOR </a:t>
            </a:r>
            <a:r>
              <a:rPr lang="en-AU" altLang="en-US" dirty="0" err="1">
                <a:latin typeface="Courier New" panose="02070309020205020404" pitchFamily="49" charset="0"/>
              </a:rPr>
              <a:t>ipad</a:t>
            </a:r>
            <a:r>
              <a:rPr lang="en-AU" altLang="en-US" dirty="0">
                <a:latin typeface="Courier New" panose="02070309020205020404" pitchFamily="49" charset="0"/>
              </a:rPr>
              <a:t>) || M)]</a:t>
            </a:r>
          </a:p>
          <a:p>
            <a:pPr lvl="1" eaLnBrk="1" hangingPunct="1"/>
            <a:r>
              <a:rPr lang="en-AU" altLang="en-US" dirty="0">
                <a:latin typeface="Arial" panose="020B0604020202020204" pitchFamily="34" charset="0"/>
                <a:cs typeface="Arial" panose="020B0604020202020204" pitchFamily="34" charset="0"/>
              </a:rPr>
              <a:t>where:</a:t>
            </a:r>
          </a:p>
          <a:p>
            <a:pPr lvl="1" eaLnBrk="1" hangingPunct="1"/>
            <a:r>
              <a:rPr lang="en-AU" altLang="en-US" dirty="0">
                <a:latin typeface="Courier New" panose="02070309020205020404" pitchFamily="49" charset="0"/>
              </a:rPr>
              <a:t>K</a:t>
            </a:r>
            <a:r>
              <a:rPr lang="en-AU" altLang="en-US" baseline="30000" dirty="0">
                <a:latin typeface="Courier New" panose="02070309020205020404" pitchFamily="49" charset="0"/>
              </a:rPr>
              <a:t>+</a:t>
            </a:r>
            <a:r>
              <a:rPr lang="en-AU" altLang="en-US" dirty="0">
                <a:latin typeface="Courier New" panose="02070309020205020404" pitchFamily="49" charset="0"/>
              </a:rPr>
              <a:t> is</a:t>
            </a:r>
            <a:r>
              <a:rPr lang="en-US" altLang="en-US" dirty="0">
                <a:latin typeface="Arial" panose="020B0604020202020204" pitchFamily="34" charset="0"/>
              </a:rPr>
              <a:t> K padded with zeros on the left so that the result is b bits in length</a:t>
            </a:r>
          </a:p>
          <a:p>
            <a:pPr lvl="1" eaLnBrk="1" hangingPunct="1"/>
            <a:r>
              <a:rPr lang="en-US" altLang="en-US" dirty="0" err="1">
                <a:latin typeface="Arial" panose="020B0604020202020204" pitchFamily="34" charset="0"/>
              </a:rPr>
              <a:t>ipad</a:t>
            </a:r>
            <a:r>
              <a:rPr lang="en-US" altLang="en-US" dirty="0">
                <a:latin typeface="Arial" panose="020B0604020202020204" pitchFamily="34" charset="0"/>
              </a:rPr>
              <a:t> is a pad value of 36 hex repeated to fill block</a:t>
            </a:r>
          </a:p>
          <a:p>
            <a:pPr lvl="1" eaLnBrk="1" hangingPunct="1"/>
            <a:r>
              <a:rPr lang="en-US" altLang="en-US" dirty="0" err="1">
                <a:latin typeface="Arial" panose="020B0604020202020204" pitchFamily="34" charset="0"/>
              </a:rPr>
              <a:t>opad</a:t>
            </a:r>
            <a:r>
              <a:rPr lang="en-US" altLang="en-US" dirty="0">
                <a:latin typeface="Arial" panose="020B0604020202020204" pitchFamily="34" charset="0"/>
              </a:rPr>
              <a:t> is a pad value of 5C hex repeated to fill block</a:t>
            </a:r>
          </a:p>
          <a:p>
            <a:pPr lvl="1" eaLnBrk="1" hangingPunct="1"/>
            <a:r>
              <a:rPr lang="en-US" altLang="en-US" dirty="0">
                <a:latin typeface="Arial" panose="020B0604020202020204" pitchFamily="34" charset="0"/>
              </a:rPr>
              <a:t>M is the message input to HMAC (including the padding specified in the embedded hash </a:t>
            </a:r>
            <a:r>
              <a:rPr lang="en-US" altLang="en-US">
                <a:latin typeface="Arial" panose="020B0604020202020204" pitchFamily="34" charset="0"/>
              </a:rPr>
              <a:t>function)</a:t>
            </a:r>
            <a:endParaRPr lang="en-US" altLang="en-US" dirty="0">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a:extLst>
              <a:ext uri="{FF2B5EF4-FFF2-40B4-BE49-F238E27FC236}">
                <a16:creationId xmlns:a16="http://schemas.microsoft.com/office/drawing/2014/main" id="{47776A32-4C27-44EA-8A90-B898631F26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7E9CA02-51D6-4FB5-8F1E-F919690496EA}" type="slidenum">
              <a:rPr lang="en-AU" altLang="en-US" smtClean="0"/>
              <a:pPr>
                <a:spcBef>
                  <a:spcPct val="0"/>
                </a:spcBef>
              </a:pPr>
              <a:t>39</a:t>
            </a:fld>
            <a:endParaRPr lang="en-AU" altLang="en-US"/>
          </a:p>
        </p:txBody>
      </p:sp>
      <p:sp>
        <p:nvSpPr>
          <p:cNvPr id="70659" name="Rectangle 2">
            <a:extLst>
              <a:ext uri="{FF2B5EF4-FFF2-40B4-BE49-F238E27FC236}">
                <a16:creationId xmlns:a16="http://schemas.microsoft.com/office/drawing/2014/main" id="{625A4EAE-59AC-4C2E-A6E0-C6140C5176DA}"/>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DC258441-4FD7-474C-8FBB-1798D5974C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appeal of HMAC is that its designers have been able to prove an exact relationship between the strength of the embedded hash function and the strength of HMAC. The security of a MAC function is generally expressed in terms of the probability of successful forgery with a given amount of time spent by the forger and a given number of message-MAC pairs created with the same key. Have two classes of attacks: brute force attack on key used which has work of order 2^n; or a birthday attack which requires work of order 2^(n/2) - but which requires the attacker to observe 2^n blocks of messages using the same key - very unlikely. For a hash code length of 128 bits, this requires 2</a:t>
            </a:r>
            <a:r>
              <a:rPr lang="en-US" altLang="en-US" baseline="30000" dirty="0">
                <a:latin typeface="Arial" panose="020B0604020202020204" pitchFamily="34" charset="0"/>
              </a:rPr>
              <a:t>64</a:t>
            </a:r>
            <a:r>
              <a:rPr lang="en-US" altLang="en-US" dirty="0">
                <a:latin typeface="Arial" panose="020B0604020202020204" pitchFamily="34" charset="0"/>
              </a:rPr>
              <a:t> observed blocks (2</a:t>
            </a:r>
            <a:r>
              <a:rPr lang="en-US" altLang="en-US" baseline="30000" dirty="0">
                <a:latin typeface="Arial" panose="020B0604020202020204" pitchFamily="34" charset="0"/>
              </a:rPr>
              <a:t>72</a:t>
            </a:r>
            <a:r>
              <a:rPr lang="en-US" altLang="en-US" dirty="0">
                <a:latin typeface="Arial" panose="020B0604020202020204" pitchFamily="34" charset="0"/>
              </a:rPr>
              <a:t> bits) generated using the same key. On a 1-Gbps link, one would need to observe a continuous stream of messages with no change in key for about 150,000 years in order to succeed. </a:t>
            </a:r>
            <a:r>
              <a:rPr lang="en-US" altLang="en-US">
                <a:latin typeface="Arial" panose="020B0604020202020204" pitchFamily="34" charset="0"/>
              </a:rPr>
              <a:t>So even </a:t>
            </a:r>
            <a:r>
              <a:rPr lang="en-US" altLang="en-US" dirty="0">
                <a:latin typeface="Arial" panose="020B0604020202020204" pitchFamily="34" charset="0"/>
              </a:rPr>
              <a:t>MD5 is still secure for use in HMAC given these constraints.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1BC0751B-C1BB-4EF4-B6E9-0E0D91DE7B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31686F0-EF53-466B-B70E-47663D6EE861}" type="slidenum">
              <a:rPr lang="en-AU" altLang="en-US" smtClean="0"/>
              <a:pPr>
                <a:spcBef>
                  <a:spcPct val="0"/>
                </a:spcBef>
              </a:pPr>
              <a:t>40</a:t>
            </a:fld>
            <a:endParaRPr lang="en-AU" altLang="en-US"/>
          </a:p>
        </p:txBody>
      </p:sp>
      <p:sp>
        <p:nvSpPr>
          <p:cNvPr id="82947" name="Rectangle 2">
            <a:extLst>
              <a:ext uri="{FF2B5EF4-FFF2-40B4-BE49-F238E27FC236}">
                <a16:creationId xmlns:a16="http://schemas.microsoft.com/office/drawing/2014/main" id="{C956E213-6D89-42B9-A196-E7BC47D4D5C4}"/>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77CCF960-32AD-47F7-A16D-4CD447E5DA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dirty="0">
                <a:latin typeface="Arial" panose="020B0604020202020204" pitchFamily="34" charset="0"/>
              </a:rPr>
              <a:t>رمزنگاری سنتی/سری/تک کلیدی سنتی از یک کلید استفاده می کند</a:t>
            </a:r>
          </a:p>
          <a:p>
            <a:pPr algn="r" rtl="1" eaLnBrk="1" hangingPunct="1"/>
            <a:r>
              <a:rPr lang="fa-IR" altLang="en-US" dirty="0">
                <a:latin typeface="Arial" panose="020B0604020202020204" pitchFamily="34" charset="0"/>
              </a:rPr>
              <a:t>به اشتراک گذاشته شده توسط فرستنده و گیرنده</a:t>
            </a:r>
          </a:p>
          <a:p>
            <a:pPr algn="r" rtl="1" eaLnBrk="1" hangingPunct="1"/>
            <a:r>
              <a:rPr lang="fa-IR" altLang="en-US" dirty="0">
                <a:latin typeface="Arial" panose="020B0604020202020204" pitchFamily="34" charset="0"/>
              </a:rPr>
              <a:t>اگر این کلید فاش شود، ارتباطات به خطر افتاده است</a:t>
            </a:r>
          </a:p>
          <a:p>
            <a:pPr algn="r" rtl="1" eaLnBrk="1" hangingPunct="1"/>
            <a:r>
              <a:rPr lang="fa-IR" altLang="en-US" dirty="0">
                <a:latin typeface="Arial" panose="020B0604020202020204" pitchFamily="34" charset="0"/>
              </a:rPr>
              <a:t>همچنین متقارن است، احزاب برابر هستند</a:t>
            </a:r>
          </a:p>
          <a:p>
            <a:pPr algn="r" rtl="1" eaLnBrk="1" hangingPunct="1"/>
            <a:r>
              <a:rPr lang="fa-IR" altLang="en-US" dirty="0">
                <a:latin typeface="Arial" panose="020B0604020202020204" pitchFamily="34" charset="0"/>
              </a:rPr>
              <a:t>فرستنده را از جعل پیام توسط گیرنده محافظت نمی کند و ادعا توسط فرستنده ارسال می شود</a:t>
            </a:r>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 development of public-key cryptography is the greatest and perhaps the only true revolution in the entire history of cryptography. From its earliest beginnings to modern times, virtually all cryptographic systems have been based on the elementary tools of substitution and permutation</a:t>
            </a:r>
            <a:r>
              <a:rPr lang="en-AU" altLang="en-US" dirty="0">
                <a:latin typeface="Arial" panose="020B0604020202020204" pitchFamily="34" charset="0"/>
              </a:rPr>
              <a:t>, and can be classed as private/secret/single key (symmetric) systems. All classical, and modern block and stream ciphers are of this form.</a:t>
            </a:r>
          </a:p>
          <a:p>
            <a:pPr algn="r" rtl="1" eaLnBrk="1" hangingPunct="1"/>
            <a:endParaRPr lang="en-AU"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3E79A3DF-B496-4712-BD06-E82B852D9FA3}"/>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05611893-14EA-4C4A-80E8-FD3CCB3CB7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Arial" panose="020B0604020202020204" pitchFamily="34" charset="0"/>
              </a:rPr>
              <a:t>هنگامی که همان پیام به تعدادی از مقصدها پخش می شود. به عنوان مثال، دو مثال اطلاع رسانی به کاربران مبنی بر اینکه شبکه اکنون در دسترس نیست و یک سیگنال هشدار در یک مرکز کنترل است.</a:t>
            </a:r>
          </a:p>
          <a:p>
            <a:pPr algn="r" rtl="1"/>
            <a:r>
              <a:rPr lang="fa-IR" altLang="en-US" dirty="0">
                <a:latin typeface="Arial" panose="020B0604020202020204" pitchFamily="34" charset="0"/>
              </a:rPr>
              <a:t>صرافی که در آن یک طرف بار سنگینی دارد و نمی تواند زمان رمزگشایی همه پیام های دریافتی را بپردازد.</a:t>
            </a:r>
          </a:p>
          <a:p>
            <a:pPr algn="r" rtl="1"/>
            <a:r>
              <a:rPr lang="fa-IR" altLang="en-US" dirty="0">
                <a:latin typeface="Arial" panose="020B0604020202020204" pitchFamily="34" charset="0"/>
              </a:rPr>
              <a:t>احراز هویت یک برنامه کامپیوتری به صورت متن ساده یک سرویس جذاب است. برنامه کامپیوتری را می توان بدون نیاز به رمزگشایی هر بار اجرا کرد، که باعث اتلاف منابع پردازنده می شود.</a:t>
            </a:r>
            <a:endParaRPr lang="en-US" altLang="en-US" dirty="0">
              <a:latin typeface="Arial" panose="020B0604020202020204" pitchFamily="34" charset="0"/>
            </a:endParaRPr>
          </a:p>
          <a:p>
            <a:pPr algn="r" rtl="1"/>
            <a:endParaRPr lang="en-US" altLang="en-US" dirty="0">
              <a:latin typeface="Arial" panose="020B0604020202020204" pitchFamily="34" charset="0"/>
            </a:endParaRPr>
          </a:p>
          <a:p>
            <a:r>
              <a:rPr lang="en-US" altLang="en-US" dirty="0">
                <a:latin typeface="Arial" panose="020B0604020202020204" pitchFamily="34" charset="0"/>
              </a:rPr>
              <a:t>message authentication is provided as a separate function from message encryption. [DAVI89] suggests three situations in which message authentication without confidentiality is preferable:.</a:t>
            </a:r>
          </a:p>
          <a:p>
            <a:pPr>
              <a:buFontTx/>
              <a:buAutoNum type="arabicParenR"/>
            </a:pPr>
            <a:r>
              <a:rPr lang="en-US" altLang="en-US" dirty="0">
                <a:latin typeface="Arial" panose="020B0604020202020204" pitchFamily="34" charset="0"/>
              </a:rPr>
              <a:t>There are a number of applications in which the same message is broadcast to a number of destinations. Two examples are notification to users that the network is now unavailable and an alarm signal in a control center. It is cheaper and more reliable to have only one destination responsible for monitoring authenticity. Thus, the message must be broadcast in plaintext with an associated message authentication tag. The responsible system performs authentication. If a violation occurs, the other destination systems are alerted by a general alarm.</a:t>
            </a:r>
          </a:p>
          <a:p>
            <a:pPr>
              <a:buFontTx/>
              <a:buAutoNum type="arabicParenR"/>
            </a:pPr>
            <a:r>
              <a:rPr lang="en-US" altLang="en-US" dirty="0">
                <a:latin typeface="Arial" panose="020B0604020202020204" pitchFamily="34" charset="0"/>
              </a:rPr>
              <a:t>Another possible scenario is an exchange in which one side has a heavy load and cannot afford the time to decrypt all incoming messages. Authentication is carried out</a:t>
            </a:r>
          </a:p>
          <a:p>
            <a:pPr>
              <a:buFontTx/>
              <a:buAutoNum type="arabicParenR"/>
            </a:pPr>
            <a:r>
              <a:rPr lang="en-US" altLang="en-US" dirty="0">
                <a:latin typeface="Arial" panose="020B0604020202020204" pitchFamily="34" charset="0"/>
              </a:rPr>
              <a:t>Authentication of a computer program in plaintext is an attractive service. The computer program can be executed without having to decrypt </a:t>
            </a:r>
            <a:r>
              <a:rPr lang="en-US" altLang="en-US">
                <a:latin typeface="Arial" panose="020B0604020202020204" pitchFamily="34" charset="0"/>
              </a:rPr>
              <a:t>it every </a:t>
            </a:r>
            <a:r>
              <a:rPr lang="en-US" altLang="en-US" dirty="0">
                <a:latin typeface="Arial" panose="020B0604020202020204" pitchFamily="34" charset="0"/>
              </a:rPr>
              <a:t>time, which would be wasteful of processor resources</a:t>
            </a:r>
            <a:r>
              <a:rPr lang="en-US" altLang="en-US">
                <a:latin typeface="Arial" panose="020B0604020202020204" pitchFamily="34" charset="0"/>
              </a:rPr>
              <a:t>. However</a:t>
            </a:r>
            <a:r>
              <a:rPr lang="en-US" altLang="en-US" dirty="0">
                <a:latin typeface="Arial" panose="020B0604020202020204" pitchFamily="34" charset="0"/>
              </a:rPr>
              <a:t>, if a message authentication tag were attached to the program, it could be </a:t>
            </a:r>
            <a:r>
              <a:rPr lang="en-US" altLang="en-US">
                <a:latin typeface="Arial" panose="020B0604020202020204" pitchFamily="34" charset="0"/>
              </a:rPr>
              <a:t>checked whenever</a:t>
            </a:r>
            <a:endParaRPr lang="en-US" altLang="en-US" dirty="0">
              <a:latin typeface="Arial" panose="020B0604020202020204" pitchFamily="34" charset="0"/>
            </a:endParaRPr>
          </a:p>
          <a:p>
            <a:pPr>
              <a:buFontTx/>
              <a:buAutoNum type="arabicParenR"/>
            </a:pPr>
            <a:r>
              <a:rPr lang="en-US" altLang="en-US" dirty="0">
                <a:latin typeface="Arial" panose="020B0604020202020204" pitchFamily="34" charset="0"/>
              </a:rPr>
              <a:t>Thus, there is a place for both authentication and encryption in meeting security requirements</a:t>
            </a:r>
          </a:p>
          <a:p>
            <a:endParaRPr lang="en-US" altLang="en-US" dirty="0">
              <a:latin typeface="Arial" panose="020B0604020202020204" pitchFamily="34" charset="0"/>
            </a:endParaRPr>
          </a:p>
        </p:txBody>
      </p:sp>
      <p:sp>
        <p:nvSpPr>
          <p:cNvPr id="25604" name="Slide Number Placeholder 3">
            <a:extLst>
              <a:ext uri="{FF2B5EF4-FFF2-40B4-BE49-F238E27FC236}">
                <a16:creationId xmlns:a16="http://schemas.microsoft.com/office/drawing/2014/main" id="{D85F4CBA-242A-4990-9405-594E6ADBD3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D80C16B-CC52-469C-90DD-F8214DAAE6AF}" type="slidenum">
              <a:rPr lang="zh-TW" altLang="en-AU" smtClean="0"/>
              <a:pPr/>
              <a:t>4</a:t>
            </a:fld>
            <a:endParaRPr lang="en-AU"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CFB271-99E6-4F16-8B2A-A918784D60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BF16143-3A99-4BA3-B10A-51B5F29C6115}" type="slidenum">
              <a:rPr lang="en-AU" altLang="en-US" smtClean="0"/>
              <a:pPr>
                <a:spcBef>
                  <a:spcPct val="0"/>
                </a:spcBef>
              </a:pPr>
              <a:t>41</a:t>
            </a:fld>
            <a:endParaRPr lang="en-AU" altLang="en-US"/>
          </a:p>
        </p:txBody>
      </p:sp>
      <p:sp>
        <p:nvSpPr>
          <p:cNvPr id="84995" name="Rectangle 2">
            <a:extLst>
              <a:ext uri="{FF2B5EF4-FFF2-40B4-BE49-F238E27FC236}">
                <a16:creationId xmlns:a16="http://schemas.microsoft.com/office/drawing/2014/main" id="{E4FA99D7-9749-4104-B15E-424A433D79AF}"/>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AECFECE9-22EC-4BCB-8A01-BF579A68B7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defRPr/>
            </a:pPr>
            <a:r>
              <a:rPr lang="fa-IR" altLang="en-US" dirty="0">
                <a:ea typeface="ＭＳ Ｐゴシック" panose="020B0600070205080204" pitchFamily="34" charset="-128"/>
              </a:rPr>
              <a:t>مهمترین پیشرفت در تاریخ 3000 ساله رمزنگاری از دو کلید استفاده می کند - یک کلید عمومی و یک کلید خصوصی.نامتقارن چون احزاب برابر نیستند</a:t>
            </a:r>
          </a:p>
          <a:p>
            <a:pPr algn="r" rtl="1" eaLnBrk="1" hangingPunct="1">
              <a:defRPr/>
            </a:pPr>
            <a:r>
              <a:rPr lang="fa-IR" altLang="en-US" dirty="0">
                <a:ea typeface="ＭＳ Ｐゴシック" panose="020B0600070205080204" pitchFamily="34" charset="-128"/>
              </a:rPr>
              <a:t>از کاربرد هوشمندانه مفاهیم نظری اعداد برای عملکرد استفاده می کندبه جای جایگزینی رمزنگاری کلید خصوصی، مکمل است​</a:t>
            </a:r>
            <a:endParaRPr lang="en-US" altLang="en-US" dirty="0">
              <a:ea typeface="ＭＳ Ｐゴシック" panose="020B0600070205080204" pitchFamily="34" charset="-128"/>
            </a:endParaRPr>
          </a:p>
          <a:p>
            <a:pPr algn="r" rtl="1" eaLnBrk="1" hangingPunct="1">
              <a:defRPr/>
            </a:pPr>
            <a:r>
              <a:rPr lang="fa-IR" altLang="en-US" dirty="0">
                <a:ea typeface="ＭＳ Ｐゴシック" panose="020B0600070205080204" pitchFamily="34" charset="-128"/>
              </a:rPr>
              <a:t>رمزنگاری با کلید عمومی یک انحراف رادیکال از آنچه قبلاً انجام شده است فراهم می کند. توسعه رمزنگاری با کلید عمومی بزرگترین و شاید تنها انقلاب واقعی در کل تاریخ رمزنگاری است. این نامتقارن است و شامل استفاده از دو کلید جداگانه است، برخلاف رمزگذاری متقارن، که فقط از یک کلید استفاده می کند. هر کسی که کلید عمومی را بشناسد می‌تواند پیام‌ها را رمزگذاری کند یا امضاها را تأیید کند، اما نمی‌تواند پیام‌ها را رمزگشایی کند یا امضا بسازد، هرچند ممکن است این امر غیرشهودی به نظر برسد. استفاده از دو کلید پیامدهای عمیقی در زمینه محرمانه بودن، توزیع کلید و احراز هویت دارد. این با استفاده هوشمندانه از مسائل تئوری اعداد کار می کند که از یک جهت آسان و از طرف دیگر سخت هستند.</a:t>
            </a:r>
          </a:p>
          <a:p>
            <a:pPr algn="r" rtl="1" eaLnBrk="1" hangingPunct="1">
              <a:defRPr/>
            </a:pPr>
            <a:endParaRPr lang="fa-IR" altLang="en-US" dirty="0">
              <a:ea typeface="ＭＳ Ｐゴシック" panose="020B0600070205080204" pitchFamily="34" charset="-128"/>
            </a:endParaRPr>
          </a:p>
          <a:p>
            <a:pPr algn="r" rtl="1" eaLnBrk="1" hangingPunct="1">
              <a:defRPr/>
            </a:pPr>
            <a:r>
              <a:rPr lang="fa-IR" altLang="en-US" dirty="0">
                <a:ea typeface="ＭＳ Ｐゴシック" panose="020B0600070205080204" pitchFamily="34" charset="-128"/>
              </a:rPr>
              <a:t>توجه داشته باشید که طرح‌های کلید عمومی نه بیشتر و نه کمتر از کلید خصوصی امن هستند (امنیت به اندازه کلید برای هر دو بستگی دارد)، و نه جایگزین طرح‌های کلید خصوصی می‌شوند (برای انجام این کار بسیار کند هستند)، بلکه آنها را تکمیل می‌کنند. هر دو همچنین با توزیع کلید مشکل دارند که نیاز به استفاده از پروتکل مناسب دارند.</a:t>
            </a:r>
            <a:endParaRPr lang="en-US" altLang="en-US" dirty="0">
              <a:ea typeface="ＭＳ Ｐゴシック" panose="020B0600070205080204" pitchFamily="34" charset="-128"/>
            </a:endParaRPr>
          </a:p>
          <a:p>
            <a:pPr algn="r" rtl="1" eaLnBrk="1" hangingPunct="1">
              <a:defRPr/>
            </a:pPr>
            <a:endParaRPr lang="fa-IR" altLang="en-US" dirty="0">
              <a:ea typeface="ＭＳ Ｐゴシック" panose="020B0600070205080204" pitchFamily="34" charset="-128"/>
            </a:endParaRPr>
          </a:p>
          <a:p>
            <a:pPr eaLnBrk="1" hangingPunct="1">
              <a:defRPr/>
            </a:pPr>
            <a:endParaRPr lang="fa-IR" altLang="en-US" dirty="0">
              <a:latin typeface="Arial" panose="020B0604020202020204" pitchFamily="34" charset="0"/>
              <a:cs typeface="Arial" panose="020B0604020202020204" pitchFamily="34" charset="0"/>
            </a:endParaRPr>
          </a:p>
          <a:p>
            <a:pPr eaLnBrk="1" hangingPunct="1"/>
            <a:r>
              <a:rPr lang="en-AU" altLang="en-US" dirty="0">
                <a:latin typeface="Arial" panose="020B0604020202020204" pitchFamily="34" charset="0"/>
                <a:cs typeface="Arial" panose="020B0604020202020204" pitchFamily="34" charset="0"/>
              </a:rPr>
              <a:t>Will now discuss the radically different </a:t>
            </a:r>
            <a:r>
              <a:rPr lang="en-AU" altLang="en-US" b="1" dirty="0">
                <a:latin typeface="Arial" panose="020B0604020202020204" pitchFamily="34" charset="0"/>
                <a:cs typeface="Arial" panose="020B0604020202020204" pitchFamily="34" charset="0"/>
              </a:rPr>
              <a:t>public key</a:t>
            </a:r>
            <a:r>
              <a:rPr lang="en-AU" altLang="en-US" dirty="0">
                <a:latin typeface="Arial" panose="020B0604020202020204" pitchFamily="34" charset="0"/>
                <a:cs typeface="Arial" panose="020B0604020202020204" pitchFamily="34" charset="0"/>
              </a:rPr>
              <a:t> systems, in which </a:t>
            </a:r>
            <a:r>
              <a:rPr lang="en-AU" altLang="en-US" b="1" dirty="0">
                <a:latin typeface="Arial" panose="020B0604020202020204" pitchFamily="34" charset="0"/>
                <a:cs typeface="Arial" panose="020B0604020202020204" pitchFamily="34" charset="0"/>
              </a:rPr>
              <a:t>two keys</a:t>
            </a:r>
            <a:r>
              <a:rPr lang="en-AU" altLang="en-US" dirty="0">
                <a:latin typeface="Arial" panose="020B0604020202020204" pitchFamily="34" charset="0"/>
                <a:cs typeface="Arial" panose="020B0604020202020204" pitchFamily="34" charset="0"/>
              </a:rPr>
              <a:t> are used. </a:t>
            </a:r>
            <a:r>
              <a:rPr lang="en-US" altLang="en-US" dirty="0">
                <a:latin typeface="Arial" panose="020B0604020202020204" pitchFamily="34" charset="0"/>
                <a:cs typeface="Arial" panose="020B0604020202020204" pitchFamily="34" charset="0"/>
              </a:rPr>
              <a:t>Public-key cryptography provides a radical departure from all that has gone before. The development of public-key cryptography is the greatest and perhaps the only true revolution in the entire history of cryptography. It is asymmetric, involving the use of two separate keys, in contrast to symmetric encryption, that uses only one key</a:t>
            </a:r>
            <a:r>
              <a:rPr lang="en-US" altLang="en-US" b="1" dirty="0">
                <a:latin typeface="Arial" panose="020B0604020202020204" pitchFamily="34" charset="0"/>
                <a:cs typeface="Arial" panose="020B0604020202020204" pitchFamily="34" charset="0"/>
              </a:rPr>
              <a:t>. </a:t>
            </a:r>
            <a:r>
              <a:rPr lang="en-AU" altLang="en-US" b="1" dirty="0">
                <a:latin typeface="Arial" panose="020B0604020202020204" pitchFamily="34" charset="0"/>
                <a:cs typeface="Arial" panose="020B0604020202020204" pitchFamily="34" charset="0"/>
              </a:rPr>
              <a:t>Anyone knowing the public key can encrypt messages or verify signatures, but cannot decrypt messages or create signatures</a:t>
            </a:r>
            <a:r>
              <a:rPr lang="en-AU" altLang="en-US" dirty="0">
                <a:latin typeface="Arial" panose="020B0604020202020204" pitchFamily="34" charset="0"/>
                <a:cs typeface="Arial" panose="020B0604020202020204" pitchFamily="34" charset="0"/>
              </a:rPr>
              <a:t>, counter-intuitive though this may seem. </a:t>
            </a:r>
            <a:r>
              <a:rPr lang="en-US" altLang="en-US" dirty="0">
                <a:latin typeface="Arial" panose="020B0604020202020204" pitchFamily="34" charset="0"/>
                <a:cs typeface="Arial" panose="020B0604020202020204" pitchFamily="34" charset="0"/>
              </a:rPr>
              <a:t>The use of two keys has profound consequences in the areas of confidentiality, key distribution, and authentication. </a:t>
            </a:r>
            <a:r>
              <a:rPr lang="en-AU" altLang="en-US" dirty="0">
                <a:latin typeface="Arial" panose="020B0604020202020204" pitchFamily="34" charset="0"/>
                <a:cs typeface="Arial" panose="020B0604020202020204" pitchFamily="34" charset="0"/>
              </a:rPr>
              <a:t>It works by the clever use of </a:t>
            </a:r>
            <a:r>
              <a:rPr lang="en-AU" altLang="en-US" b="1" dirty="0">
                <a:latin typeface="Arial" panose="020B0604020202020204" pitchFamily="34" charset="0"/>
                <a:cs typeface="Arial" panose="020B0604020202020204" pitchFamily="34" charset="0"/>
              </a:rPr>
              <a:t>number theory problems that are easy one way but hard the other</a:t>
            </a:r>
            <a:r>
              <a:rPr lang="en-AU" altLang="en-US" dirty="0">
                <a:latin typeface="Arial" panose="020B0604020202020204" pitchFamily="34" charset="0"/>
                <a:cs typeface="Arial" panose="020B0604020202020204" pitchFamily="34" charset="0"/>
              </a:rPr>
              <a:t>. </a:t>
            </a:r>
            <a:endParaRPr lang="fa-IR" altLang="en-US" dirty="0">
              <a:latin typeface="Arial" panose="020B0604020202020204" pitchFamily="34" charset="0"/>
              <a:cs typeface="Arial" panose="020B0604020202020204" pitchFamily="34" charset="0"/>
            </a:endParaRPr>
          </a:p>
          <a:p>
            <a:pPr eaLnBrk="1" hangingPunct="1"/>
            <a:endParaRPr lang="fa-IR" altLang="en-US" dirty="0">
              <a:latin typeface="Arial" panose="020B0604020202020204" pitchFamily="34" charset="0"/>
              <a:cs typeface="Arial" panose="020B0604020202020204" pitchFamily="34" charset="0"/>
            </a:endParaRPr>
          </a:p>
          <a:p>
            <a:pPr eaLnBrk="1" hangingPunct="1"/>
            <a:r>
              <a:rPr lang="en-AU" altLang="en-US" dirty="0">
                <a:latin typeface="Arial" panose="020B0604020202020204" pitchFamily="34" charset="0"/>
                <a:cs typeface="Arial" panose="020B0604020202020204" pitchFamily="34" charset="0"/>
              </a:rPr>
              <a:t>Note that </a:t>
            </a:r>
            <a:r>
              <a:rPr lang="en-AU" altLang="en-US" b="1" dirty="0">
                <a:latin typeface="Arial" panose="020B0604020202020204" pitchFamily="34" charset="0"/>
                <a:cs typeface="Arial" panose="020B0604020202020204" pitchFamily="34" charset="0"/>
              </a:rPr>
              <a:t>public key schemes are neither more nor less secure than private key </a:t>
            </a:r>
            <a:r>
              <a:rPr lang="en-AU" altLang="en-US" dirty="0">
                <a:latin typeface="Arial" panose="020B0604020202020204" pitchFamily="34" charset="0"/>
                <a:cs typeface="Arial" panose="020B0604020202020204" pitchFamily="34" charset="0"/>
              </a:rPr>
              <a:t>(security depends on the key size for both), nor do they replace private key schemes (they are too slow to do so), rather they complement them. Both also have issues with key distribution, requiring the use of some suitable protocol.</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نهایت، این احساس وجود دارد که توزیع کلید هنگام استفاده از رمزگذاری کلید عمومی، در مقایسه با دست دادن نسبتاً دست و پا گیر با مراکز توزیع کلید برای رمزگذاری معمولی، بی اهمیت است. در واقع، نوعی از پروتکل مورد نیاز است که اغلب شامل یک عامل مرکزی می‌شود، و رویه‌های مربوطه ساده‌تر و کارآمدتر از روش‌های مورد نیاز برای رمزگذاری مرسوم نیستند.</a:t>
            </a:r>
            <a:endParaRPr lang="en-US" dirty="0"/>
          </a:p>
          <a:p>
            <a:r>
              <a:rPr lang="en-US" dirty="0"/>
              <a:t>Finally, there is a feeling that key distribution is trivial when using public-key encryption, compared to the rather cumbersome handshaking involved with key distribution centers for conventional encryption. In fact, some form of protocol is needed, often involving a central agent, and the procedures involved are no simpler or any more efficient than those required for conventional encryption</a:t>
            </a:r>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42</a:t>
            </a:fld>
            <a:endParaRPr lang="en-AU" altLang="zh-TW"/>
          </a:p>
        </p:txBody>
      </p:sp>
    </p:spTree>
    <p:extLst>
      <p:ext uri="{BB962C8B-B14F-4D97-AF65-F5344CB8AC3E}">
        <p14:creationId xmlns:p14="http://schemas.microsoft.com/office/powerpoint/2010/main" val="4123381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D557BF7C-3968-4079-9545-E1D0EECBB8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A308601-5F8B-4551-A7CA-E1AD50CB4C01}" type="slidenum">
              <a:rPr lang="en-AU" altLang="en-US" smtClean="0"/>
              <a:pPr>
                <a:spcBef>
                  <a:spcPct val="0"/>
                </a:spcBef>
              </a:pPr>
              <a:t>43</a:t>
            </a:fld>
            <a:endParaRPr lang="en-AU" altLang="en-US"/>
          </a:p>
        </p:txBody>
      </p:sp>
      <p:sp>
        <p:nvSpPr>
          <p:cNvPr id="87043" name="Rectangle 2">
            <a:extLst>
              <a:ext uri="{FF2B5EF4-FFF2-40B4-BE49-F238E27FC236}">
                <a16:creationId xmlns:a16="http://schemas.microsoft.com/office/drawing/2014/main" id="{C51D6E07-E196-4F6B-ACF7-0EA26DF7F34C}"/>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4A135F1F-56BB-47A7-904B-308BB4D0E3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cs typeface="Arial" panose="020B0604020202020204" pitchFamily="34" charset="0"/>
              </a:rPr>
              <a:t>The idea of public key schemes, and the first practical scheme, which was for key distribution only, was published in 1976 by Diffie &amp; Hellman. The concept had been previously described in a classified report in 1970 by James Ellis (UK CESG) - and subsequently declassified </a:t>
            </a:r>
            <a:r>
              <a:rPr lang="en-US" altLang="en-US" dirty="0">
                <a:latin typeface="Arial" panose="020B0604020202020204" pitchFamily="34" charset="0"/>
                <a:cs typeface="Arial" panose="020B0604020202020204" pitchFamily="34" charset="0"/>
              </a:rPr>
              <a:t>[ELLI99]. </a:t>
            </a:r>
          </a:p>
          <a:p>
            <a:pPr eaLnBrk="1" hangingPunct="1"/>
            <a:endParaRPr lang="en-US" altLang="en-US" dirty="0">
              <a:latin typeface="Arial" panose="020B0604020202020204" pitchFamily="34" charset="0"/>
              <a:cs typeface="Arial" panose="020B0604020202020204" pitchFamily="34" charset="0"/>
            </a:endParaRPr>
          </a:p>
          <a:p>
            <a:pPr eaLnBrk="1" hangingPunct="1"/>
            <a:r>
              <a:rPr lang="en-AU" altLang="en-US" dirty="0">
                <a:latin typeface="Arial" panose="020B0604020202020204" pitchFamily="34" charset="0"/>
                <a:cs typeface="Arial" panose="020B0604020202020204" pitchFamily="34" charset="0"/>
              </a:rPr>
              <a:t>Its interesting to note that they discovered </a:t>
            </a:r>
            <a:r>
              <a:rPr lang="en-AU" altLang="en-US" b="1" dirty="0">
                <a:latin typeface="Arial" panose="020B0604020202020204" pitchFamily="34" charset="0"/>
                <a:cs typeface="Arial" panose="020B0604020202020204" pitchFamily="34" charset="0"/>
              </a:rPr>
              <a:t>RSA first</a:t>
            </a:r>
            <a:r>
              <a:rPr lang="en-AU" altLang="en-US" dirty="0">
                <a:latin typeface="Arial" panose="020B0604020202020204" pitchFamily="34" charset="0"/>
                <a:cs typeface="Arial" panose="020B0604020202020204" pitchFamily="34" charset="0"/>
              </a:rPr>
              <a:t>, then </a:t>
            </a:r>
            <a:r>
              <a:rPr lang="en-AU" altLang="en-US" b="1" dirty="0">
                <a:latin typeface="Arial" panose="020B0604020202020204" pitchFamily="34" charset="0"/>
                <a:cs typeface="Arial" panose="020B0604020202020204" pitchFamily="34" charset="0"/>
              </a:rPr>
              <a:t>Diffie-Hellman</a:t>
            </a:r>
            <a:r>
              <a:rPr lang="en-AU" altLang="en-US" dirty="0">
                <a:latin typeface="Arial" panose="020B0604020202020204" pitchFamily="34" charset="0"/>
                <a:cs typeface="Arial" panose="020B0604020202020204" pitchFamily="34" charset="0"/>
              </a:rPr>
              <a:t>, opposite to the order of public discovery! There is also a claim that the NSA knew of the concept in the mid-60’s [SIMM93].</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26775793-86A4-422C-8DDE-7854F12322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EB6B927A-678A-4C6C-B81B-DCDC15759AE3}" type="slidenum">
              <a:rPr lang="en-AU" altLang="en-US" smtClean="0"/>
              <a:pPr>
                <a:spcBef>
                  <a:spcPct val="0"/>
                </a:spcBef>
              </a:pPr>
              <a:t>44</a:t>
            </a:fld>
            <a:endParaRPr lang="en-AU" altLang="en-US"/>
          </a:p>
        </p:txBody>
      </p:sp>
      <p:sp>
        <p:nvSpPr>
          <p:cNvPr id="89091" name="Rectangle 2">
            <a:extLst>
              <a:ext uri="{FF2B5EF4-FFF2-40B4-BE49-F238E27FC236}">
                <a16:creationId xmlns:a16="http://schemas.microsoft.com/office/drawing/2014/main" id="{79DBE078-41AF-4D3C-AB1B-DBB0BF596213}"/>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159FF4B2-A241-483B-AF46-56BAEF2DC4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sz="1400" dirty="0">
                <a:latin typeface="Arial" panose="020B0604020202020204" pitchFamily="34" charset="0"/>
              </a:rPr>
              <a:t>توسعه یافته برای رسیدگی به دو موضوع کلیدی:</a:t>
            </a:r>
          </a:p>
          <a:p>
            <a:pPr algn="r" rtl="1" eaLnBrk="1" hangingPunct="1"/>
            <a:r>
              <a:rPr lang="fa-IR" altLang="en-US" sz="1400" dirty="0">
                <a:latin typeface="Arial" panose="020B0604020202020204" pitchFamily="34" charset="0"/>
              </a:rPr>
              <a:t>توزیع کلید – چگونه به طور کلی بدون نیاز به اعتماد به یک </a:t>
            </a:r>
            <a:r>
              <a:rPr lang="en-US" altLang="en-US" sz="1400" dirty="0">
                <a:latin typeface="Arial" panose="020B0604020202020204" pitchFamily="34" charset="0"/>
              </a:rPr>
              <a:t>KDC (</a:t>
            </a:r>
            <a:r>
              <a:rPr lang="fa-IR" altLang="en-US" sz="1400" dirty="0">
                <a:latin typeface="Arial" panose="020B0604020202020204" pitchFamily="34" charset="0"/>
              </a:rPr>
              <a:t>مرکز توزیع کلید) کلید خود، ارتباطات ایمن داشته باشیم</a:t>
            </a:r>
          </a:p>
          <a:p>
            <a:pPr algn="r" rtl="1" eaLnBrk="1" hangingPunct="1"/>
            <a:r>
              <a:rPr lang="fa-IR" altLang="en-US" sz="1400" dirty="0">
                <a:latin typeface="Arial" panose="020B0604020202020204" pitchFamily="34" charset="0"/>
              </a:rPr>
              <a:t>امضای دیجیتال - نحوه تأیید اینکه یک پیام از فرستنده ادعا شده دست نخورده است</a:t>
            </a:r>
          </a:p>
          <a:p>
            <a:pPr algn="r" rtl="1" eaLnBrk="1" hangingPunct="1"/>
            <a:r>
              <a:rPr lang="fa-IR" altLang="en-US" sz="1400" dirty="0">
                <a:latin typeface="Arial" panose="020B0604020202020204" pitchFamily="34" charset="0"/>
              </a:rPr>
              <a:t>اختراع عمومی به دلیل ویتفیلد دیفی و مارتین هلمن در دانشگاه استنفورد در سال 1976</a:t>
            </a:r>
          </a:p>
          <a:p>
            <a:pPr algn="r" rtl="1" eaLnBrk="1" hangingPunct="1"/>
            <a:r>
              <a:rPr lang="fa-IR" altLang="en-US" sz="1400" dirty="0">
                <a:latin typeface="Arial" panose="020B0604020202020204" pitchFamily="34" charset="0"/>
              </a:rPr>
              <a:t>قبلاً در جامعه طبقه بندی شده شناخته شده بود</a:t>
            </a:r>
          </a:p>
          <a:p>
            <a:pPr algn="r" rtl="1" eaLnBrk="1" hangingPunct="1"/>
            <a:r>
              <a:rPr lang="en-US" altLang="en-US" sz="1400" dirty="0">
                <a:latin typeface="Arial" panose="020B0604020202020204" pitchFamily="34" charset="0"/>
              </a:rPr>
              <a:t>NSA </a:t>
            </a:r>
            <a:r>
              <a:rPr lang="fa-IR" altLang="en-US" sz="1400" dirty="0">
                <a:latin typeface="Arial" panose="020B0604020202020204" pitchFamily="34" charset="0"/>
              </a:rPr>
              <a:t>آن را در دهه 60 می دانست</a:t>
            </a:r>
            <a:endParaRPr lang="en-US" altLang="en-US" sz="1400" dirty="0">
              <a:latin typeface="Arial" panose="020B0604020202020204" pitchFamily="34" charset="0"/>
            </a:endParaRPr>
          </a:p>
          <a:p>
            <a:pPr eaLnBrk="1" hangingPunct="1"/>
            <a:r>
              <a:rPr lang="en-US" altLang="en-US" sz="1400" dirty="0">
                <a:latin typeface="Arial" panose="020B0604020202020204" pitchFamily="34" charset="0"/>
              </a:rPr>
              <a:t>Asymmetric algorithms rely on one key for encryption and a different but related key for decryption. </a:t>
            </a:r>
          </a:p>
          <a:p>
            <a:pPr eaLnBrk="1" hangingPunct="1"/>
            <a:r>
              <a:rPr lang="en-US" altLang="en-US" sz="1400" dirty="0">
                <a:latin typeface="Arial" panose="020B0604020202020204" pitchFamily="34" charset="0"/>
              </a:rPr>
              <a:t>These algorithms have the following important characteristic:   </a:t>
            </a:r>
          </a:p>
          <a:p>
            <a:pPr eaLnBrk="1" hangingPunct="1"/>
            <a:r>
              <a:rPr lang="en-US" altLang="en-US" sz="1400" dirty="0">
                <a:latin typeface="Arial" panose="020B0604020202020204" pitchFamily="34" charset="0"/>
              </a:rPr>
              <a:t>• It is </a:t>
            </a:r>
            <a:r>
              <a:rPr lang="en-US" altLang="en-US" sz="1400" b="1" dirty="0">
                <a:latin typeface="Arial" panose="020B0604020202020204" pitchFamily="34" charset="0"/>
              </a:rPr>
              <a:t>computationally infeasible </a:t>
            </a:r>
            <a:r>
              <a:rPr lang="en-US" altLang="en-US" sz="1400" dirty="0">
                <a:latin typeface="Arial" panose="020B0604020202020204" pitchFamily="34" charset="0"/>
              </a:rPr>
              <a:t>to </a:t>
            </a:r>
            <a:r>
              <a:rPr lang="en-US" altLang="en-US" sz="1400" b="1" dirty="0">
                <a:latin typeface="Arial" panose="020B0604020202020204" pitchFamily="34" charset="0"/>
              </a:rPr>
              <a:t>determine the decryption key given only knowledge of the cryptographic algorithm and the encryption key</a:t>
            </a:r>
            <a:r>
              <a:rPr lang="en-US" altLang="en-US" sz="1400" dirty="0">
                <a:latin typeface="Arial" panose="020B0604020202020204" pitchFamily="34" charset="0"/>
              </a:rPr>
              <a:t>. </a:t>
            </a:r>
          </a:p>
          <a:p>
            <a:pPr eaLnBrk="1" hangingPunct="1"/>
            <a:r>
              <a:rPr lang="en-US" altLang="en-US" sz="1400" dirty="0">
                <a:latin typeface="Arial" panose="020B0604020202020204" pitchFamily="34" charset="0"/>
              </a:rPr>
              <a:t>In addition, some algorithms, such </a:t>
            </a:r>
            <a:r>
              <a:rPr lang="en-US" altLang="en-US" sz="1400" b="1" dirty="0">
                <a:latin typeface="Arial" panose="020B0604020202020204" pitchFamily="34" charset="0"/>
              </a:rPr>
              <a:t>as RSA</a:t>
            </a:r>
            <a:r>
              <a:rPr lang="en-US" altLang="en-US" sz="1400" dirty="0">
                <a:latin typeface="Arial" panose="020B0604020202020204" pitchFamily="34" charset="0"/>
              </a:rPr>
              <a:t>, also exhibit the following characteristic:</a:t>
            </a:r>
          </a:p>
          <a:p>
            <a:pPr eaLnBrk="1" hangingPunct="1"/>
            <a:r>
              <a:rPr lang="en-US" altLang="en-US" sz="1400" dirty="0">
                <a:latin typeface="Arial" panose="020B0604020202020204" pitchFamily="34" charset="0"/>
              </a:rPr>
              <a:t>• </a:t>
            </a:r>
            <a:r>
              <a:rPr lang="en-US" altLang="en-US" sz="1400" b="1" dirty="0">
                <a:latin typeface="Arial" panose="020B0604020202020204" pitchFamily="34" charset="0"/>
              </a:rPr>
              <a:t>Either of the two related keys can be used for encryption, with the other used for` decryption. </a:t>
            </a:r>
          </a:p>
          <a:p>
            <a:pPr eaLnBrk="1" hangingPunct="1"/>
            <a:endParaRPr lang="en-US" altLang="en-US" sz="1400" b="1" dirty="0">
              <a:latin typeface="Arial" panose="020B0604020202020204" pitchFamily="34" charset="0"/>
            </a:endParaRPr>
          </a:p>
          <a:p>
            <a:pPr algn="l"/>
            <a:r>
              <a:rPr lang="en-US" sz="2000" b="1" i="0" dirty="0">
                <a:solidFill>
                  <a:srgbClr val="374151"/>
                </a:solidFill>
                <a:effectLst/>
                <a:latin typeface="Söhne"/>
              </a:rPr>
              <a:t>Message Hashing:</a:t>
            </a:r>
            <a:endParaRPr lang="en-US" sz="2000" b="0" i="0" dirty="0">
              <a:solidFill>
                <a:srgbClr val="374151"/>
              </a:solidFill>
              <a:effectLst/>
              <a:latin typeface="Söhne"/>
            </a:endParaRPr>
          </a:p>
          <a:p>
            <a:pPr algn="l">
              <a:buFont typeface="Arial" panose="020B0604020202020204" pitchFamily="34" charset="0"/>
              <a:buChar char="•"/>
            </a:pPr>
            <a:r>
              <a:rPr lang="en-US" sz="2000" b="0" i="0" dirty="0">
                <a:solidFill>
                  <a:srgbClr val="374151"/>
                </a:solidFill>
                <a:effectLst/>
                <a:latin typeface="Söhne"/>
              </a:rPr>
              <a:t>Before signing a message, </a:t>
            </a:r>
            <a:r>
              <a:rPr lang="en-US" sz="2000" b="1" i="0" dirty="0">
                <a:solidFill>
                  <a:srgbClr val="374151"/>
                </a:solidFill>
                <a:effectLst/>
                <a:latin typeface="Söhne"/>
              </a:rPr>
              <a:t>a cryptographic hash function is applied to generate a fixed-size digest of the message</a:t>
            </a:r>
            <a:r>
              <a:rPr lang="en-US" sz="2000" b="0" i="0" dirty="0">
                <a:solidFill>
                  <a:srgbClr val="374151"/>
                </a:solidFill>
                <a:effectLst/>
                <a:latin typeface="Söhne"/>
              </a:rPr>
              <a:t>. This hash serves as a unique representation of the original message.</a:t>
            </a:r>
            <a:endParaRPr lang="en-US" altLang="en-US" sz="1400" b="1" dirty="0">
              <a:latin typeface="Arial" panose="020B0604020202020204" pitchFamily="34" charset="0"/>
            </a:endParaRPr>
          </a:p>
          <a:p>
            <a:pPr eaLnBrk="1" hangingPunct="1"/>
            <a:endParaRPr lang="en-US" altLang="en-US" sz="1400" b="1" dirty="0">
              <a:latin typeface="Arial" panose="020B0604020202020204" pitchFamily="34" charset="0"/>
            </a:endParaRPr>
          </a:p>
          <a:p>
            <a:pPr algn="l"/>
            <a:r>
              <a:rPr lang="en-US" sz="2000" b="1" i="0" dirty="0">
                <a:solidFill>
                  <a:srgbClr val="374151"/>
                </a:solidFill>
                <a:effectLst/>
                <a:latin typeface="Söhne"/>
              </a:rPr>
              <a:t>Signing the Hash:</a:t>
            </a:r>
            <a:endParaRPr lang="en-US" sz="2000" b="0" i="0" dirty="0">
              <a:solidFill>
                <a:srgbClr val="374151"/>
              </a:solidFill>
              <a:effectLst/>
              <a:latin typeface="Söhne"/>
            </a:endParaRPr>
          </a:p>
          <a:p>
            <a:pPr algn="l">
              <a:buFont typeface="Arial" panose="020B0604020202020204" pitchFamily="34" charset="0"/>
              <a:buChar char="•"/>
            </a:pPr>
            <a:r>
              <a:rPr lang="en-US" sz="2000" b="0" i="0" dirty="0">
                <a:solidFill>
                  <a:srgbClr val="374151"/>
                </a:solidFill>
                <a:effectLst/>
                <a:latin typeface="Söhne"/>
              </a:rPr>
              <a:t>The </a:t>
            </a:r>
            <a:r>
              <a:rPr lang="en-US" sz="2000" b="1" i="0" dirty="0">
                <a:solidFill>
                  <a:srgbClr val="374151"/>
                </a:solidFill>
                <a:effectLst/>
                <a:latin typeface="Söhne"/>
              </a:rPr>
              <a:t>user then uses their private key to encrypt the hash of the message</a:t>
            </a:r>
            <a:r>
              <a:rPr lang="en-US" sz="2000" b="0" i="0" dirty="0">
                <a:solidFill>
                  <a:srgbClr val="374151"/>
                </a:solidFill>
                <a:effectLst/>
                <a:latin typeface="Söhne"/>
              </a:rPr>
              <a:t>. This encrypted hash is the digital signature. The private key ensures that only the possessor of the corresponding public key could have produced this specific signature.</a:t>
            </a:r>
          </a:p>
          <a:p>
            <a:pPr eaLnBrk="1" hangingPunct="1"/>
            <a:endParaRPr lang="en-US" altLang="en-US" sz="1400" b="1" dirty="0">
              <a:latin typeface="Arial" panose="020B0604020202020204" pitchFamily="34" charset="0"/>
            </a:endParaRPr>
          </a:p>
          <a:p>
            <a:pPr algn="l"/>
            <a:r>
              <a:rPr lang="en-US" sz="2000" b="1" i="0" dirty="0">
                <a:solidFill>
                  <a:srgbClr val="374151"/>
                </a:solidFill>
                <a:effectLst/>
                <a:latin typeface="Söhne"/>
              </a:rPr>
              <a:t>Verification:</a:t>
            </a:r>
            <a:endParaRPr lang="en-US" sz="2000" b="0" i="0" dirty="0">
              <a:solidFill>
                <a:srgbClr val="374151"/>
              </a:solidFill>
              <a:effectLst/>
              <a:latin typeface="Söhne"/>
            </a:endParaRPr>
          </a:p>
          <a:p>
            <a:pPr algn="l">
              <a:buFont typeface="Arial" panose="020B0604020202020204" pitchFamily="34" charset="0"/>
              <a:buChar char="•"/>
            </a:pPr>
            <a:r>
              <a:rPr lang="en-US" sz="2000" b="0" i="0" dirty="0">
                <a:solidFill>
                  <a:srgbClr val="374151"/>
                </a:solidFill>
                <a:effectLst/>
                <a:latin typeface="Söhne"/>
              </a:rPr>
              <a:t>To verify the message's authenticity, others use the signer's public key to decrypt the digital signature, obtaining the original hash. Simultaneously, they independently compute the hash of the received message.</a:t>
            </a:r>
          </a:p>
          <a:p>
            <a:pPr eaLnBrk="1" hangingPunct="1"/>
            <a:endParaRPr lang="en-AU" altLang="en-US" sz="1400" b="1" dirty="0">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B567D4B3-EA57-4452-B245-CE37C5F789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849512A-D057-4D43-8497-E8CF86134265}" type="slidenum">
              <a:rPr lang="en-AU" altLang="en-US" smtClean="0"/>
              <a:pPr>
                <a:spcBef>
                  <a:spcPct val="0"/>
                </a:spcBef>
              </a:pPr>
              <a:t>45</a:t>
            </a:fld>
            <a:endParaRPr lang="en-AU" altLang="en-US"/>
          </a:p>
        </p:txBody>
      </p:sp>
      <p:sp>
        <p:nvSpPr>
          <p:cNvPr id="91139" name="Rectangle 2">
            <a:extLst>
              <a:ext uri="{FF2B5EF4-FFF2-40B4-BE49-F238E27FC236}">
                <a16:creationId xmlns:a16="http://schemas.microsoft.com/office/drawing/2014/main" id="{33580272-C878-474A-AFE8-4C60C6B4353C}"/>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AAA07358-E35F-41A2-8D6C-F9F50CCC01A8}"/>
              </a:ext>
            </a:extLst>
          </p:cNvPr>
          <p:cNvSpPr>
            <a:spLocks noGrp="1" noChangeArrowheads="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Stallings Figure 3.9a “</a:t>
            </a:r>
            <a:r>
              <a:rPr lang="en-AU" altLang="en-US" dirty="0">
                <a:latin typeface="Arial" panose="020B0604020202020204" pitchFamily="34" charset="0"/>
                <a:cs typeface="Arial" panose="020B0604020202020204" pitchFamily="34" charset="0"/>
              </a:rPr>
              <a:t>Public-Key Cryptography”, shows </a:t>
            </a:r>
            <a:r>
              <a:rPr lang="en-AU" altLang="en-US" dirty="0" err="1">
                <a:latin typeface="Arial" panose="020B0604020202020204" pitchFamily="34" charset="0"/>
                <a:cs typeface="Arial" panose="020B0604020202020204" pitchFamily="34" charset="0"/>
              </a:rPr>
              <a:t>tha</a:t>
            </a:r>
            <a:r>
              <a:rPr lang="en-US" altLang="en-US" dirty="0">
                <a:latin typeface="Arial" panose="020B0604020202020204" pitchFamily="34" charset="0"/>
                <a:cs typeface="Arial" panose="020B0604020202020204" pitchFamily="34" charset="0"/>
              </a:rPr>
              <a:t>t a public-key encryption scheme has six ingredients: </a:t>
            </a:r>
          </a:p>
          <a:p>
            <a:pPr eaLnBrk="1" hangingPunct="1"/>
            <a:r>
              <a:rPr lang="en-US" altLang="en-US" dirty="0">
                <a:latin typeface="Arial" panose="020B0604020202020204" pitchFamily="34" charset="0"/>
                <a:cs typeface="Arial" panose="020B0604020202020204" pitchFamily="34" charset="0"/>
              </a:rPr>
              <a:t>• Plaintext: the </a:t>
            </a:r>
            <a:r>
              <a:rPr lang="en-US" altLang="en-US" b="1" dirty="0">
                <a:latin typeface="Arial" panose="020B0604020202020204" pitchFamily="34" charset="0"/>
                <a:cs typeface="Arial" panose="020B0604020202020204" pitchFamily="34" charset="0"/>
              </a:rPr>
              <a:t>readable message </a:t>
            </a:r>
            <a:r>
              <a:rPr lang="en-US" altLang="en-US" dirty="0">
                <a:latin typeface="Arial" panose="020B0604020202020204" pitchFamily="34" charset="0"/>
                <a:cs typeface="Arial" panose="020B0604020202020204" pitchFamily="34" charset="0"/>
              </a:rPr>
              <a:t>/data fed into the algorithm as input. </a:t>
            </a:r>
          </a:p>
          <a:p>
            <a:pPr eaLnBrk="1" hangingPunct="1"/>
            <a:r>
              <a:rPr lang="en-US" altLang="en-US" dirty="0">
                <a:latin typeface="Arial" panose="020B0604020202020204" pitchFamily="34" charset="0"/>
                <a:cs typeface="Arial" panose="020B0604020202020204" pitchFamily="34" charset="0"/>
              </a:rPr>
              <a:t>• Encryption algorithm: </a:t>
            </a:r>
            <a:r>
              <a:rPr lang="en-US" altLang="en-US" b="1" dirty="0">
                <a:latin typeface="Arial" panose="020B0604020202020204" pitchFamily="34" charset="0"/>
                <a:cs typeface="Arial" panose="020B0604020202020204" pitchFamily="34" charset="0"/>
              </a:rPr>
              <a:t>performs various transformations </a:t>
            </a:r>
            <a:r>
              <a:rPr lang="en-US" altLang="en-US" dirty="0">
                <a:latin typeface="Arial" panose="020B0604020202020204" pitchFamily="34" charset="0"/>
                <a:cs typeface="Arial" panose="020B0604020202020204" pitchFamily="34" charset="0"/>
              </a:rPr>
              <a:t>on the plaintext. </a:t>
            </a:r>
          </a:p>
          <a:p>
            <a:pPr eaLnBrk="1" hangingPunct="1"/>
            <a:r>
              <a:rPr lang="en-US" altLang="en-US" dirty="0">
                <a:latin typeface="Arial" panose="020B0604020202020204" pitchFamily="34" charset="0"/>
                <a:cs typeface="Arial" panose="020B0604020202020204" pitchFamily="34" charset="0"/>
              </a:rPr>
              <a:t>• Public and private keys: a pair of keys selected so that if one is used for encryption, the other is used for decryption. The exact transformations performed by the algorithm depend on the public or private key that is provided as input. </a:t>
            </a:r>
          </a:p>
          <a:p>
            <a:pPr eaLnBrk="1" hangingPunct="1"/>
            <a:r>
              <a:rPr lang="en-US" altLang="en-US" dirty="0">
                <a:latin typeface="Arial" panose="020B0604020202020204" pitchFamily="34" charset="0"/>
                <a:cs typeface="Arial" panose="020B0604020202020204" pitchFamily="34" charset="0"/>
              </a:rPr>
              <a:t>• Ciphertext: the scrambled message produced as output. It depends on the plaintext and the key. For a given message, two different keys will produce two different ciphertexts. </a:t>
            </a:r>
          </a:p>
          <a:p>
            <a:pPr eaLnBrk="1" hangingPunct="1"/>
            <a:r>
              <a:rPr lang="en-US" altLang="en-US" dirty="0">
                <a:latin typeface="Arial" panose="020B0604020202020204" pitchFamily="34" charset="0"/>
                <a:cs typeface="Arial" panose="020B0604020202020204" pitchFamily="34" charset="0"/>
              </a:rPr>
              <a:t>• Decryption algorithm: accepts the ciphertext and matching key and produces the original plaintext. </a:t>
            </a:r>
          </a:p>
          <a:p>
            <a:pPr eaLnBrk="1" hangingPunct="1"/>
            <a:endParaRPr lang="en-US" altLang="en-US" dirty="0">
              <a:latin typeface="Arial" panose="020B0604020202020204" pitchFamily="34" charset="0"/>
              <a:cs typeface="Arial" panose="020B0604020202020204" pitchFamily="34" charset="0"/>
            </a:endParaRPr>
          </a:p>
          <a:p>
            <a:pPr eaLnBrk="1" hangingPunct="1"/>
            <a:r>
              <a:rPr lang="en-AU" altLang="en-US" dirty="0">
                <a:latin typeface="Arial" panose="020B0604020202020204" pitchFamily="34" charset="0"/>
                <a:cs typeface="Arial" panose="020B0604020202020204" pitchFamily="34" charset="0"/>
              </a:rPr>
              <a:t>Consider the following analogy using padlocked boxes: traditional schemes involve the sender putting a message in a box and locking it, sending that to the receiver, and somehow securely also sending them the key to unlock the box. The radical advance in public key schemes was to turn this around, the receiver sends an </a:t>
            </a:r>
            <a:r>
              <a:rPr lang="en-AU" altLang="en-US" b="1" dirty="0">
                <a:latin typeface="Arial" panose="020B0604020202020204" pitchFamily="34" charset="0"/>
                <a:cs typeface="Arial" panose="020B0604020202020204" pitchFamily="34" charset="0"/>
              </a:rPr>
              <a:t>unlocked box</a:t>
            </a:r>
            <a:r>
              <a:rPr lang="en-AU" altLang="en-US" dirty="0">
                <a:latin typeface="Arial" panose="020B0604020202020204" pitchFamily="34" charset="0"/>
                <a:cs typeface="Arial" panose="020B0604020202020204" pitchFamily="34" charset="0"/>
              </a:rPr>
              <a:t> (their public key) to the sender, who puts the message in the box and locks it (easy - and having locked it cannot get at the message), and sends the locked box to the receiver who can unlock it (also easy), having the (private) key. An attacker would have to pick the lock on the box (hard).</a:t>
            </a:r>
          </a:p>
          <a:p>
            <a:pPr algn="r" rtl="1" eaLnBrk="1" hangingPunct="1"/>
            <a:r>
              <a:rPr lang="fa-IR" altLang="en-US" dirty="0">
                <a:latin typeface="Arial" panose="020B0604020202020204" pitchFamily="34" charset="0"/>
                <a:cs typeface="Arial" panose="020B0604020202020204" pitchFamily="34" charset="0"/>
              </a:rPr>
              <a:t>قیاس زیر را با استفاده از جعبه‌های قفل‌دار در نظر بگیرید: طرح‌های سنتی شامل ارسال پیامی در جعبه و قفل کردن آن توسط فرستنده، ارسال آن به گیرنده و ارسال ایمن کلید برای باز کردن قفل جعبه برای آنها است. پیشرفت اساسی در طرح‌های کلید عمومی این بود که این موضوع را تغییر داد، گیرنده یک جعبه قفل نشده (کلید عمومی خود) را برای فرستنده می‌فرستد، که پیام را در جعبه قرار می‌دهد و قفل می‌کند (آسان - و با قفل کردن آن نمی‌توان به پیام دسترسی پیدا کرد. ، و جعبه قفل شده را برای گیرنده می فرستد که بتواند قفل آن را باز کند (همچنین آسان) با داشتن کلید (خصوصی). یک مهاجم باید قفل جعبه را انتخاب کند (سخت).</a:t>
            </a:r>
            <a:endParaRPr lang="en-AU"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BFFBBCB4-4C3C-4FFE-AA5F-42F198B791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0E8581E-90FA-4ACD-84E0-FE02E11F3FE0}" type="slidenum">
              <a:rPr lang="en-AU" altLang="en-US" smtClean="0"/>
              <a:pPr>
                <a:spcBef>
                  <a:spcPct val="0"/>
                </a:spcBef>
              </a:pPr>
              <a:t>46</a:t>
            </a:fld>
            <a:endParaRPr lang="en-AU" altLang="en-US"/>
          </a:p>
        </p:txBody>
      </p:sp>
      <p:sp>
        <p:nvSpPr>
          <p:cNvPr id="93187" name="Rectangle 2">
            <a:extLst>
              <a:ext uri="{FF2B5EF4-FFF2-40B4-BE49-F238E27FC236}">
                <a16:creationId xmlns:a16="http://schemas.microsoft.com/office/drawing/2014/main" id="{1B5E55A7-65DF-4E54-B9FE-AA7B0B4F0CE8}"/>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30A2A553-7EEC-4F80-9D45-8A18504FF206}"/>
              </a:ext>
            </a:extLst>
          </p:cNvPr>
          <p:cNvSpPr>
            <a:spLocks noGrp="1" noChangeArrowheads="1"/>
          </p:cNvSpPr>
          <p:nvPr>
            <p:ph type="body" idx="1"/>
          </p:nvPr>
        </p:nvSpPr>
        <p:spPr>
          <a:xfrm>
            <a:off x="685800" y="4343400"/>
            <a:ext cx="5486400"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This </a:t>
            </a:r>
            <a:r>
              <a:rPr lang="en-US" altLang="en-US" dirty="0">
                <a:latin typeface="Arial" panose="020B0604020202020204" pitchFamily="34" charset="0"/>
              </a:rPr>
              <a:t>table summarizes some of the important aspects of symmetric and public-key encryption. To discriminate between the two, we refer to the key used in symmetric encryption as a </a:t>
            </a:r>
            <a:r>
              <a:rPr lang="en-US" altLang="en-US" b="1" dirty="0">
                <a:latin typeface="Arial" panose="020B0604020202020204" pitchFamily="34" charset="0"/>
              </a:rPr>
              <a:t>secret key</a:t>
            </a:r>
            <a:r>
              <a:rPr lang="en-US" altLang="en-US" dirty="0">
                <a:latin typeface="Arial" panose="020B0604020202020204" pitchFamily="34" charset="0"/>
              </a:rPr>
              <a:t>. The two keys used for asymmetric encryption are referred to as the </a:t>
            </a:r>
            <a:r>
              <a:rPr lang="en-US" altLang="en-US" b="1" dirty="0">
                <a:latin typeface="Arial" panose="020B0604020202020204" pitchFamily="34" charset="0"/>
              </a:rPr>
              <a:t>public key </a:t>
            </a:r>
            <a:r>
              <a:rPr lang="en-US" altLang="en-US" dirty="0">
                <a:latin typeface="Arial" panose="020B0604020202020204" pitchFamily="34" charset="0"/>
              </a:rPr>
              <a:t>and the </a:t>
            </a:r>
            <a:r>
              <a:rPr lang="en-US" altLang="en-US" b="1" dirty="0">
                <a:latin typeface="Arial" panose="020B0604020202020204" pitchFamily="34" charset="0"/>
              </a:rPr>
              <a:t>private key. </a:t>
            </a:r>
            <a:r>
              <a:rPr lang="en-US" altLang="en-US" dirty="0">
                <a:latin typeface="Arial" panose="020B0604020202020204" pitchFamily="34" charset="0"/>
              </a:rPr>
              <a:t>Invariably, the private key is kept secret, but it is referred to as a private key rather than a secret key to avoid confusion with symmetric encryption.</a:t>
            </a:r>
          </a:p>
          <a:p>
            <a:pPr algn="r" rtl="1" eaLnBrk="1" hangingPunct="1"/>
            <a:r>
              <a:rPr lang="fa-IR" altLang="en-US" dirty="0">
                <a:latin typeface="Arial" panose="020B0604020202020204" pitchFamily="34" charset="0"/>
                <a:cs typeface="Arial" panose="020B0604020202020204" pitchFamily="34" charset="0"/>
              </a:rPr>
              <a:t>این جدول برخی از جنبه های مهم رمزگذاری متقارن و کلید عمومی را خلاصه می کند. برای تمایز بین این دو، به کلید مورد استفاده در رمزگذاری متقارن به عنوان کلید مخفی اشاره می کنیم. به دو کلیدی که برای رمزگذاری نامتقارن استفاده می شود، کلید عمومی و کلید خصوصی گفته می شود. همیشه، کلید خصوصی مخفی نگه داشته می شود، اما برای جلوگیری از اشتباه گرفتن با رمزگذاری متقارن، به جای یک کلید مخفی به عنوان کلید خصوصی شناخته می شود.</a:t>
            </a:r>
            <a:endParaRPr lang="en-AU"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B9AB3F31-5313-4B6D-A4CC-517440151C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230585E-207C-4BE3-BCA4-F278BF902E95}" type="slidenum">
              <a:rPr lang="en-AU" altLang="en-US" smtClean="0"/>
              <a:pPr>
                <a:spcBef>
                  <a:spcPct val="0"/>
                </a:spcBef>
              </a:pPr>
              <a:t>47</a:t>
            </a:fld>
            <a:endParaRPr lang="en-AU" altLang="en-US"/>
          </a:p>
        </p:txBody>
      </p:sp>
      <p:sp>
        <p:nvSpPr>
          <p:cNvPr id="95235" name="Rectangle 2">
            <a:extLst>
              <a:ext uri="{FF2B5EF4-FFF2-40B4-BE49-F238E27FC236}">
                <a16:creationId xmlns:a16="http://schemas.microsoft.com/office/drawing/2014/main" id="{3F77E056-1BEE-45CB-B202-689839E5F84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8A91643-A158-49F5-88F2-6F93E967F8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dirty="0">
                <a:latin typeface="Arial" panose="020B0604020202020204" pitchFamily="34" charset="0"/>
              </a:rPr>
              <a:t>توسط </a:t>
            </a:r>
            <a:r>
              <a:rPr lang="en-AU" altLang="en-US" dirty="0">
                <a:latin typeface="Arial" panose="020B0604020202020204" pitchFamily="34" charset="0"/>
              </a:rPr>
              <a:t>Rivest، Shamir </a:t>
            </a:r>
            <a:r>
              <a:rPr lang="fa-IR" altLang="en-US" dirty="0">
                <a:latin typeface="Arial" panose="020B0604020202020204" pitchFamily="34" charset="0"/>
              </a:rPr>
              <a:t>و </a:t>
            </a:r>
            <a:r>
              <a:rPr lang="en-AU" altLang="en-US" dirty="0">
                <a:latin typeface="Arial" panose="020B0604020202020204" pitchFamily="34" charset="0"/>
              </a:rPr>
              <a:t>Adleman </a:t>
            </a:r>
            <a:r>
              <a:rPr lang="fa-IR" altLang="en-US" dirty="0">
                <a:latin typeface="Arial" panose="020B0604020202020204" pitchFamily="34" charset="0"/>
              </a:rPr>
              <a:t>از </a:t>
            </a:r>
            <a:r>
              <a:rPr lang="en-AU" altLang="en-US" dirty="0">
                <a:latin typeface="Arial" panose="020B0604020202020204" pitchFamily="34" charset="0"/>
              </a:rPr>
              <a:t>MIT </a:t>
            </a:r>
            <a:r>
              <a:rPr lang="fa-IR" altLang="en-US" dirty="0">
                <a:latin typeface="Arial" panose="020B0604020202020204" pitchFamily="34" charset="0"/>
              </a:rPr>
              <a:t>در سال 1977</a:t>
            </a:r>
          </a:p>
          <a:p>
            <a:pPr algn="r" rtl="1" eaLnBrk="1" hangingPunct="1"/>
            <a:r>
              <a:rPr lang="fa-IR" altLang="en-US" dirty="0">
                <a:latin typeface="Arial" panose="020B0604020202020204" pitchFamily="34" charset="0"/>
              </a:rPr>
              <a:t>شناخته شده ترین و پرکاربردترین طرح کلید عمومی</a:t>
            </a:r>
          </a:p>
          <a:p>
            <a:pPr algn="r" rtl="1" eaLnBrk="1" hangingPunct="1"/>
            <a:r>
              <a:rPr lang="fa-IR" altLang="en-US" dirty="0">
                <a:latin typeface="Arial" panose="020B0604020202020204" pitchFamily="34" charset="0"/>
              </a:rPr>
              <a:t>بر اساس توان در یک میدان متناهی گالوئس (ریاضی دان فرانسوی) بر روی اعداد اول</a:t>
            </a:r>
            <a:r>
              <a:rPr lang="en-US" altLang="en-US" dirty="0">
                <a:latin typeface="Arial" panose="020B0604020202020204" pitchFamily="34" charset="0"/>
              </a:rPr>
              <a:t> </a:t>
            </a:r>
            <a:r>
              <a:rPr lang="fa-IR" altLang="en-US" dirty="0">
                <a:latin typeface="Arial" panose="020B0604020202020204" pitchFamily="34" charset="0"/>
              </a:rPr>
              <a:t>صحیح - </a:t>
            </a:r>
            <a:r>
              <a:rPr lang="fa-IR" b="0" i="0" dirty="0">
                <a:solidFill>
                  <a:srgbClr val="202122"/>
                </a:solidFill>
                <a:effectLst/>
                <a:latin typeface="system-ui"/>
              </a:rPr>
              <a:t>در آراس‌اِی، این عدم تقارن مبتنی بر این است که تجزیه از عددی که ضرب دو عدد اول بزرگ است در عمل بسیار دشوار است.</a:t>
            </a:r>
            <a:endParaRPr lang="fa-IR" altLang="en-US" dirty="0">
              <a:latin typeface="Arial" panose="020B0604020202020204" pitchFamily="34" charset="0"/>
            </a:endParaRPr>
          </a:p>
          <a:p>
            <a:pPr algn="r" rtl="1" eaLnBrk="1" hangingPunct="1"/>
            <a:r>
              <a:rPr lang="en-AU" altLang="en-US" dirty="0" err="1">
                <a:latin typeface="Arial" panose="020B0604020202020204" pitchFamily="34" charset="0"/>
              </a:rPr>
              <a:t>nb.</a:t>
            </a:r>
            <a:r>
              <a:rPr lang="en-AU" altLang="en-US" dirty="0">
                <a:latin typeface="Arial" panose="020B0604020202020204" pitchFamily="34" charset="0"/>
              </a:rPr>
              <a:t> </a:t>
            </a:r>
            <a:r>
              <a:rPr lang="fa-IR" altLang="en-US" dirty="0">
                <a:latin typeface="Arial" panose="020B0604020202020204" pitchFamily="34" charset="0"/>
              </a:rPr>
              <a:t>توان عملیات </a:t>
            </a:r>
            <a:r>
              <a:rPr lang="en-AU" altLang="en-US" dirty="0">
                <a:latin typeface="Arial" panose="020B0604020202020204" pitchFamily="34" charset="0"/>
              </a:rPr>
              <a:t>O((log n)3) </a:t>
            </a:r>
            <a:r>
              <a:rPr lang="fa-IR" altLang="en-US" dirty="0">
                <a:latin typeface="Arial" panose="020B0604020202020204" pitchFamily="34" charset="0"/>
              </a:rPr>
              <a:t>را انجام می دهد (آسان)</a:t>
            </a:r>
          </a:p>
          <a:p>
            <a:pPr algn="r" rtl="1" eaLnBrk="1" hangingPunct="1"/>
            <a:r>
              <a:rPr lang="en-AU" altLang="en-US" dirty="0">
                <a:latin typeface="Arial" panose="020B0604020202020204" pitchFamily="34" charset="0"/>
              </a:rPr>
              <a:t>RSA </a:t>
            </a:r>
            <a:r>
              <a:rPr lang="fa-IR" altLang="en-US" dirty="0">
                <a:latin typeface="Arial" panose="020B0604020202020204" pitchFamily="34" charset="0"/>
              </a:rPr>
              <a:t>یک رمز بلوکی است که در آن متن ساده و متن رمزی اعداد صحیحی بین 0 و </a:t>
            </a:r>
            <a:r>
              <a:rPr lang="en-AU" altLang="en-US" dirty="0">
                <a:latin typeface="Arial" panose="020B0604020202020204" pitchFamily="34" charset="0"/>
              </a:rPr>
              <a:t>n - 1 </a:t>
            </a:r>
            <a:r>
              <a:rPr lang="fa-IR" altLang="en-US" dirty="0">
                <a:latin typeface="Arial" panose="020B0604020202020204" pitchFamily="34" charset="0"/>
              </a:rPr>
              <a:t>برای برخی </a:t>
            </a:r>
            <a:r>
              <a:rPr lang="en-AU" altLang="en-US" dirty="0">
                <a:latin typeface="Arial" panose="020B0604020202020204" pitchFamily="34" charset="0"/>
              </a:rPr>
              <a:t>n </a:t>
            </a:r>
            <a:r>
              <a:rPr lang="fa-IR" altLang="en-US" dirty="0">
                <a:latin typeface="Arial" panose="020B0604020202020204" pitchFamily="34" charset="0"/>
              </a:rPr>
              <a:t>هستند.</a:t>
            </a:r>
          </a:p>
          <a:p>
            <a:pPr algn="r" rtl="1" eaLnBrk="1" hangingPunct="1"/>
            <a:r>
              <a:rPr lang="fa-IR" altLang="en-US" dirty="0">
                <a:latin typeface="Arial" panose="020B0604020202020204" pitchFamily="34" charset="0"/>
              </a:rPr>
              <a:t>امنیت به دلیل هزینه فاکتورگیری اعداد زیاد</a:t>
            </a:r>
          </a:p>
          <a:p>
            <a:pPr algn="r" rtl="1" eaLnBrk="1" hangingPunct="1"/>
            <a:r>
              <a:rPr lang="en-AU" altLang="en-US" dirty="0" err="1">
                <a:latin typeface="Arial" panose="020B0604020202020204" pitchFamily="34" charset="0"/>
              </a:rPr>
              <a:t>nb.</a:t>
            </a:r>
            <a:r>
              <a:rPr lang="en-AU" altLang="en-US" dirty="0">
                <a:latin typeface="Arial" panose="020B0604020202020204" pitchFamily="34" charset="0"/>
              </a:rPr>
              <a:t> </a:t>
            </a:r>
            <a:r>
              <a:rPr lang="fa-IR" altLang="en-US" dirty="0">
                <a:latin typeface="Arial" panose="020B0604020202020204" pitchFamily="34" charset="0"/>
              </a:rPr>
              <a:t>فاکتورسازی عملیات </a:t>
            </a:r>
            <a:r>
              <a:rPr lang="en-AU" altLang="en-US" dirty="0">
                <a:latin typeface="Arial" panose="020B0604020202020204" pitchFamily="34" charset="0"/>
              </a:rPr>
              <a:t>O(e log n log n) </a:t>
            </a:r>
            <a:r>
              <a:rPr lang="fa-IR" altLang="en-US" dirty="0">
                <a:latin typeface="Arial" panose="020B0604020202020204" pitchFamily="34" charset="0"/>
              </a:rPr>
              <a:t>را می گیرد (سخت)</a:t>
            </a:r>
          </a:p>
          <a:p>
            <a:pPr algn="r" rtl="1" eaLnBrk="1" hangingPunct="1"/>
            <a:endParaRPr lang="fa-IR" altLang="en-US" dirty="0">
              <a:latin typeface="Arial" panose="020B0604020202020204" pitchFamily="34" charset="0"/>
            </a:endParaRPr>
          </a:p>
          <a:p>
            <a:pPr algn="r" rtl="1" eaLnBrk="1" hangingPunct="1"/>
            <a:r>
              <a:rPr lang="fa-IR" b="0" i="0" dirty="0">
                <a:solidFill>
                  <a:srgbClr val="202122"/>
                </a:solidFill>
                <a:effectLst/>
                <a:latin typeface="system-ui"/>
              </a:rPr>
              <a:t>یک کاربر </a:t>
            </a:r>
            <a:r>
              <a:rPr lang="en-US" b="0" i="0" dirty="0">
                <a:solidFill>
                  <a:srgbClr val="202122"/>
                </a:solidFill>
                <a:effectLst/>
                <a:latin typeface="system-ui"/>
              </a:rPr>
              <a:t>RSA، </a:t>
            </a:r>
            <a:r>
              <a:rPr lang="fa-IR" b="0" i="0" dirty="0">
                <a:solidFill>
                  <a:srgbClr val="202122"/>
                </a:solidFill>
                <a:effectLst/>
                <a:latin typeface="system-ui"/>
              </a:rPr>
              <a:t>یک کلید عمومی را بر اساس دو عدد اول بزرگ را همراه با یک مقدار تصادفی ساخته و به صورت عمومی منتشر می‌کند. هر کسی می‌تواند از این کلید عمومی برای رمزگذاری یک پیام استفاده کند، اما تنها کسی که آن دو عدد اولی که کلید بر اساس آن‌ها ساخته شده را می‌داند، قادر به رمزگشایی پیام است. شکستن رمزگذاری </a:t>
            </a:r>
            <a:r>
              <a:rPr lang="en-US" b="0" i="0" dirty="0">
                <a:solidFill>
                  <a:srgbClr val="202122"/>
                </a:solidFill>
                <a:effectLst/>
                <a:latin typeface="system-ui"/>
              </a:rPr>
              <a:t>RSA </a:t>
            </a:r>
            <a:r>
              <a:rPr lang="fa-IR" b="0" i="0" dirty="0">
                <a:solidFill>
                  <a:srgbClr val="202122"/>
                </a:solidFill>
                <a:effectLst/>
                <a:latin typeface="system-ui"/>
              </a:rPr>
              <a:t>به مسئلهٔ </a:t>
            </a:r>
            <a:r>
              <a:rPr lang="en-US" b="0" i="0" dirty="0">
                <a:solidFill>
                  <a:srgbClr val="202122"/>
                </a:solidFill>
                <a:effectLst/>
                <a:latin typeface="system-ui"/>
              </a:rPr>
              <a:t>RSA </a:t>
            </a:r>
            <a:r>
              <a:rPr lang="fa-IR" b="0" i="0" dirty="0">
                <a:solidFill>
                  <a:srgbClr val="202122"/>
                </a:solidFill>
                <a:effectLst/>
                <a:latin typeface="system-ui"/>
              </a:rPr>
              <a:t>معروف است. تاکنون هیچ روشی برای شکست دادن این سیستم (در صورت استفادهٔ کلید به اندازهٔ کافی بزرگ) منتشر نشده‌است.</a:t>
            </a:r>
            <a:endParaRPr lang="en-AU" altLang="en-US"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cryptography </a:t>
            </a:r>
            <a:r>
              <a:rPr lang="en-US" dirty="0" err="1"/>
              <a:t>geniues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48</a:t>
            </a:fld>
            <a:endParaRPr lang="en-AU" altLang="zh-TW"/>
          </a:p>
        </p:txBody>
      </p:sp>
    </p:spTree>
    <p:extLst>
      <p:ext uri="{BB962C8B-B14F-4D97-AF65-F5344CB8AC3E}">
        <p14:creationId xmlns:p14="http://schemas.microsoft.com/office/powerpoint/2010/main" val="762810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016C0C07-07C9-4B7E-AE99-D8D4CF93C7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564F62C-E2D5-4655-9307-BB341E5A8BB5}" type="slidenum">
              <a:rPr lang="en-AU" altLang="en-US" smtClean="0"/>
              <a:pPr>
                <a:spcBef>
                  <a:spcPct val="0"/>
                </a:spcBef>
              </a:pPr>
              <a:t>49</a:t>
            </a:fld>
            <a:endParaRPr lang="en-AU" altLang="en-US"/>
          </a:p>
        </p:txBody>
      </p:sp>
      <p:sp>
        <p:nvSpPr>
          <p:cNvPr id="97283" name="Rectangle 2">
            <a:extLst>
              <a:ext uri="{FF2B5EF4-FFF2-40B4-BE49-F238E27FC236}">
                <a16:creationId xmlns:a16="http://schemas.microsoft.com/office/drawing/2014/main" id="{420FD3E1-A077-4CCE-A33E-15A796882D0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78BC4087-F770-4709-87F0-AE7561F18F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dirty="0">
                <a:latin typeface="Arial" panose="020B0604020202020204" pitchFamily="34" charset="0"/>
              </a:rPr>
              <a:t>طرح توسعه یافته توسط </a:t>
            </a:r>
            <a:r>
              <a:rPr lang="en-US" altLang="en-US" dirty="0">
                <a:latin typeface="Arial" panose="020B0604020202020204" pitchFamily="34" charset="0"/>
              </a:rPr>
              <a:t>Rivest، Shamir </a:t>
            </a:r>
            <a:r>
              <a:rPr lang="fa-IR" altLang="en-US" dirty="0">
                <a:latin typeface="Arial" panose="020B0604020202020204" pitchFamily="34" charset="0"/>
              </a:rPr>
              <a:t>و </a:t>
            </a:r>
            <a:r>
              <a:rPr lang="en-US" altLang="en-US" dirty="0">
                <a:latin typeface="Arial" panose="020B0604020202020204" pitchFamily="34" charset="0"/>
              </a:rPr>
              <a:t>Adleman </a:t>
            </a:r>
            <a:r>
              <a:rPr lang="fa-IR" altLang="en-US" dirty="0">
                <a:latin typeface="Arial" panose="020B0604020202020204" pitchFamily="34" charset="0"/>
              </a:rPr>
              <a:t>از یک عبارت با نمایی استفاده می کند. متن ساده در بلوک‌ها رمزگذاری می‌شود و هر بلوک دارای مقدار باینری کمتر از مقداری </a:t>
            </a:r>
            <a:r>
              <a:rPr lang="en-US" altLang="en-US" dirty="0">
                <a:latin typeface="Arial" panose="020B0604020202020204" pitchFamily="34" charset="0"/>
              </a:rPr>
              <a:t>n </a:t>
            </a:r>
            <a:r>
              <a:rPr lang="fa-IR" altLang="en-US" dirty="0">
                <a:latin typeface="Arial" panose="020B0604020202020204" pitchFamily="34" charset="0"/>
              </a:rPr>
              <a:t>است. محاسبات رمزگذاری و رمزگشایی واقعی </a:t>
            </a:r>
            <a:r>
              <a:rPr lang="en-US" altLang="en-US" dirty="0">
                <a:latin typeface="Arial" panose="020B0604020202020204" pitchFamily="34" charset="0"/>
              </a:rPr>
              <a:t>RSA </a:t>
            </a:r>
            <a:r>
              <a:rPr lang="fa-IR" altLang="en-US" dirty="0">
                <a:latin typeface="Arial" panose="020B0604020202020204" pitchFamily="34" charset="0"/>
              </a:rPr>
              <a:t>هر یک به سادگی یک مد قدرت (</a:t>
            </a:r>
            <a:r>
              <a:rPr lang="en-US" altLang="en-US" dirty="0">
                <a:latin typeface="Arial" panose="020B0604020202020204" pitchFamily="34" charset="0"/>
              </a:rPr>
              <a:t>n) </a:t>
            </a:r>
            <a:r>
              <a:rPr lang="fa-IR" altLang="en-US" dirty="0">
                <a:latin typeface="Arial" panose="020B0604020202020204" pitchFamily="34" charset="0"/>
              </a:rPr>
              <a:t>هستند. هم فرستنده و هم گیرنده باید مقدار </a:t>
            </a:r>
            <a:r>
              <a:rPr lang="en-US" altLang="en-US" dirty="0">
                <a:latin typeface="Arial" panose="020B0604020202020204" pitchFamily="34" charset="0"/>
              </a:rPr>
              <a:t>n </a:t>
            </a:r>
            <a:r>
              <a:rPr lang="fa-IR" altLang="en-US" dirty="0">
                <a:latin typeface="Arial" panose="020B0604020202020204" pitchFamily="34" charset="0"/>
              </a:rPr>
              <a:t>را بدانند. فرستنده مقدار </a:t>
            </a:r>
            <a:r>
              <a:rPr lang="en-US" altLang="en-US" dirty="0">
                <a:latin typeface="Arial" panose="020B0604020202020204" pitchFamily="34" charset="0"/>
              </a:rPr>
              <a:t>e </a:t>
            </a:r>
            <a:r>
              <a:rPr lang="fa-IR" altLang="en-US" dirty="0">
                <a:latin typeface="Arial" panose="020B0604020202020204" pitchFamily="34" charset="0"/>
              </a:rPr>
              <a:t>را می داند و فقط گیرنده مقدار </a:t>
            </a:r>
            <a:r>
              <a:rPr lang="en-US" altLang="en-US" dirty="0">
                <a:latin typeface="Arial" panose="020B0604020202020204" pitchFamily="34" charset="0"/>
              </a:rPr>
              <a:t>d </a:t>
            </a:r>
            <a:r>
              <a:rPr lang="fa-IR" altLang="en-US" dirty="0">
                <a:latin typeface="Arial" panose="020B0604020202020204" pitchFamily="34" charset="0"/>
              </a:rPr>
              <a:t>را می داند. بنابراین، این یک الگوریتم رمزگذاری کلید عمومی با کلید عمومی </a:t>
            </a:r>
            <a:r>
              <a:rPr lang="en-US" altLang="en-US" dirty="0">
                <a:latin typeface="Arial" panose="020B0604020202020204" pitchFamily="34" charset="0"/>
              </a:rPr>
              <a:t>PU = {e, n} </a:t>
            </a:r>
            <a:r>
              <a:rPr lang="fa-IR" altLang="en-US" dirty="0">
                <a:latin typeface="Arial" panose="020B0604020202020204" pitchFamily="34" charset="0"/>
              </a:rPr>
              <a:t>و کلید خصوصی </a:t>
            </a:r>
            <a:r>
              <a:rPr lang="en-US" altLang="en-US" dirty="0">
                <a:latin typeface="Arial" panose="020B0604020202020204" pitchFamily="34" charset="0"/>
              </a:rPr>
              <a:t>PR = {d, n} </a:t>
            </a:r>
            <a:r>
              <a:rPr lang="fa-IR" altLang="en-US" dirty="0">
                <a:latin typeface="Arial" panose="020B0604020202020204" pitchFamily="34" charset="0"/>
              </a:rPr>
              <a:t>است. توجه داشته باشید که پیام باید کوچکتر از مدول باشد. "جادو" در انتخاب مدول و توان است که باعث می شود سیستم کار کند.</a:t>
            </a:r>
          </a:p>
          <a:p>
            <a:pPr algn="r" rtl="1" eaLnBrk="1" hangingPunct="1"/>
            <a:endParaRPr lang="fa-IR" altLang="en-US" dirty="0">
              <a:latin typeface="Arial" panose="020B0604020202020204" pitchFamily="34" charset="0"/>
            </a:endParaRPr>
          </a:p>
          <a:p>
            <a:pPr algn="r" rtl="1" eaLnBrk="1" hangingPunct="1"/>
            <a:r>
              <a:rPr lang="fa-IR" altLang="en-US" dirty="0">
                <a:latin typeface="Arial" panose="020B0604020202020204" pitchFamily="34" charset="0"/>
              </a:rPr>
              <a:t>طرح توسعه یافته توسط </a:t>
            </a:r>
            <a:r>
              <a:rPr lang="en-US" altLang="en-US" dirty="0">
                <a:latin typeface="Arial" panose="020B0604020202020204" pitchFamily="34" charset="0"/>
              </a:rPr>
              <a:t>Rivest، Shamir </a:t>
            </a:r>
            <a:r>
              <a:rPr lang="fa-IR" altLang="en-US" dirty="0">
                <a:latin typeface="Arial" panose="020B0604020202020204" pitchFamily="34" charset="0"/>
              </a:rPr>
              <a:t>و </a:t>
            </a:r>
            <a:r>
              <a:rPr lang="en-US" altLang="en-US" dirty="0">
                <a:latin typeface="Arial" panose="020B0604020202020204" pitchFamily="34" charset="0"/>
              </a:rPr>
              <a:t>Adleman </a:t>
            </a:r>
            <a:r>
              <a:rPr lang="fa-IR" altLang="en-US" dirty="0">
                <a:latin typeface="Arial" panose="020B0604020202020204" pitchFamily="34" charset="0"/>
              </a:rPr>
              <a:t>از یک عبارت با نمایی استفاده می کند. متن ساده در بلوک‌ها رمزگذاری می‌شود و هر بلوک دارای مقدار باینری کمتر از مقداری </a:t>
            </a:r>
            <a:r>
              <a:rPr lang="en-US" altLang="en-US" dirty="0">
                <a:latin typeface="Arial" panose="020B0604020202020204" pitchFamily="34" charset="0"/>
              </a:rPr>
              <a:t>n </a:t>
            </a:r>
            <a:r>
              <a:rPr lang="fa-IR" altLang="en-US" dirty="0">
                <a:latin typeface="Arial" panose="020B0604020202020204" pitchFamily="34" charset="0"/>
              </a:rPr>
              <a:t>است. محاسبات رمزگذاری و رمزگشایی واقعی </a:t>
            </a:r>
            <a:r>
              <a:rPr lang="en-US" altLang="en-US" dirty="0">
                <a:latin typeface="Arial" panose="020B0604020202020204" pitchFamily="34" charset="0"/>
              </a:rPr>
              <a:t>RSA </a:t>
            </a:r>
            <a:r>
              <a:rPr lang="fa-IR" altLang="en-US" dirty="0">
                <a:latin typeface="Arial" panose="020B0604020202020204" pitchFamily="34" charset="0"/>
              </a:rPr>
              <a:t>هر یک به سادگی یک مد قدرت (</a:t>
            </a:r>
            <a:r>
              <a:rPr lang="en-US" altLang="en-US" dirty="0">
                <a:latin typeface="Arial" panose="020B0604020202020204" pitchFamily="34" charset="0"/>
              </a:rPr>
              <a:t>n) </a:t>
            </a:r>
            <a:r>
              <a:rPr lang="fa-IR" altLang="en-US" dirty="0">
                <a:latin typeface="Arial" panose="020B0604020202020204" pitchFamily="34" charset="0"/>
              </a:rPr>
              <a:t>هستند. هم فرستنده و هم گیرنده باید مقدار </a:t>
            </a:r>
            <a:r>
              <a:rPr lang="en-US" altLang="en-US" dirty="0">
                <a:latin typeface="Arial" panose="020B0604020202020204" pitchFamily="34" charset="0"/>
              </a:rPr>
              <a:t>n </a:t>
            </a:r>
            <a:r>
              <a:rPr lang="fa-IR" altLang="en-US" dirty="0">
                <a:latin typeface="Arial" panose="020B0604020202020204" pitchFamily="34" charset="0"/>
              </a:rPr>
              <a:t>را بدانند. فرستنده مقدار </a:t>
            </a:r>
            <a:r>
              <a:rPr lang="en-US" altLang="en-US" dirty="0">
                <a:latin typeface="Arial" panose="020B0604020202020204" pitchFamily="34" charset="0"/>
              </a:rPr>
              <a:t>e </a:t>
            </a:r>
            <a:r>
              <a:rPr lang="fa-IR" altLang="en-US" dirty="0">
                <a:latin typeface="Arial" panose="020B0604020202020204" pitchFamily="34" charset="0"/>
              </a:rPr>
              <a:t>را می داند و فقط گیرنده مقدار </a:t>
            </a:r>
            <a:r>
              <a:rPr lang="en-US" altLang="en-US" dirty="0">
                <a:latin typeface="Arial" panose="020B0604020202020204" pitchFamily="34" charset="0"/>
              </a:rPr>
              <a:t>d </a:t>
            </a:r>
            <a:r>
              <a:rPr lang="fa-IR" altLang="en-US" dirty="0">
                <a:latin typeface="Arial" panose="020B0604020202020204" pitchFamily="34" charset="0"/>
              </a:rPr>
              <a:t>را می داند. بنابراین، این یک الگوریتم رمزگذاری کلید عمومی با کلید عمومی </a:t>
            </a:r>
            <a:r>
              <a:rPr lang="en-US" altLang="en-US" dirty="0">
                <a:latin typeface="Arial" panose="020B0604020202020204" pitchFamily="34" charset="0"/>
              </a:rPr>
              <a:t>PU = {e, n} </a:t>
            </a:r>
            <a:r>
              <a:rPr lang="fa-IR" altLang="en-US" dirty="0">
                <a:latin typeface="Arial" panose="020B0604020202020204" pitchFamily="34" charset="0"/>
              </a:rPr>
              <a:t>و کلید خصوصی </a:t>
            </a:r>
            <a:r>
              <a:rPr lang="en-US" altLang="en-US" dirty="0">
                <a:latin typeface="Arial" panose="020B0604020202020204" pitchFamily="34" charset="0"/>
              </a:rPr>
              <a:t>PR = {d, n} </a:t>
            </a:r>
            <a:r>
              <a:rPr lang="fa-IR" altLang="en-US" dirty="0">
                <a:latin typeface="Arial" panose="020B0604020202020204" pitchFamily="34" charset="0"/>
              </a:rPr>
              <a:t>است. توجه داشته باشید که پیام باید کوچکتر از مدول باشد. "جادو" در انتخاب مدول و توان است که باعث می شود سیستم کار کند.</a:t>
            </a:r>
            <a:endParaRPr lang="en-US" altLang="en-US" dirty="0">
              <a:latin typeface="Arial" panose="020B0604020202020204" pitchFamily="34" charset="0"/>
            </a:endParaRPr>
          </a:p>
          <a:p>
            <a:pPr algn="r" rtl="1"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 scheme developed by Rivest, Shamir, and Adleman makes use of an expression with exponentials. Plaintext is encrypted in blocks, with each block having a binary value less than some number n. The actual RSA encryption and decryption computations are each simply a single exponentiation mod (n). Both sender and receiver must know the value of n. The sender knows the value of e, and only the receiver knows the value of d. Thus, this is a public-key encryption algorithm with a public key of PU = {e, n} and a private key of PR = {d, n}.  Note that the message must be smaller than the modulus. The “magic” is in the choice of the modulus and exponents which makes the system work.</a:t>
            </a:r>
          </a:p>
          <a:p>
            <a:pPr eaLnBrk="1" hangingPunct="1"/>
            <a:endParaRPr lang="en-US" altLang="en-US" dirty="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016C0C07-07C9-4B7E-AE99-D8D4CF93C7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564F62C-E2D5-4655-9307-BB341E5A8BB5}" type="slidenum">
              <a:rPr lang="en-AU" altLang="en-US" smtClean="0"/>
              <a:pPr>
                <a:spcBef>
                  <a:spcPct val="0"/>
                </a:spcBef>
              </a:pPr>
              <a:t>50</a:t>
            </a:fld>
            <a:endParaRPr lang="en-AU" altLang="en-US"/>
          </a:p>
        </p:txBody>
      </p:sp>
      <p:sp>
        <p:nvSpPr>
          <p:cNvPr id="97283" name="Rectangle 2">
            <a:extLst>
              <a:ext uri="{FF2B5EF4-FFF2-40B4-BE49-F238E27FC236}">
                <a16:creationId xmlns:a16="http://schemas.microsoft.com/office/drawing/2014/main" id="{420FD3E1-A077-4CCE-A33E-15A796882D0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78BC4087-F770-4709-87F0-AE7561F18F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sz="1200" dirty="0">
                <a:effectLst/>
                <a:latin typeface="Courier New" panose="02070309020205020404" pitchFamily="49" charset="0"/>
                <a:ea typeface="ＭＳ Ｐゴシック" panose="020B0600070205080204" pitchFamily="34" charset="-128"/>
              </a:rPr>
              <a:t>C= 2</a:t>
            </a:r>
            <a:r>
              <a:rPr lang="en-AU" altLang="en-US" sz="1200" baseline="30000" dirty="0">
                <a:effectLst/>
                <a:latin typeface="Courier New" panose="02070309020205020404" pitchFamily="49" charset="0"/>
                <a:ea typeface="ＭＳ Ｐゴシック" panose="020B0600070205080204" pitchFamily="34" charset="-128"/>
              </a:rPr>
              <a:t>5</a:t>
            </a:r>
            <a:r>
              <a:rPr lang="en-AU" altLang="en-US" sz="1200" dirty="0">
                <a:effectLst/>
                <a:latin typeface="Courier New" panose="02070309020205020404" pitchFamily="49" charset="0"/>
                <a:ea typeface="ＭＳ Ｐゴシック" panose="020B0600070205080204" pitchFamily="34" charset="-128"/>
              </a:rPr>
              <a:t> mod 14 -&gt;  32 mod 14=&gt; 4 mod 14</a:t>
            </a:r>
          </a:p>
          <a:p>
            <a:pPr marL="171450" indent="-171450" eaLnBrk="1" hangingPunct="1">
              <a:buFontTx/>
              <a:buChar char="-"/>
            </a:pPr>
            <a:r>
              <a:rPr lang="en-AU" altLang="en-US" sz="1200" dirty="0">
                <a:effectLst/>
                <a:latin typeface="Courier New" panose="02070309020205020404" pitchFamily="49" charset="0"/>
                <a:ea typeface="ＭＳ Ｐゴシック" panose="020B0600070205080204" pitchFamily="34" charset="-128"/>
              </a:rPr>
              <a:t>14 is the same between public and private</a:t>
            </a:r>
          </a:p>
          <a:p>
            <a:pPr marL="171450" indent="-171450" eaLnBrk="1" hangingPunct="1">
              <a:buFontTx/>
              <a:buChar char="-"/>
            </a:pPr>
            <a:endParaRPr lang="en-AU" altLang="en-US" sz="1200" dirty="0">
              <a:effectLst/>
              <a:latin typeface="Courier New" panose="02070309020205020404" pitchFamily="49" charset="0"/>
              <a:ea typeface="ＭＳ Ｐゴシック" panose="020B0600070205080204" pitchFamily="34" charset="-128"/>
            </a:endParaRPr>
          </a:p>
          <a:p>
            <a:pPr marL="171450" indent="-171450" eaLnBrk="1" hangingPunct="1">
              <a:buFontTx/>
              <a:buChar char="-"/>
            </a:pPr>
            <a:r>
              <a:rPr lang="en-AU" altLang="en-US" sz="1200" dirty="0">
                <a:effectLst/>
                <a:latin typeface="Courier New" panose="02070309020205020404" pitchFamily="49" charset="0"/>
                <a:ea typeface="ＭＳ Ｐゴシック" panose="020B0600070205080204" pitchFamily="34" charset="-128"/>
              </a:rPr>
              <a:t>M = C</a:t>
            </a:r>
            <a:r>
              <a:rPr lang="en-AU" altLang="en-US" sz="1200" baseline="30000" dirty="0">
                <a:effectLst/>
                <a:latin typeface="Courier New" panose="02070309020205020404" pitchFamily="49" charset="0"/>
                <a:ea typeface="ＭＳ Ｐゴシック" panose="020B0600070205080204" pitchFamily="34" charset="-128"/>
              </a:rPr>
              <a:t>d</a:t>
            </a:r>
            <a:r>
              <a:rPr lang="en-AU" altLang="en-US" sz="1200" dirty="0">
                <a:effectLst/>
                <a:latin typeface="Courier New" panose="02070309020205020404" pitchFamily="49" charset="0"/>
                <a:ea typeface="ＭＳ Ｐゴシック" panose="020B0600070205080204" pitchFamily="34" charset="-128"/>
              </a:rPr>
              <a:t> mod n -&gt; 4</a:t>
            </a:r>
            <a:r>
              <a:rPr lang="en-AU" altLang="en-US" sz="1200" baseline="30000" dirty="0">
                <a:effectLst/>
                <a:latin typeface="Courier New" panose="02070309020205020404" pitchFamily="49" charset="0"/>
                <a:ea typeface="ＭＳ Ｐゴシック" panose="020B0600070205080204" pitchFamily="34" charset="-128"/>
              </a:rPr>
              <a:t>11</a:t>
            </a:r>
            <a:r>
              <a:rPr lang="en-AU" altLang="en-US" sz="1200" dirty="0">
                <a:effectLst/>
                <a:latin typeface="Courier New" panose="02070309020205020404" pitchFamily="49" charset="0"/>
                <a:ea typeface="ＭＳ Ｐゴシック" panose="020B0600070205080204" pitchFamily="34" charset="-128"/>
              </a:rPr>
              <a:t> mod 14 -&gt;&gt; 4,194,304 mod 14</a:t>
            </a:r>
            <a:r>
              <a:rPr lang="en-AU" altLang="en-US" sz="1200" dirty="0">
                <a:effectLst/>
                <a:latin typeface="Courier New" panose="02070309020205020404" pitchFamily="49" charset="0"/>
                <a:ea typeface="ＭＳ Ｐゴシック" panose="020B0600070205080204" pitchFamily="34" charset="-128"/>
                <a:sym typeface="Wingdings" panose="05000000000000000000" pitchFamily="2" charset="2"/>
              </a:rPr>
              <a:t>  4194304 /14=(299,593.14285714285714285714285714 -299593)*14=</a:t>
            </a:r>
            <a:endParaRPr lang="fa-IR" altLang="en-US" sz="1200" dirty="0">
              <a:effectLst/>
              <a:latin typeface="Courier New" panose="02070309020205020404" pitchFamily="49" charset="0"/>
              <a:ea typeface="ＭＳ Ｐゴシック" panose="020B0600070205080204" pitchFamily="34" charset="-128"/>
              <a:sym typeface="Wingdings" panose="05000000000000000000" pitchFamily="2" charset="2"/>
            </a:endParaRPr>
          </a:p>
          <a:p>
            <a:pPr marL="171450" indent="-171450" eaLnBrk="1" hangingPunct="1">
              <a:buFontTx/>
              <a:buChar char="-"/>
            </a:pPr>
            <a:endParaRPr lang="fa-IR" altLang="en-US" sz="1200" dirty="0">
              <a:effectLst/>
              <a:latin typeface="Courier New" panose="02070309020205020404" pitchFamily="49" charset="0"/>
              <a:ea typeface="ＭＳ Ｐゴシック" panose="020B0600070205080204" pitchFamily="34" charset="-128"/>
              <a:sym typeface="Wingdings" panose="05000000000000000000" pitchFamily="2" charset="2"/>
            </a:endParaRPr>
          </a:p>
          <a:p>
            <a:pPr marL="171450" indent="-171450" eaLnBrk="1" hangingPunct="1">
              <a:buFontTx/>
              <a:buChar char="-"/>
            </a:pPr>
            <a:endParaRPr lang="fa-IR" altLang="en-US" sz="1200" dirty="0">
              <a:effectLst/>
              <a:latin typeface="Courier New" panose="02070309020205020404" pitchFamily="49" charset="0"/>
              <a:ea typeface="ＭＳ Ｐゴシック" panose="020B0600070205080204" pitchFamily="34" charset="-128"/>
              <a:sym typeface="Wingdings" panose="05000000000000000000" pitchFamily="2" charset="2"/>
            </a:endParaRPr>
          </a:p>
          <a:p>
            <a:pPr marL="171450" indent="-171450" eaLnBrk="1" hangingPunct="1">
              <a:buFontTx/>
              <a:buChar char="-"/>
            </a:pPr>
            <a:r>
              <a:rPr lang="en-US" altLang="en-US" sz="1200" dirty="0">
                <a:effectLst/>
                <a:latin typeface="Courier New" panose="02070309020205020404" pitchFamily="49" charset="0"/>
                <a:ea typeface="ＭＳ Ｐゴシック" panose="020B0600070205080204" pitchFamily="34" charset="-128"/>
                <a:sym typeface="Wingdings" panose="05000000000000000000" pitchFamily="2" charset="2"/>
              </a:rPr>
              <a:t>---</a:t>
            </a:r>
          </a:p>
          <a:p>
            <a:pPr marL="171450" indent="-171450" eaLnBrk="1" hangingPunct="1">
              <a:buFontTx/>
              <a:buChar char="-"/>
            </a:pPr>
            <a:endParaRPr lang="en-US" altLang="en-US" dirty="0">
              <a:latin typeface="Arial" panose="020B0604020202020204" pitchFamily="34" charset="0"/>
            </a:endParaRPr>
          </a:p>
          <a:p>
            <a:r>
              <a:rPr lang="en-US" altLang="en-US" dirty="0">
                <a:latin typeface="Arial" panose="020B0604020202020204" pitchFamily="34" charset="0"/>
              </a:rPr>
              <a:t>The number selection is based on prime number:</a:t>
            </a:r>
          </a:p>
          <a:p>
            <a:r>
              <a:rPr lang="en-US" altLang="en-US" dirty="0">
                <a:latin typeface="Arial" panose="020B0604020202020204" pitchFamily="34" charset="0"/>
              </a:rPr>
              <a:t>2,3,5,7,11,13,17,19,23,29,31,37, 41, 43, 47, 53, 59, 61, 67, 71, 73, 79, 83,89.97</a:t>
            </a:r>
            <a:endParaRPr lang="en-US" altLang="en-US" sz="1200" dirty="0">
              <a:effectLst/>
              <a:latin typeface="Courier New" panose="02070309020205020404" pitchFamily="49" charset="0"/>
              <a:ea typeface="ＭＳ Ｐゴシック" panose="020B0600070205080204" pitchFamily="34" charset="-128"/>
              <a:sym typeface="Wingdings" panose="05000000000000000000" pitchFamily="2" charset="2"/>
            </a:endParaRPr>
          </a:p>
          <a:p>
            <a:r>
              <a:rPr lang="en-US" dirty="0"/>
              <a:t>If we  multiply two prime number the result can be divided by those two prime numbers, it self and one. </a:t>
            </a:r>
          </a:p>
          <a:p>
            <a:pPr marL="171450" indent="-171450" eaLnBrk="1" hangingPunct="1">
              <a:buFontTx/>
              <a:buChar char="-"/>
            </a:pPr>
            <a:endParaRPr lang="en-US" altLang="en-US" dirty="0">
              <a:latin typeface="Arial" panose="020B0604020202020204" pitchFamily="34" charset="0"/>
            </a:endParaRPr>
          </a:p>
        </p:txBody>
      </p:sp>
    </p:spTree>
    <p:extLst>
      <p:ext uri="{BB962C8B-B14F-4D97-AF65-F5344CB8AC3E}">
        <p14:creationId xmlns:p14="http://schemas.microsoft.com/office/powerpoint/2010/main" val="4281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6613FB07-605D-45CC-BF8D-B716761E8F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12A7616-E311-480E-893A-3E1F9DE48F0E}" type="slidenum">
              <a:rPr lang="en-AU" altLang="en-US" smtClean="0"/>
              <a:pPr>
                <a:spcBef>
                  <a:spcPct val="0"/>
                </a:spcBef>
              </a:pPr>
              <a:t>5</a:t>
            </a:fld>
            <a:endParaRPr lang="en-AU" altLang="en-US"/>
          </a:p>
        </p:txBody>
      </p:sp>
      <p:sp>
        <p:nvSpPr>
          <p:cNvPr id="27651" name="Rectangle 2">
            <a:extLst>
              <a:ext uri="{FF2B5EF4-FFF2-40B4-BE49-F238E27FC236}">
                <a16:creationId xmlns:a16="http://schemas.microsoft.com/office/drawing/2014/main" id="{71C24A7E-A900-4E6F-9632-87145E6F7B12}"/>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89343926-3ACF-4EEF-87C3-5B07E7A065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a:latin typeface="Arial" panose="020B0604020202020204" pitchFamily="34" charset="0"/>
              </a:rPr>
              <a:t>احراز هویت پیام مربوط به موارد زیر است:</a:t>
            </a:r>
          </a:p>
          <a:p>
            <a:pPr algn="r" rtl="1" eaLnBrk="1" hangingPunct="1"/>
            <a:r>
              <a:rPr lang="fa-IR" altLang="en-US">
                <a:latin typeface="Arial" panose="020B0604020202020204" pitchFamily="34" charset="0"/>
              </a:rPr>
              <a:t>حفاظت از یکپارچگی یک پیام</a:t>
            </a:r>
          </a:p>
          <a:p>
            <a:pPr algn="r" rtl="1" eaLnBrk="1" hangingPunct="1"/>
            <a:r>
              <a:rPr lang="fa-IR" altLang="en-US">
                <a:latin typeface="Arial" panose="020B0604020202020204" pitchFamily="34" charset="0"/>
              </a:rPr>
              <a:t>تایید هویت صادرکننده پیام</a:t>
            </a:r>
          </a:p>
          <a:p>
            <a:pPr algn="r" rtl="1" eaLnBrk="1" hangingPunct="1"/>
            <a:r>
              <a:rPr lang="fa-IR" altLang="en-US">
                <a:latin typeface="Arial" panose="020B0604020202020204" pitchFamily="34" charset="0"/>
              </a:rPr>
              <a:t>عدم انکار مبدأ (حل اختلاف)</a:t>
            </a:r>
          </a:p>
          <a:p>
            <a:pPr algn="r" rtl="1" eaLnBrk="1" hangingPunct="1"/>
            <a:r>
              <a:rPr lang="fa-IR" altLang="en-US">
                <a:latin typeface="Arial" panose="020B0604020202020204" pitchFamily="34" charset="0"/>
              </a:rPr>
              <a:t>سه تابع جایگزین مورد استفاده:</a:t>
            </a:r>
          </a:p>
          <a:p>
            <a:pPr algn="r" rtl="1" eaLnBrk="1" hangingPunct="1"/>
            <a:r>
              <a:rPr lang="fa-IR" altLang="en-US">
                <a:latin typeface="Arial" panose="020B0604020202020204" pitchFamily="34" charset="0"/>
              </a:rPr>
              <a:t>تابع هش</a:t>
            </a:r>
          </a:p>
          <a:p>
            <a:pPr algn="r" rtl="1" eaLnBrk="1" hangingPunct="1"/>
            <a:r>
              <a:rPr lang="fa-IR" altLang="en-US">
                <a:latin typeface="Arial" panose="020B0604020202020204" pitchFamily="34" charset="0"/>
              </a:rPr>
              <a:t>رمزگذاری پیام</a:t>
            </a:r>
          </a:p>
          <a:p>
            <a:pPr algn="r" rtl="1" eaLnBrk="1" hangingPunct="1"/>
            <a:r>
              <a:rPr lang="fa-IR" altLang="en-US">
                <a:latin typeface="Arial" panose="020B0604020202020204" pitchFamily="34" charset="0"/>
              </a:rPr>
              <a:t>کد احراز هویت پیام (</a:t>
            </a:r>
            <a:r>
              <a:rPr lang="en-US" altLang="en-US">
                <a:latin typeface="Arial" panose="020B0604020202020204" pitchFamily="34" charset="0"/>
              </a:rPr>
              <a:t>MAC)</a:t>
            </a:r>
          </a:p>
          <a:p>
            <a:pPr eaLnBrk="1" hangingPunct="1"/>
            <a:r>
              <a:rPr lang="en-US" altLang="en-US">
                <a:latin typeface="Arial" panose="020B0604020202020204" pitchFamily="34" charset="0"/>
              </a:rPr>
              <a:t>One of the most fascinating and complex areas of cryptography is that of message authentication and the related area of digital signatures. </a:t>
            </a:r>
            <a:r>
              <a:rPr lang="en-AU" altLang="en-US">
                <a:latin typeface="Arial" panose="020B0604020202020204" pitchFamily="34" charset="0"/>
              </a:rPr>
              <a:t>We now consider how to protect message integrity (ie protection from modification), as well as confirming the identity of the sender. Generically this is the problem of message authentication, and in eCommerce applications is arguably more important than secrecy. Message Authentication is concerned with: protecting the integrity of a message, validating identity of originator, &amp; non-repudiation of origin (dispute resolution). There are three </a:t>
            </a:r>
            <a:r>
              <a:rPr lang="en-US" altLang="en-US">
                <a:latin typeface="Times-Roman" charset="0"/>
              </a:rPr>
              <a:t>types of functions that may be used to produce an authenticator: </a:t>
            </a:r>
            <a:r>
              <a:rPr lang="en-US" altLang="en-US">
                <a:latin typeface="Arial" panose="020B0604020202020204" pitchFamily="34" charset="0"/>
              </a:rPr>
              <a:t>a hash function, message encryption, message authentication code (MAC). Hash functions, and how they may serve for message authentication, are discussed in Chapter 11. The remainder of this section briefly examines the remaining two topics. The remainder of the chapter elaborates on the topic of MACs. </a:t>
            </a:r>
            <a:endParaRPr lang="fa-IR" altLang="en-US">
              <a:latin typeface="Arial" panose="020B0604020202020204" pitchFamily="34" charset="0"/>
            </a:endParaRPr>
          </a:p>
          <a:p>
            <a:pPr algn="r" rtl="1" eaLnBrk="1" hangingPunct="1"/>
            <a:r>
              <a:rPr lang="fa-IR" altLang="en-US">
                <a:latin typeface="Arial" panose="020B0604020202020204" pitchFamily="34" charset="0"/>
              </a:rPr>
              <a:t>یکی از جذاب‌ترین و پیچیده‌ترین حوزه‌های رمزنگاری، احراز هویت پیام و حوزه مربوط به امضای دیجیتال است. ما اکنون نحوه محافظت از یکپارچگی پیام (یعنی محافظت در برابر تغییرات) و همچنین تأیید هویت فرستنده را بررسی می کنیم. به طور کلی این مشکل احراز هویت پیام است و در برنامه های تجارت الکترونیک مسلماً مهمتر از رازداری است. احراز هویت پیام به موارد زیر مربوط می شود: محافظت از یکپارچگی یک پیام، تأیید هویت مبدأ، و عدم انکار مبدأ (حل اختلاف). سه نوع تابع وجود دارد که ممکن است برای تولید یک احراز هویت استفاده شود: یک تابع هش، رمزگذاری پیام، کد احراز هویت پیام (</a:t>
            </a:r>
            <a:r>
              <a:rPr lang="en-AU" altLang="en-US">
                <a:latin typeface="Arial" panose="020B0604020202020204" pitchFamily="34" charset="0"/>
              </a:rPr>
              <a:t>MAC). </a:t>
            </a:r>
            <a:r>
              <a:rPr lang="fa-IR" altLang="en-US">
                <a:latin typeface="Arial" panose="020B0604020202020204" pitchFamily="34" charset="0"/>
              </a:rPr>
              <a:t>توابع هش و نحوه استفاده از آنها برای احراز هویت پیام، در فصل 11 مورد بحث قرار گرفته است. بقیه این بخش به طور خلاصه دو موضوع باقی مانده را بررسی می کند. در ادامه فصل به تفصیل موضوع </a:t>
            </a:r>
            <a:r>
              <a:rPr lang="en-AU" altLang="en-US">
                <a:latin typeface="Arial" panose="020B0604020202020204" pitchFamily="34" charset="0"/>
              </a:rPr>
              <a:t>MAC </a:t>
            </a:r>
            <a:r>
              <a:rPr lang="fa-IR" altLang="en-US">
                <a:latin typeface="Arial" panose="020B0604020202020204" pitchFamily="34" charset="0"/>
              </a:rPr>
              <a:t>ها می پردازد.</a:t>
            </a:r>
            <a:endParaRPr lang="en-AU" altLang="en-US">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1200" dirty="0">
                <a:latin typeface="Arial" panose="020B0604020202020204" pitchFamily="34" charset="0"/>
              </a:rPr>
              <a:t>RSA limit: Message size must be less or equal to our key size which is only 256 bytes. So it doesn’t work for bigger data.</a:t>
            </a:r>
          </a:p>
          <a:p>
            <a:pPr eaLnBrk="1" hangingPunct="1"/>
            <a:r>
              <a:rPr lang="en-US" altLang="en-US" sz="1200" dirty="0">
                <a:latin typeface="Arial" panose="020B0604020202020204" pitchFamily="34" charset="0"/>
              </a:rPr>
              <a:t>So for bigger data, we encrypt AES which has 256bits or 512bits key size using RSA to the other size. So we encrypt our message using AES and Other party can decrypt it using the key, he already received using RSA. AES doesn’t have size limitation</a:t>
            </a:r>
            <a:endParaRPr lang="fa-IR" altLang="en-US" sz="1200" dirty="0">
              <a:latin typeface="Arial" panose="020B0604020202020204" pitchFamily="34" charset="0"/>
            </a:endParaRPr>
          </a:p>
          <a:p>
            <a:pPr eaLnBrk="1" hangingPunct="1"/>
            <a:endParaRPr lang="fa-IR" altLang="en-US" sz="1200" dirty="0">
              <a:latin typeface="Arial" panose="020B0604020202020204" pitchFamily="34" charset="0"/>
            </a:endParaRPr>
          </a:p>
          <a:p>
            <a:pPr algn="r" rtl="1" eaLnBrk="1" hangingPunct="1"/>
            <a:r>
              <a:rPr lang="en-US" b="0" i="0" dirty="0">
                <a:solidFill>
                  <a:srgbClr val="202122"/>
                </a:solidFill>
                <a:effectLst/>
                <a:latin typeface="system-ui"/>
              </a:rPr>
              <a:t>RSA </a:t>
            </a:r>
            <a:r>
              <a:rPr lang="fa-IR" b="0" i="0" dirty="0">
                <a:solidFill>
                  <a:srgbClr val="202122"/>
                </a:solidFill>
                <a:effectLst/>
                <a:latin typeface="system-ui"/>
              </a:rPr>
              <a:t>به صورت نسبی، الگوریتم کندی است و به همین علت، کمتر برای رمزگذاری مستقیم </a:t>
            </a:r>
            <a:r>
              <a:rPr lang="fa-IR" b="0" i="0" u="none" strike="noStrike" dirty="0">
                <a:solidFill>
                  <a:srgbClr val="3366CC"/>
                </a:solidFill>
                <a:effectLst/>
                <a:latin typeface="system-ui"/>
                <a:hlinkClick r:id="rId3" tooltip="اطلاعات کاربر"/>
              </a:rPr>
              <a:t>اطلاعات کاربر</a:t>
            </a:r>
            <a:r>
              <a:rPr lang="fa-IR" b="0" i="0" dirty="0">
                <a:solidFill>
                  <a:srgbClr val="202122"/>
                </a:solidFill>
                <a:effectLst/>
                <a:latin typeface="system-ui"/>
              </a:rPr>
              <a:t> استفاده می‌شود. بیشتر اوقات، </a:t>
            </a:r>
            <a:r>
              <a:rPr lang="en-US" b="0" i="0" dirty="0">
                <a:solidFill>
                  <a:srgbClr val="202122"/>
                </a:solidFill>
                <a:effectLst/>
                <a:latin typeface="system-ui"/>
              </a:rPr>
              <a:t>RSA </a:t>
            </a:r>
            <a:r>
              <a:rPr lang="fa-IR" b="0" i="0" dirty="0">
                <a:solidFill>
                  <a:srgbClr val="202122"/>
                </a:solidFill>
                <a:effectLst/>
                <a:latin typeface="system-ui"/>
              </a:rPr>
              <a:t>کلید رمزگشایی شده را برای </a:t>
            </a:r>
            <a:r>
              <a:rPr lang="fa-IR" b="0" i="0" u="none" strike="noStrike" dirty="0">
                <a:solidFill>
                  <a:srgbClr val="3366CC"/>
                </a:solidFill>
                <a:effectLst/>
                <a:latin typeface="system-ui"/>
                <a:hlinkClick r:id="rId4" tooltip="الگوریتم کلید متقارن"/>
              </a:rPr>
              <a:t>الگوریتم کلید متقارن</a:t>
            </a:r>
            <a:r>
              <a:rPr lang="fa-IR" b="0" i="0" dirty="0">
                <a:solidFill>
                  <a:srgbClr val="202122"/>
                </a:solidFill>
                <a:effectLst/>
                <a:latin typeface="system-ui"/>
              </a:rPr>
              <a:t> انتقال می‌دهد که در عوض قادر است توده ای از عملیات رمزگذاری-رمزگشایی را با سرعتی بسیار بالاتر انجام دهد.</a:t>
            </a:r>
            <a:endParaRPr lang="en-US" altLang="en-US" sz="1200" dirty="0">
              <a:latin typeface="Arial" panose="020B0604020202020204" pitchFamily="34" charset="0"/>
            </a:endParaRPr>
          </a:p>
          <a:p>
            <a:endParaRPr lang="en-US" sz="1200" dirty="0"/>
          </a:p>
          <a:p>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51</a:t>
            </a:fld>
            <a:endParaRPr lang="en-AU" altLang="zh-TW"/>
          </a:p>
        </p:txBody>
      </p:sp>
    </p:spTree>
    <p:extLst>
      <p:ext uri="{BB962C8B-B14F-4D97-AF65-F5344CB8AC3E}">
        <p14:creationId xmlns:p14="http://schemas.microsoft.com/office/powerpoint/2010/main" val="2354663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2C02D468-BDDF-4BB6-869C-F4156D7DD7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58AB79F0-21CC-4467-9C62-CCF7E7392290}" type="slidenum">
              <a:rPr lang="en-AU" altLang="en-US" smtClean="0"/>
              <a:pPr>
                <a:spcBef>
                  <a:spcPct val="0"/>
                </a:spcBef>
              </a:pPr>
              <a:t>52</a:t>
            </a:fld>
            <a:endParaRPr lang="en-AU" altLang="en-US"/>
          </a:p>
        </p:txBody>
      </p:sp>
      <p:sp>
        <p:nvSpPr>
          <p:cNvPr id="99331" name="Rectangle 2">
            <a:extLst>
              <a:ext uri="{FF2B5EF4-FFF2-40B4-BE49-F238E27FC236}">
                <a16:creationId xmlns:a16="http://schemas.microsoft.com/office/drawing/2014/main" id="{540B0EAA-1AC2-4B58-94D4-2010BF98F30F}"/>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B7CEC163-3003-42C6-AF0B-E5081639F2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١</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انتخاب دو عدد اول مانند</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q= 53 and p = 61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٢</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محاسبه</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n = </a:t>
            </a:r>
            <a:r>
              <a:rPr lang="en-US" sz="1800" dirty="0" err="1">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pq</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n = 61 × 53 = 3233</a:t>
            </a:r>
            <a:endParaRPr lang="fa-IR"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endParaRPr lang="fa-IR" sz="1800" dirty="0">
              <a:solidFill>
                <a:srgbClr val="202122"/>
              </a:solidFill>
              <a:effectLst/>
              <a:latin typeface="Segoe UI" panose="020B0502040204020203"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solidFill>
                  <a:srgbClr val="202122"/>
                </a:solidFill>
                <a:effectLst/>
                <a:latin typeface="Segoe UI" panose="020B0502040204020203" pitchFamily="34" charset="0"/>
                <a:ea typeface="Calibri" panose="020F0502020204030204" pitchFamily="34" charset="0"/>
                <a:cs typeface="Arial" panose="020B0604020202020204" pitchFamily="34" charset="0"/>
              </a:rPr>
              <a:t>بزرگترین مقسوم علیه مشترک </a:t>
            </a:r>
            <a:r>
              <a:rPr lang="en-US" sz="1800" dirty="0">
                <a:solidFill>
                  <a:srgbClr val="202122"/>
                </a:solidFill>
                <a:effectLst/>
                <a:latin typeface="Segoe UI" panose="020B0502040204020203" pitchFamily="34" charset="0"/>
                <a:ea typeface="Calibri" panose="020F0502020204030204" pitchFamily="34" charset="0"/>
                <a:cs typeface="Arial" panose="020B0604020202020204" pitchFamily="34" charset="0"/>
              </a:rPr>
              <a:t>GCD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٣</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محاسبه تابع فى اويلر با ساخت </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phi(n)=(p-1)(q-1)</a:t>
            </a: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 خواهدشد</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phi(3233) = (61-1)(53-1) =3120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۴</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انتخاب هر عددى </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 1&lt;e&lt;3120</a:t>
            </a:r>
            <a:r>
              <a:rPr lang="ar-SA" sz="1800" dirty="0">
                <a:solidFill>
                  <a:srgbClr val="202122"/>
                </a:solidFill>
                <a:effectLst/>
                <a:latin typeface="Calibri" panose="020F0502020204030204" pitchFamily="34" charset="0"/>
                <a:ea typeface="Times New Roman" panose="02020603050405020304" pitchFamily="18" charset="0"/>
                <a:cs typeface="Segoe UI" panose="020B0502040204020203" pitchFamily="34" charset="0"/>
              </a:rPr>
              <a:t>كه نسبت به ٣١٢٠ اول باشد</a:t>
            </a:r>
            <a:r>
              <a:rPr lang="en-US" sz="1800" dirty="0">
                <a:solidFill>
                  <a:srgbClr val="202122"/>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buFont typeface="+mj-lt"/>
              <a:buNone/>
            </a:pPr>
            <a:endParaRPr lang="en-US" altLang="en-US" dirty="0">
              <a:latin typeface="Arial" panose="020B0604020202020204" pitchFamily="34" charset="0"/>
            </a:endParaRPr>
          </a:p>
          <a:p>
            <a:pPr algn="r" rtl="1" eaLnBrk="1" hangingPunct="1"/>
            <a:r>
              <a:rPr lang="fa-IR" altLang="en-US" dirty="0">
                <a:latin typeface="Arial" panose="020B0604020202020204" pitchFamily="34" charset="0"/>
              </a:rPr>
              <a:t>کلید رمزگشایی خصوصی را مخفی نگه دارید: </a:t>
            </a:r>
            <a:r>
              <a:rPr lang="en-AU" altLang="en-US" dirty="0">
                <a:latin typeface="Arial" panose="020B0604020202020204" pitchFamily="34" charset="0"/>
              </a:rPr>
              <a:t>PR={</a:t>
            </a:r>
            <a:r>
              <a:rPr lang="en-AU" altLang="en-US" dirty="0" err="1">
                <a:latin typeface="Arial" panose="020B0604020202020204" pitchFamily="34" charset="0"/>
              </a:rPr>
              <a:t>d,n</a:t>
            </a:r>
            <a:r>
              <a:rPr lang="en-AU" altLang="en-US" dirty="0">
                <a:latin typeface="Arial" panose="020B0604020202020204" pitchFamily="34" charset="0"/>
              </a:rPr>
              <a:t>}</a:t>
            </a:r>
          </a:p>
          <a:p>
            <a:pPr eaLnBrk="1" hangingPunct="1"/>
            <a:r>
              <a:rPr lang="en-AU" altLang="en-US" dirty="0">
                <a:latin typeface="Arial" panose="020B0604020202020204" pitchFamily="34" charset="0"/>
              </a:rPr>
              <a:t>The required </a:t>
            </a:r>
            <a:r>
              <a:rPr lang="en-AU" altLang="en-US" dirty="0" err="1">
                <a:latin typeface="Arial" panose="020B0604020202020204" pitchFamily="34" charset="0"/>
              </a:rPr>
              <a:t>moduls</a:t>
            </a:r>
            <a:r>
              <a:rPr lang="en-AU" altLang="en-US" dirty="0">
                <a:latin typeface="Arial" panose="020B0604020202020204" pitchFamily="34" charset="0"/>
              </a:rPr>
              <a:t> and exponent values are chosen during key setup. RSA key setup is done once (rarely) when a user establishes (or replaces) their public key, using the steps as shown. The exponent e is usually fairly small, just must be relatively prime to ø(n). Need to compute its inverse mod ø(n) to find d. It is critically important that the factors p &amp; q of the modulus n are kept secret, since if they become known, the system can be broken. Note that different users will have different moduli n. </a:t>
            </a:r>
          </a:p>
          <a:p>
            <a:pPr eaLnBrk="1" hangingPunct="1"/>
            <a:endParaRPr lang="en-AU" altLang="en-US" dirty="0">
              <a:latin typeface="Arial" panose="020B0604020202020204" pitchFamily="34" charset="0"/>
            </a:endParaRPr>
          </a:p>
          <a:p>
            <a:pPr eaLnBrk="1" hangingPunct="1"/>
            <a:r>
              <a:rPr lang="en-US" dirty="0"/>
              <a:t>PU = {7, 187}</a:t>
            </a:r>
            <a:endParaRPr lang="en-AU" dirty="0">
              <a:latin typeface="Arial" panose="020B0604020202020204" pitchFamily="34" charset="0"/>
            </a:endParaRPr>
          </a:p>
          <a:p>
            <a:pPr eaLnBrk="1" hangingPunct="1"/>
            <a:r>
              <a:rPr lang="en-US" dirty="0"/>
              <a:t>PR = {23, 187}</a:t>
            </a:r>
            <a:endParaRPr lang="en-AU" altLang="en-US" dirty="0">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9A9DC7F1-EFDE-4F17-B1B8-A61D896F9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567AA5A-2412-4925-8CAB-DDD85E48ACD4}" type="slidenum">
              <a:rPr lang="en-AU" altLang="en-US" smtClean="0"/>
              <a:pPr>
                <a:spcBef>
                  <a:spcPct val="0"/>
                </a:spcBef>
              </a:pPr>
              <a:t>53</a:t>
            </a:fld>
            <a:endParaRPr lang="en-AU" altLang="en-US"/>
          </a:p>
        </p:txBody>
      </p:sp>
      <p:sp>
        <p:nvSpPr>
          <p:cNvPr id="103427" name="Rectangle 2">
            <a:extLst>
              <a:ext uri="{FF2B5EF4-FFF2-40B4-BE49-F238E27FC236}">
                <a16:creationId xmlns:a16="http://schemas.microsoft.com/office/drawing/2014/main" id="{74E9F4EF-2A12-4D29-8BA7-A07DD1DF3227}"/>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1361961-2980-4A72-813F-7ED0D567CF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Stallings provides an example of RSA key generation using “trivial” sized numbers.</a:t>
            </a:r>
          </a:p>
          <a:p>
            <a:pPr eaLnBrk="1" hangingPunct="1"/>
            <a:r>
              <a:rPr lang="en-US" altLang="en-US">
                <a:latin typeface="Arial" panose="020B0604020202020204" pitchFamily="34" charset="0"/>
              </a:rPr>
              <a:t>Selecting primes requires the use of a primality test.</a:t>
            </a:r>
          </a:p>
          <a:p>
            <a:pPr eaLnBrk="1" hangingPunct="1"/>
            <a:r>
              <a:rPr lang="en-US" altLang="en-US">
                <a:latin typeface="Arial" panose="020B0604020202020204" pitchFamily="34" charset="0"/>
              </a:rPr>
              <a:t>Finding d as inverse of e mod </a:t>
            </a:r>
            <a:r>
              <a:rPr lang="en-AU" altLang="en-US">
                <a:latin typeface="Courier New" panose="02070309020205020404" pitchFamily="49" charset="0"/>
              </a:rPr>
              <a:t>ø(</a:t>
            </a:r>
            <a:r>
              <a:rPr lang="en-AU" altLang="en-US" i="1">
                <a:latin typeface="Courier New" panose="02070309020205020404" pitchFamily="49" charset="0"/>
              </a:rPr>
              <a:t>n) </a:t>
            </a:r>
            <a:r>
              <a:rPr lang="en-AU" altLang="en-US">
                <a:latin typeface="Arial" panose="020B0604020202020204" pitchFamily="34" charset="0"/>
                <a:cs typeface="Arial" panose="020B0604020202020204" pitchFamily="34" charset="0"/>
              </a:rPr>
              <a:t>requires use of Euclid’s Inverse algorithm (see Ch4)</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F98AAE06-0DE0-4168-AD7A-D55963F49D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889CC31-C598-408B-8D0D-B30F8A50D786}" type="slidenum">
              <a:rPr lang="en-AU" altLang="en-US" smtClean="0"/>
              <a:pPr>
                <a:spcBef>
                  <a:spcPct val="0"/>
                </a:spcBef>
              </a:pPr>
              <a:t>54</a:t>
            </a:fld>
            <a:endParaRPr lang="en-AU" altLang="en-US"/>
          </a:p>
        </p:txBody>
      </p:sp>
      <p:sp>
        <p:nvSpPr>
          <p:cNvPr id="105475" name="Rectangle 2">
            <a:extLst>
              <a:ext uri="{FF2B5EF4-FFF2-40B4-BE49-F238E27FC236}">
                <a16:creationId xmlns:a16="http://schemas.microsoft.com/office/drawing/2014/main" id="{545FDC69-6E7F-4CC5-9786-11D7C3F249B2}"/>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6595E0B-13DB-4BD4-B0EE-283A3B599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dirty="0">
                <a:latin typeface="Arial" panose="020B0604020202020204" pitchFamily="34" charset="0"/>
              </a:rPr>
              <a:t>Then show that the encryption and decryption operations are simple exponentiations mod 187.</a:t>
            </a:r>
          </a:p>
          <a:p>
            <a:pPr eaLnBrk="1" hangingPunct="1"/>
            <a:r>
              <a:rPr lang="en-AU" altLang="en-US" dirty="0">
                <a:latin typeface="Arial" panose="020B0604020202020204" pitchFamily="34" charset="0"/>
              </a:rPr>
              <a:t>Rather than having to laborious repeatedly multiply, can use the "square and multiply" algorithm with modulo reductions to implement all exponentiations quickly and efficiently (see next).</a:t>
            </a:r>
          </a:p>
          <a:p>
            <a:pPr eaLnBrk="1" hangingPunct="1"/>
            <a:endParaRPr lang="en-AU" altLang="en-US" dirty="0">
              <a:latin typeface="Arial" panose="020B0604020202020204" pitchFamily="34" charset="0"/>
            </a:endParaRPr>
          </a:p>
          <a:p>
            <a:pPr eaLnBrk="1" hangingPunct="1"/>
            <a:r>
              <a:rPr lang="en-AU" dirty="0">
                <a:latin typeface="Courier New" pitchFamily="-107" charset="0"/>
                <a:ea typeface="ＭＳ Ｐゴシック" pitchFamily="-107" charset="-128"/>
              </a:rPr>
              <a:t>C = 88</a:t>
            </a:r>
            <a:r>
              <a:rPr lang="en-AU" baseline="30000" dirty="0">
                <a:latin typeface="Courier New" pitchFamily="-107" charset="0"/>
                <a:ea typeface="ＭＳ Ｐゴシック" pitchFamily="-107" charset="-128"/>
              </a:rPr>
              <a:t>7</a:t>
            </a:r>
            <a:r>
              <a:rPr lang="en-AU" dirty="0">
                <a:latin typeface="Courier New" pitchFamily="-107" charset="0"/>
                <a:ea typeface="ＭＳ Ｐゴシック" pitchFamily="-107" charset="-128"/>
              </a:rPr>
              <a:t> mod 187 </a:t>
            </a:r>
            <a:r>
              <a:rPr lang="en-AU" dirty="0">
                <a:latin typeface="Arial" panose="020B0604020202020204" pitchFamily="34" charset="0"/>
                <a:ea typeface="ＭＳ Ｐゴシック" pitchFamily="-107" charset="-128"/>
              </a:rPr>
              <a:t> =&gt; </a:t>
            </a:r>
            <a:r>
              <a:rPr lang="en-AU" altLang="en-US" dirty="0">
                <a:latin typeface="Arial" panose="020B0604020202020204" pitchFamily="34" charset="0"/>
              </a:rPr>
              <a:t>40,867,559,636,992 mod 187</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 attacks: There are several approaches, all equivalent in effort to factoring the product of two primes. The defense against mathematical attacks is to use a large key size. Thus, the larger the number of bits in d, the better. However, because the calculations involved, both in key generation and in encryption/decryption, are complex, the larger the size of the key, the slower the system will run. SP 800-131A (Transitions: Recommendation for Transitioning the Use of Cryptographic Algorithms and Key Lengths, November 2015) recommends the use of a 2048-bit key size. A recent report from the European Union Agency for Network and Information Security (Algorithms, key size and parameters report—2014, November 2014) recommends a 3072-bit key length. Either of these lengths should provide adequate security for a considerable time into the future. </a:t>
            </a:r>
          </a:p>
          <a:p>
            <a:r>
              <a:rPr lang="en-US" dirty="0"/>
              <a:t>■ Timing attacks: These depend on the running time of the decryption algorithm. Various approaches to mask the time required so as to thwart attempts to deduce key size have been suggested, such as introducing a random delay. </a:t>
            </a:r>
          </a:p>
          <a:p>
            <a:r>
              <a:rPr lang="en-US" dirty="0"/>
              <a:t>■ Chosen ciphertext attacks: This type of attack exploits properties of the RSA algorithm by selecting blocks of data that, when processed using the target’s private key, yield information needed for cryptanalysis. These attacks can be thwarted by suitable padding of the plaintext.</a:t>
            </a:r>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55</a:t>
            </a:fld>
            <a:endParaRPr lang="en-AU" altLang="zh-TW"/>
          </a:p>
        </p:txBody>
      </p:sp>
    </p:spTree>
    <p:extLst>
      <p:ext uri="{BB962C8B-B14F-4D97-AF65-F5344CB8AC3E}">
        <p14:creationId xmlns:p14="http://schemas.microsoft.com/office/powerpoint/2010/main" val="4091994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078C26D0-E51A-40E3-9018-7F7412C2C4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0D4FC90-DF0B-4145-A12A-DD0DC48C65FA}" type="slidenum">
              <a:rPr lang="en-AU" altLang="en-US" smtClean="0"/>
              <a:pPr>
                <a:spcBef>
                  <a:spcPct val="0"/>
                </a:spcBef>
              </a:pPr>
              <a:t>56</a:t>
            </a:fld>
            <a:endParaRPr lang="en-AU" altLang="en-US"/>
          </a:p>
        </p:txBody>
      </p:sp>
      <p:sp>
        <p:nvSpPr>
          <p:cNvPr id="107523" name="Rectangle 2">
            <a:extLst>
              <a:ext uri="{FF2B5EF4-FFF2-40B4-BE49-F238E27FC236}">
                <a16:creationId xmlns:a16="http://schemas.microsoft.com/office/drawing/2014/main" id="{B2BCF915-7B24-4F16-B290-15C61B9A08FD}"/>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6C0178DA-6C1A-4E64-B1A6-0F8BE61293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sz="1200"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rPr>
              <a:t>پروتکل تبادل کلید دیفی-هلمن، یک </a:t>
            </a:r>
            <a:r>
              <a:rPr lang="fa-IR" sz="1200"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hlinkClick r:id="rId3" tooltip="رمزنگاری">
                  <a:extLst>
                    <a:ext uri="{A12FA001-AC4F-418D-AE19-62706E023703}">
                      <ahyp:hlinkClr xmlns:ahyp="http://schemas.microsoft.com/office/drawing/2018/hyperlinkcolor" val="tx"/>
                    </a:ext>
                  </a:extLst>
                </a:hlinkClick>
              </a:rPr>
              <a:t>پروتکل رمزنگاری</a:t>
            </a:r>
            <a:r>
              <a:rPr lang="fa-IR" sz="1200"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rPr>
              <a:t> است که با استفاده از آن، دو نفر یا دو سازمان، می‌توانند بدون نیاز به هر گونه آشنایی قبلی، یک </a:t>
            </a:r>
            <a:r>
              <a:rPr lang="fa-IR" sz="1200"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hlinkClick r:id="rId4" tooltip="کلید رمز">
                  <a:extLst>
                    <a:ext uri="{A12FA001-AC4F-418D-AE19-62706E023703}">
                      <ahyp:hlinkClr xmlns:ahyp="http://schemas.microsoft.com/office/drawing/2018/hyperlinkcolor" val="tx"/>
                    </a:ext>
                  </a:extLst>
                </a:hlinkClick>
              </a:rPr>
              <a:t>کلید رمز</a:t>
            </a:r>
            <a:r>
              <a:rPr lang="fa-IR" sz="1200"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rPr>
              <a:t> مشترک ایجاد و آن را از طریق یک مسیر ارتباطی غیر امن، بین خود تبادل نمایند. این پروتکل، اولین روش عملی مطرح شده برای تبادل کلید رمز در مسیرهای ارتباطی غیر امن است و</a:t>
            </a:r>
            <a:endParaRPr lang="en-US" sz="1200"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endParaRPr>
          </a:p>
          <a:p>
            <a:pPr algn="r" rtl="1" eaLnBrk="1" hangingPunct="1"/>
            <a:r>
              <a:rPr lang="fa-IR" sz="1200" b="1"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rPr>
              <a:t> مشکل تبادل کلید رمز در </a:t>
            </a:r>
            <a:r>
              <a:rPr lang="fa-IR" sz="1200" b="1"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hlinkClick r:id="rId5" tooltip="الگوریتم کلید متقارن">
                  <a:extLst>
                    <a:ext uri="{A12FA001-AC4F-418D-AE19-62706E023703}">
                      <ahyp:hlinkClr xmlns:ahyp="http://schemas.microsoft.com/office/drawing/2018/hyperlinkcolor" val="tx"/>
                    </a:ext>
                  </a:extLst>
                </a:hlinkClick>
              </a:rPr>
              <a:t>الگوریتم کلید متقارن</a:t>
            </a:r>
            <a:r>
              <a:rPr lang="fa-IR" sz="1200" b="1"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rPr>
              <a:t> را آسان می‌سازد.</a:t>
            </a:r>
          </a:p>
          <a:p>
            <a:pPr algn="r" rtl="1" eaLnBrk="1" hangingPunct="1"/>
            <a:endParaRPr lang="fa-IR" altLang="en-US" sz="1200" kern="1200" dirty="0">
              <a:solidFill>
                <a:schemeClr val="tx1"/>
              </a:solidFill>
              <a:latin typeface="Arial" panose="020B0604020202020204" pitchFamily="34" charset="0"/>
              <a:ea typeface="ＭＳ Ｐゴシック" panose="020B0600070205080204" pitchFamily="34" charset="-128"/>
              <a:cs typeface="Arial" panose="020B0604020202020204" pitchFamily="34" charset="0"/>
            </a:endParaRPr>
          </a:p>
          <a:p>
            <a:pPr eaLnBrk="1" hangingPunct="1"/>
            <a:endParaRPr lang="fa-IR" altLang="en-US" b="0" i="0" dirty="0">
              <a:solidFill>
                <a:srgbClr val="202122"/>
              </a:solidFill>
              <a:effectLst/>
              <a:latin typeface="Arial" panose="020B0604020202020204" pitchFamily="34" charset="0"/>
              <a:cs typeface="Arial" panose="020B0604020202020204" pitchFamily="34" charset="0"/>
            </a:endParaRPr>
          </a:p>
          <a:p>
            <a:pPr eaLnBrk="1" hangingPunct="1"/>
            <a:endParaRPr lang="en-US" altLang="en-US" dirty="0">
              <a:latin typeface="Arial" panose="020B0604020202020204" pitchFamily="34" charset="0"/>
              <a:cs typeface="Arial" panose="020B0604020202020204" pitchFamily="34" charset="0"/>
            </a:endParaRPr>
          </a:p>
          <a:p>
            <a:pPr eaLnBrk="1" hangingPunct="1"/>
            <a:r>
              <a:rPr lang="en-US" altLang="en-US" dirty="0">
                <a:latin typeface="Arial" panose="020B0604020202020204" pitchFamily="34" charset="0"/>
                <a:cs typeface="Arial" panose="020B0604020202020204" pitchFamily="34" charset="0"/>
              </a:rPr>
              <a:t>This chapter continues our overview of public-key cryptography systems (PKCSs), and begins with a description of one of the earliest and simplest PKCS, Diffie-Hellman key exchange. This first published public-key algorithm appeared in the seminal paper by Diffie and Hellman that defined public-key cryptography [DIFF76b] and is generally referred to as Diffie-Hellman key exchange. </a:t>
            </a:r>
            <a:r>
              <a:rPr lang="en-AU" altLang="en-US" dirty="0">
                <a:latin typeface="Arial" panose="020B0604020202020204" pitchFamily="34" charset="0"/>
                <a:cs typeface="Arial" panose="020B0604020202020204" pitchFamily="34" charset="0"/>
              </a:rPr>
              <a:t>The concept had been previously described in a classified report in 1970 by </a:t>
            </a:r>
            <a:r>
              <a:rPr lang="en-US" altLang="en-US" dirty="0">
                <a:latin typeface="Arial" panose="020B0604020202020204" pitchFamily="34" charset="0"/>
                <a:cs typeface="Arial" panose="020B0604020202020204" pitchFamily="34" charset="0"/>
              </a:rPr>
              <a:t>Williamson</a:t>
            </a:r>
            <a:r>
              <a:rPr lang="en-AU" altLang="en-US" dirty="0">
                <a:latin typeface="Arial" panose="020B0604020202020204" pitchFamily="34" charset="0"/>
                <a:cs typeface="Arial" panose="020B0604020202020204" pitchFamily="34" charset="0"/>
              </a:rPr>
              <a:t> (UK CESG) - and subsequently declassified in 1987, see</a:t>
            </a:r>
            <a:r>
              <a:rPr lang="en-US" altLang="en-US" dirty="0">
                <a:latin typeface="Arial" panose="020B0604020202020204" pitchFamily="34" charset="0"/>
                <a:cs typeface="Arial" panose="020B0604020202020204" pitchFamily="34" charset="0"/>
              </a:rPr>
              <a:t> [ELLI99]. The purpose of the algorithm is to enable two users to securely exchange a key that can then be used for subsequent encryption of messages. The algorithm itself is limited to the exchange of secret values.  A number of commercial products employ this key exchange technique. </a:t>
            </a:r>
          </a:p>
          <a:p>
            <a:pPr eaLnBrk="1" hangingPunct="1"/>
            <a:endParaRPr lang="en-US" altLang="en-US" dirty="0">
              <a:latin typeface="Arial" panose="020B0604020202020204" pitchFamily="34" charset="0"/>
              <a:cs typeface="Arial" panose="020B0604020202020204" pitchFamily="34" charset="0"/>
            </a:endParaRPr>
          </a:p>
          <a:p>
            <a:pPr algn="r" rtl="1" eaLnBrk="1" hangingPunct="1"/>
            <a:r>
              <a:rPr lang="fa-IR" altLang="en-US" dirty="0">
                <a:latin typeface="Arial" panose="020B0604020202020204" pitchFamily="34" charset="0"/>
                <a:cs typeface="Arial" panose="020B0604020202020204" pitchFamily="34" charset="0"/>
              </a:rPr>
              <a:t>این فصل مرور کلی ما از سیستم های رمزنگاری کلید عمومی (</a:t>
            </a:r>
            <a:r>
              <a:rPr lang="en-AU" altLang="en-US" dirty="0">
                <a:latin typeface="Arial" panose="020B0604020202020204" pitchFamily="34" charset="0"/>
                <a:cs typeface="Arial" panose="020B0604020202020204" pitchFamily="34" charset="0"/>
              </a:rPr>
              <a:t>PKCS) </a:t>
            </a:r>
            <a:r>
              <a:rPr lang="fa-IR" altLang="en-US" dirty="0">
                <a:latin typeface="Arial" panose="020B0604020202020204" pitchFamily="34" charset="0"/>
                <a:cs typeface="Arial" panose="020B0604020202020204" pitchFamily="34" charset="0"/>
              </a:rPr>
              <a:t>را ادامه می دهد و با توصیف یکی از اولین و ساده ترین </a:t>
            </a:r>
            <a:r>
              <a:rPr lang="en-AU" altLang="en-US" dirty="0">
                <a:latin typeface="Arial" panose="020B0604020202020204" pitchFamily="34" charset="0"/>
                <a:cs typeface="Arial" panose="020B0604020202020204" pitchFamily="34" charset="0"/>
              </a:rPr>
              <a:t>PKCS، </a:t>
            </a:r>
            <a:r>
              <a:rPr lang="fa-IR" altLang="en-US" dirty="0">
                <a:latin typeface="Arial" panose="020B0604020202020204" pitchFamily="34" charset="0"/>
                <a:cs typeface="Arial" panose="020B0604020202020204" pitchFamily="34" charset="0"/>
              </a:rPr>
              <a:t>مبادله کلید </a:t>
            </a:r>
            <a:r>
              <a:rPr lang="en-AU" altLang="en-US" dirty="0">
                <a:latin typeface="Arial" panose="020B0604020202020204" pitchFamily="34" charset="0"/>
                <a:cs typeface="Arial" panose="020B0604020202020204" pitchFamily="34" charset="0"/>
              </a:rPr>
              <a:t>Diffie-Hellman </a:t>
            </a:r>
            <a:r>
              <a:rPr lang="fa-IR" altLang="en-US" dirty="0">
                <a:latin typeface="Arial" panose="020B0604020202020204" pitchFamily="34" charset="0"/>
                <a:cs typeface="Arial" panose="020B0604020202020204" pitchFamily="34" charset="0"/>
              </a:rPr>
              <a:t>آغاز می شود. این اولین الگوریتم کلید عمومی منتشر شده در مقاله اصلی دیفی و هلمن ظاهر شد که رمزنگاری کلید عمومی [</a:t>
            </a:r>
            <a:r>
              <a:rPr lang="en-AU" altLang="en-US" dirty="0">
                <a:latin typeface="Arial" panose="020B0604020202020204" pitchFamily="34" charset="0"/>
                <a:cs typeface="Arial" panose="020B0604020202020204" pitchFamily="34" charset="0"/>
              </a:rPr>
              <a:t>DIFF76b] </a:t>
            </a:r>
            <a:r>
              <a:rPr lang="fa-IR" altLang="en-US" dirty="0">
                <a:latin typeface="Arial" panose="020B0604020202020204" pitchFamily="34" charset="0"/>
                <a:cs typeface="Arial" panose="020B0604020202020204" pitchFamily="34" charset="0"/>
              </a:rPr>
              <a:t>را تعریف کرد و به طور کلی به عنوان تبادل کلید دیفی-هلمن نامیده می‌شود. این مفهوم قبلاً در یک گزارش طبقه بندی شده در سال 1970 توسط ویلیامسون (</a:t>
            </a:r>
            <a:r>
              <a:rPr lang="en-AU" altLang="en-US" dirty="0">
                <a:latin typeface="Arial" panose="020B0604020202020204" pitchFamily="34" charset="0"/>
                <a:cs typeface="Arial" panose="020B0604020202020204" pitchFamily="34" charset="0"/>
              </a:rPr>
              <a:t>UK CESG) </a:t>
            </a:r>
            <a:r>
              <a:rPr lang="fa-IR" altLang="en-US" dirty="0">
                <a:latin typeface="Arial" panose="020B0604020202020204" pitchFamily="34" charset="0"/>
                <a:cs typeface="Arial" panose="020B0604020202020204" pitchFamily="34" charset="0"/>
              </a:rPr>
              <a:t>توصیف شده بود - و متعاقباً در سال 1987 از طبقه بندی خارج شد، به [</a:t>
            </a:r>
            <a:r>
              <a:rPr lang="en-AU" altLang="en-US" dirty="0">
                <a:latin typeface="Arial" panose="020B0604020202020204" pitchFamily="34" charset="0"/>
                <a:cs typeface="Arial" panose="020B0604020202020204" pitchFamily="34" charset="0"/>
              </a:rPr>
              <a:t>ELLI99] </a:t>
            </a:r>
            <a:r>
              <a:rPr lang="fa-IR" altLang="en-US" dirty="0">
                <a:latin typeface="Arial" panose="020B0604020202020204" pitchFamily="34" charset="0"/>
                <a:cs typeface="Arial" panose="020B0604020202020204" pitchFamily="34" charset="0"/>
              </a:rPr>
              <a:t>مراجعه کنید. هدف از الگوریتم این است که دو کاربر را قادر سازد تا به طور ایمن کلیدی را مبادله کنند که سپس می تواند برای رمزگذاری بعدی پیام ها استفاده شود. خود الگوریتم به تبادل مقادیر مخفی محدود می شود. تعدادی از محصولات تجاری از این تکنیک تعویض کلید استفاده می کنند</a:t>
            </a:r>
            <a:endParaRPr lang="en-AU"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0428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روی یک کانال امن یا ناامن کاربران روی پارامترهای </a:t>
            </a:r>
            <a:r>
              <a:rPr lang="en-US" dirty="0"/>
              <a:t>a</a:t>
            </a:r>
            <a:r>
              <a:rPr lang="fa-IR" dirty="0"/>
              <a:t> و </a:t>
            </a:r>
            <a:r>
              <a:rPr lang="en-US" dirty="0"/>
              <a:t>q </a:t>
            </a:r>
            <a:r>
              <a:rPr lang="fa-IR" dirty="0"/>
              <a:t> توافق باید بکنند.</a:t>
            </a:r>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57</a:t>
            </a:fld>
            <a:endParaRPr lang="en-AU" altLang="zh-TW"/>
          </a:p>
        </p:txBody>
      </p:sp>
    </p:spTree>
    <p:extLst>
      <p:ext uri="{BB962C8B-B14F-4D97-AF65-F5344CB8AC3E}">
        <p14:creationId xmlns:p14="http://schemas.microsoft.com/office/powerpoint/2010/main" val="30427404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ما از ریشه اولیه استفاده می‌کنیم برای اینکه الگوهای تکرار شونده نداشته باشیم چون اگر داشته باشیم کار هک کردن آن راحت تر می‌شود. </a:t>
            </a:r>
          </a:p>
          <a:p>
            <a:pPr algn="r" rtl="1"/>
            <a:r>
              <a:rPr lang="fa-IR" dirty="0"/>
              <a:t>فرمول زیر را نگاه کنید</a:t>
            </a:r>
          </a:p>
          <a:p>
            <a:pPr marL="0" marR="0" lvl="0" indent="0" algn="r" defTabSz="914400" rtl="1" eaLnBrk="0" fontAlgn="base" latinLnBrk="0" hangingPunct="0">
              <a:lnSpc>
                <a:spcPct val="100000"/>
              </a:lnSpc>
              <a:spcBef>
                <a:spcPct val="30000"/>
              </a:spcBef>
              <a:spcAft>
                <a:spcPct val="0"/>
              </a:spcAft>
              <a:buClrTx/>
              <a:buSzTx/>
              <a:buFontTx/>
              <a:buNone/>
              <a:tabLst/>
              <a:defRPr/>
            </a:pPr>
            <a:r>
              <a:rPr lang="en-AU" altLang="en-US" b="1" dirty="0" err="1">
                <a:latin typeface="Courier New" panose="02070309020205020404" pitchFamily="49" charset="0"/>
                <a:ea typeface="ＭＳ Ｐゴシック" panose="020B0600070205080204" pitchFamily="34" charset="-128"/>
              </a:rPr>
              <a:t>y</a:t>
            </a:r>
            <a:r>
              <a:rPr lang="en-AU" altLang="en-US" b="1" baseline="-25000" dirty="0" err="1">
                <a:latin typeface="Courier New" panose="02070309020205020404" pitchFamily="49" charset="0"/>
                <a:ea typeface="ＭＳ Ｐゴシック" panose="020B0600070205080204" pitchFamily="34" charset="-128"/>
              </a:rPr>
              <a:t>A</a:t>
            </a:r>
            <a:r>
              <a:rPr lang="en-AU" altLang="en-US" dirty="0">
                <a:latin typeface="Courier New" panose="02070309020205020404" pitchFamily="49" charset="0"/>
                <a:ea typeface="ＭＳ Ｐゴシック" panose="020B0600070205080204" pitchFamily="34" charset="-128"/>
              </a:rPr>
              <a:t> = </a:t>
            </a:r>
            <a:r>
              <a:rPr lang="el-GR" altLang="en-US" dirty="0">
                <a:latin typeface="Courier New" panose="02070309020205020404" pitchFamily="49" charset="0"/>
                <a:ea typeface="ＭＳ Ｐゴシック" panose="020B0600070205080204" pitchFamily="34" charset="-128"/>
                <a:cs typeface="Arial" panose="020B0604020202020204" pitchFamily="34" charset="0"/>
              </a:rPr>
              <a:t>a</a:t>
            </a:r>
            <a:r>
              <a:rPr lang="en-AU" altLang="en-US" baseline="60000" dirty="0" err="1">
                <a:latin typeface="Courier New" panose="02070309020205020404" pitchFamily="49" charset="0"/>
                <a:ea typeface="ＭＳ Ｐゴシック" panose="020B0600070205080204" pitchFamily="34" charset="-128"/>
              </a:rPr>
              <a:t>x</a:t>
            </a:r>
            <a:r>
              <a:rPr lang="en-AU" altLang="en-US" baseline="40000" dirty="0" err="1">
                <a:latin typeface="Courier New" panose="02070309020205020404" pitchFamily="49" charset="0"/>
                <a:ea typeface="ＭＳ Ｐゴシック" panose="020B0600070205080204" pitchFamily="34" charset="-128"/>
              </a:rPr>
              <a:t>A</a:t>
            </a:r>
            <a:r>
              <a:rPr lang="en-AU" altLang="en-US" dirty="0">
                <a:latin typeface="Courier New" panose="02070309020205020404" pitchFamily="49" charset="0"/>
                <a:ea typeface="ＭＳ Ｐゴシック" panose="020B0600070205080204" pitchFamily="34" charset="-128"/>
              </a:rPr>
              <a:t> mod q</a:t>
            </a:r>
          </a:p>
          <a:p>
            <a:pPr algn="r" rtl="1"/>
            <a:endParaRPr lang="fa-IR" dirty="0"/>
          </a:p>
          <a:p>
            <a:pPr algn="r" rtl="1"/>
            <a:r>
              <a:rPr lang="fa-IR" dirty="0"/>
              <a:t>اینجا </a:t>
            </a:r>
            <a:r>
              <a:rPr lang="en-US" dirty="0"/>
              <a:t>a</a:t>
            </a:r>
            <a:r>
              <a:rPr lang="fa-IR" dirty="0"/>
              <a:t> به توان می‌رسد که بهتر است از ریشه اولیه باشد. </a:t>
            </a:r>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58</a:t>
            </a:fld>
            <a:endParaRPr lang="en-AU" altLang="zh-TW"/>
          </a:p>
        </p:txBody>
      </p:sp>
    </p:spTree>
    <p:extLst>
      <p:ext uri="{BB962C8B-B14F-4D97-AF65-F5344CB8AC3E}">
        <p14:creationId xmlns:p14="http://schemas.microsoft.com/office/powerpoint/2010/main" val="8538046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D3095290-87E9-4812-BD21-E3B593F0D4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1C277FBD-C933-449F-833B-064A6D7C0B27}" type="slidenum">
              <a:rPr lang="en-AU" altLang="en-US" smtClean="0"/>
              <a:pPr>
                <a:spcBef>
                  <a:spcPct val="0"/>
                </a:spcBef>
              </a:pPr>
              <a:t>59</a:t>
            </a:fld>
            <a:endParaRPr lang="en-AU" altLang="en-US"/>
          </a:p>
        </p:txBody>
      </p:sp>
      <p:sp>
        <p:nvSpPr>
          <p:cNvPr id="111619" name="Rectangle 2">
            <a:extLst>
              <a:ext uri="{FF2B5EF4-FFF2-40B4-BE49-F238E27FC236}">
                <a16:creationId xmlns:a16="http://schemas.microsoft.com/office/drawing/2014/main" id="{752253FC-81A5-4C31-A4FC-E567BF5217A5}"/>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05181C7C-389C-448D-A4F3-55775B3CFC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In the Diffie-Hellman key exchange algorithm, </a:t>
            </a:r>
            <a:r>
              <a:rPr lang="en-US" altLang="en-US" b="1" dirty="0">
                <a:latin typeface="Arial" panose="020B0604020202020204" pitchFamily="34" charset="0"/>
                <a:cs typeface="Arial" panose="020B0604020202020204" pitchFamily="34" charset="0"/>
              </a:rPr>
              <a:t>there are two publicly known numbers: a prime number q and an integer a that is a primitive root of q</a:t>
            </a:r>
            <a:r>
              <a:rPr lang="en-US" altLang="en-US" dirty="0">
                <a:latin typeface="Arial" panose="020B0604020202020204" pitchFamily="34" charset="0"/>
                <a:cs typeface="Arial" panose="020B0604020202020204" pitchFamily="34" charset="0"/>
              </a:rPr>
              <a:t>. </a:t>
            </a:r>
          </a:p>
          <a:p>
            <a:pPr eaLnBrk="1" hangingPunct="1"/>
            <a:r>
              <a:rPr lang="en-AU" altLang="en-US" b="1" dirty="0">
                <a:latin typeface="Arial" panose="020B0604020202020204" pitchFamily="34" charset="0"/>
                <a:cs typeface="Arial" panose="020B0604020202020204" pitchFamily="34" charset="0"/>
              </a:rPr>
              <a:t>The prime q and primitive root </a:t>
            </a:r>
            <a:r>
              <a:rPr lang="el-GR" altLang="en-US" b="1" dirty="0">
                <a:latin typeface="Arial" panose="020B0604020202020204" pitchFamily="34" charset="0"/>
                <a:cs typeface="Arial" panose="020B0604020202020204" pitchFamily="34" charset="0"/>
              </a:rPr>
              <a:t>a</a:t>
            </a:r>
            <a:r>
              <a:rPr lang="en-AU" altLang="en-US" b="1" dirty="0">
                <a:latin typeface="Arial" panose="020B0604020202020204" pitchFamily="34" charset="0"/>
                <a:cs typeface="Arial" panose="020B0604020202020204" pitchFamily="34" charset="0"/>
              </a:rPr>
              <a:t> can be common to all </a:t>
            </a:r>
            <a:r>
              <a:rPr lang="en-AU" altLang="en-US" dirty="0">
                <a:latin typeface="Arial" panose="020B0604020202020204" pitchFamily="34" charset="0"/>
                <a:cs typeface="Arial" panose="020B0604020202020204" pitchFamily="34" charset="0"/>
              </a:rPr>
              <a:t>using some instance of the D-H scheme. Note </a:t>
            </a:r>
          </a:p>
          <a:p>
            <a:pPr eaLnBrk="1" hangingPunct="1"/>
            <a:r>
              <a:rPr lang="en-AU" altLang="en-US" dirty="0">
                <a:latin typeface="Arial" panose="020B0604020202020204" pitchFamily="34" charset="0"/>
                <a:cs typeface="Arial" panose="020B0604020202020204" pitchFamily="34" charset="0"/>
              </a:rPr>
              <a:t>that the primitive root </a:t>
            </a:r>
            <a:r>
              <a:rPr lang="el-GR" altLang="en-US" dirty="0">
                <a:latin typeface="Arial" panose="020B0604020202020204" pitchFamily="34" charset="0"/>
                <a:cs typeface="Arial" panose="020B0604020202020204" pitchFamily="34" charset="0"/>
              </a:rPr>
              <a:t>a</a:t>
            </a:r>
            <a:r>
              <a:rPr lang="en-AU" altLang="en-US" dirty="0">
                <a:latin typeface="Arial" panose="020B0604020202020204" pitchFamily="34" charset="0"/>
                <a:cs typeface="Arial" panose="020B0604020202020204" pitchFamily="34" charset="0"/>
              </a:rPr>
              <a:t> is a number whose powers successively generate all the elements mod q. Users Alice and Bob choose random secrets x's, and then "protect" them using exponentiation to create their public y's. For an attacker monitoring the exchange of the y's to recover either of the x's, they'd need to solve the discrete logarithm problem, which is hard. </a:t>
            </a:r>
          </a:p>
          <a:p>
            <a:pPr eaLnBrk="1" hangingPunct="1"/>
            <a:endParaRPr lang="en-AU" altLang="en-US" dirty="0">
              <a:latin typeface="Arial" panose="020B0604020202020204" pitchFamily="34" charset="0"/>
              <a:cs typeface="Arial" panose="020B0604020202020204" pitchFamily="34" charset="0"/>
            </a:endParaRPr>
          </a:p>
          <a:p>
            <a:pPr algn="r" rtl="1" eaLnBrk="1" hangingPunct="1"/>
            <a:r>
              <a:rPr lang="fa-IR" altLang="en-US" dirty="0">
                <a:latin typeface="Arial" panose="020B0604020202020204" pitchFamily="34" charset="0"/>
                <a:cs typeface="Arial" panose="020B0604020202020204" pitchFamily="34" charset="0"/>
              </a:rPr>
              <a:t>در الگوریتم تبادل کلید دیفی-هلمن، دو عدد شناخته شده برای عموم وجود دارد: یک عدد اول </a:t>
            </a:r>
            <a:r>
              <a:rPr lang="en-AU" altLang="en-US" dirty="0">
                <a:latin typeface="Arial" panose="020B0604020202020204" pitchFamily="34" charset="0"/>
                <a:cs typeface="Arial" panose="020B0604020202020204" pitchFamily="34" charset="0"/>
              </a:rPr>
              <a:t>q </a:t>
            </a:r>
            <a:r>
              <a:rPr lang="fa-IR" altLang="en-US" dirty="0">
                <a:latin typeface="Arial" panose="020B0604020202020204" pitchFamily="34" charset="0"/>
                <a:cs typeface="Arial" panose="020B0604020202020204" pitchFamily="34" charset="0"/>
              </a:rPr>
              <a:t>و یک عدد صحیح </a:t>
            </a:r>
            <a:r>
              <a:rPr lang="en-AU" altLang="en-US" dirty="0">
                <a:latin typeface="Arial" panose="020B0604020202020204" pitchFamily="34" charset="0"/>
                <a:cs typeface="Arial" panose="020B0604020202020204" pitchFamily="34" charset="0"/>
              </a:rPr>
              <a:t>a </a:t>
            </a:r>
            <a:r>
              <a:rPr lang="fa-IR" altLang="en-US" dirty="0">
                <a:latin typeface="Arial" panose="020B0604020202020204" pitchFamily="34" charset="0"/>
                <a:cs typeface="Arial" panose="020B0604020202020204" pitchFamily="34" charset="0"/>
              </a:rPr>
              <a:t>که ریشه اولیه </a:t>
            </a:r>
            <a:r>
              <a:rPr lang="en-AU" altLang="en-US" dirty="0">
                <a:latin typeface="Arial" panose="020B0604020202020204" pitchFamily="34" charset="0"/>
                <a:cs typeface="Arial" panose="020B0604020202020204" pitchFamily="34" charset="0"/>
              </a:rPr>
              <a:t>q </a:t>
            </a:r>
            <a:r>
              <a:rPr lang="fa-IR" altLang="en-US" dirty="0">
                <a:latin typeface="Arial" panose="020B0604020202020204" pitchFamily="34" charset="0"/>
                <a:cs typeface="Arial" panose="020B0604020202020204" pitchFamily="34" charset="0"/>
              </a:rPr>
              <a:t>است. </a:t>
            </a:r>
            <a:r>
              <a:rPr lang="en-AU" altLang="en-US" dirty="0">
                <a:latin typeface="Arial" panose="020B0604020202020204" pitchFamily="34" charset="0"/>
                <a:cs typeface="Arial" panose="020B0604020202020204" pitchFamily="34" charset="0"/>
              </a:rPr>
              <a:t>q </a:t>
            </a:r>
            <a:r>
              <a:rPr lang="fa-IR" altLang="en-US" dirty="0">
                <a:latin typeface="Arial" panose="020B0604020202020204" pitchFamily="34" charset="0"/>
                <a:cs typeface="Arial" panose="020B0604020202020204" pitchFamily="34" charset="0"/>
              </a:rPr>
              <a:t>اول و ریشه </a:t>
            </a:r>
            <a:r>
              <a:rPr lang="en-AU" altLang="en-US" dirty="0">
                <a:latin typeface="Arial" panose="020B0604020202020204" pitchFamily="34" charset="0"/>
                <a:cs typeface="Arial" panose="020B0604020202020204" pitchFamily="34" charset="0"/>
              </a:rPr>
              <a:t>a </a:t>
            </a:r>
            <a:r>
              <a:rPr lang="fa-IR" altLang="en-US" dirty="0">
                <a:latin typeface="Arial" panose="020B0604020202020204" pitchFamily="34" charset="0"/>
                <a:cs typeface="Arial" panose="020B0604020202020204" pitchFamily="34" charset="0"/>
              </a:rPr>
              <a:t>اولیه می توانند برای همه با استفاده از برخی از نمونه های طرح </a:t>
            </a:r>
            <a:r>
              <a:rPr lang="en-AU" altLang="en-US" dirty="0">
                <a:latin typeface="Arial" panose="020B0604020202020204" pitchFamily="34" charset="0"/>
                <a:cs typeface="Arial" panose="020B0604020202020204" pitchFamily="34" charset="0"/>
              </a:rPr>
              <a:t>D-H </a:t>
            </a:r>
            <a:r>
              <a:rPr lang="fa-IR" altLang="en-US" dirty="0">
                <a:latin typeface="Arial" panose="020B0604020202020204" pitchFamily="34" charset="0"/>
                <a:cs typeface="Arial" panose="020B0604020202020204" pitchFamily="34" charset="0"/>
              </a:rPr>
              <a:t>مشترک باشند. توجه داشته باشید که ریشه اولیه </a:t>
            </a:r>
            <a:r>
              <a:rPr lang="en-AU" altLang="en-US" dirty="0">
                <a:latin typeface="Arial" panose="020B0604020202020204" pitchFamily="34" charset="0"/>
                <a:cs typeface="Arial" panose="020B0604020202020204" pitchFamily="34" charset="0"/>
              </a:rPr>
              <a:t>a </a:t>
            </a:r>
            <a:r>
              <a:rPr lang="fa-IR" altLang="en-US" dirty="0">
                <a:latin typeface="Arial" panose="020B0604020202020204" pitchFamily="34" charset="0"/>
                <a:cs typeface="Arial" panose="020B0604020202020204" pitchFamily="34" charset="0"/>
              </a:rPr>
              <a:t>عددی است که قدرت های آن به طور متوالی تمام عناصر </a:t>
            </a:r>
            <a:r>
              <a:rPr lang="en-AU" altLang="en-US" dirty="0">
                <a:latin typeface="Arial" panose="020B0604020202020204" pitchFamily="34" charset="0"/>
                <a:cs typeface="Arial" panose="020B0604020202020204" pitchFamily="34" charset="0"/>
              </a:rPr>
              <a:t>mod q </a:t>
            </a:r>
            <a:r>
              <a:rPr lang="fa-IR" altLang="en-US" dirty="0">
                <a:latin typeface="Arial" panose="020B0604020202020204" pitchFamily="34" charset="0"/>
                <a:cs typeface="Arial" panose="020B0604020202020204" pitchFamily="34" charset="0"/>
              </a:rPr>
              <a:t>را ایجاد می کند. کاربران آلیس و باب اسرار تصادفی </a:t>
            </a:r>
            <a:r>
              <a:rPr lang="en-AU" altLang="en-US" dirty="0">
                <a:latin typeface="Arial" panose="020B0604020202020204" pitchFamily="34" charset="0"/>
                <a:cs typeface="Arial" panose="020B0604020202020204" pitchFamily="34" charset="0"/>
              </a:rPr>
              <a:t>x </a:t>
            </a:r>
            <a:r>
              <a:rPr lang="fa-IR" altLang="en-US" dirty="0">
                <a:latin typeface="Arial" panose="020B0604020202020204" pitchFamily="34" charset="0"/>
                <a:cs typeface="Arial" panose="020B0604020202020204" pitchFamily="34" charset="0"/>
              </a:rPr>
              <a:t>را انتخاب می کنند و سپس با استفاده از قدرت از آنها محافظت می کنند تا </a:t>
            </a:r>
            <a:r>
              <a:rPr lang="en-AU" altLang="en-US" dirty="0">
                <a:latin typeface="Arial" panose="020B0604020202020204" pitchFamily="34" charset="0"/>
                <a:cs typeface="Arial" panose="020B0604020202020204" pitchFamily="34" charset="0"/>
              </a:rPr>
              <a:t>y </a:t>
            </a:r>
            <a:r>
              <a:rPr lang="fa-IR" altLang="en-US" dirty="0">
                <a:latin typeface="Arial" panose="020B0604020202020204" pitchFamily="34" charset="0"/>
                <a:cs typeface="Arial" panose="020B0604020202020204" pitchFamily="34" charset="0"/>
              </a:rPr>
              <a:t>های عمومی خود را ایجاد کنند. برای اینکه مهاجمی که مبادله </a:t>
            </a:r>
            <a:r>
              <a:rPr lang="en-AU" altLang="en-US" dirty="0">
                <a:latin typeface="Arial" panose="020B0604020202020204" pitchFamily="34" charset="0"/>
                <a:cs typeface="Arial" panose="020B0604020202020204" pitchFamily="34" charset="0"/>
              </a:rPr>
              <a:t>y </a:t>
            </a:r>
            <a:r>
              <a:rPr lang="fa-IR" altLang="en-US" dirty="0">
                <a:latin typeface="Arial" panose="020B0604020202020204" pitchFamily="34" charset="0"/>
                <a:cs typeface="Arial" panose="020B0604020202020204" pitchFamily="34" charset="0"/>
              </a:rPr>
              <a:t>ها را زیر نظر دارد تا یکی از </a:t>
            </a:r>
            <a:r>
              <a:rPr lang="en-AU" altLang="en-US" dirty="0">
                <a:latin typeface="Arial" panose="020B0604020202020204" pitchFamily="34" charset="0"/>
                <a:cs typeface="Arial" panose="020B0604020202020204" pitchFamily="34" charset="0"/>
              </a:rPr>
              <a:t>x </a:t>
            </a:r>
            <a:r>
              <a:rPr lang="fa-IR" altLang="en-US" dirty="0">
                <a:latin typeface="Arial" panose="020B0604020202020204" pitchFamily="34" charset="0"/>
                <a:cs typeface="Arial" panose="020B0604020202020204" pitchFamily="34" charset="0"/>
              </a:rPr>
              <a:t>ها را بازیابی کند، باید مشکل لگاریتم گسسته را حل کند، که سخت است.</a:t>
            </a:r>
            <a:endParaRPr lang="en-AU"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ltLang="en-US" sz="1200" dirty="0">
                <a:latin typeface="Courier New" panose="02070309020205020404" pitchFamily="49" charset="0"/>
                <a:ea typeface="ＭＳ Ｐゴシック" panose="020B0600070205080204" pitchFamily="34" charset="-128"/>
                <a:cs typeface="Arial" panose="020B0604020202020204" pitchFamily="34" charset="0"/>
              </a:rPr>
              <a:t>a</a:t>
            </a:r>
            <a:r>
              <a:rPr lang="en-AU" altLang="en-US" sz="1200" baseline="60000" dirty="0" err="1">
                <a:latin typeface="Courier New" panose="02070309020205020404" pitchFamily="49" charset="0"/>
                <a:ea typeface="ＭＳ Ｐゴシック" panose="020B0600070205080204" pitchFamily="34" charset="-128"/>
              </a:rPr>
              <a:t>x</a:t>
            </a:r>
            <a:r>
              <a:rPr lang="en-AU" altLang="en-US" sz="1200" baseline="40000" dirty="0" err="1">
                <a:latin typeface="Courier New" panose="02070309020205020404" pitchFamily="49" charset="0"/>
                <a:ea typeface="ＭＳ Ｐゴシック" panose="020B0600070205080204" pitchFamily="34" charset="-128"/>
              </a:rPr>
              <a:t>A.</a:t>
            </a:r>
            <a:r>
              <a:rPr lang="en-AU" altLang="en-US" sz="1200" baseline="60000" dirty="0" err="1">
                <a:latin typeface="Courier New" panose="02070309020205020404" pitchFamily="49" charset="0"/>
                <a:ea typeface="ＭＳ Ｐゴシック" panose="020B0600070205080204" pitchFamily="34" charset="-128"/>
              </a:rPr>
              <a:t>x</a:t>
            </a:r>
            <a:r>
              <a:rPr lang="en-AU" altLang="en-US" sz="1200" baseline="40000" dirty="0" err="1">
                <a:latin typeface="Courier New" panose="02070309020205020404" pitchFamily="49" charset="0"/>
                <a:ea typeface="ＭＳ Ｐゴシック" panose="020B0600070205080204" pitchFamily="34" charset="-128"/>
              </a:rPr>
              <a:t>B</a:t>
            </a:r>
            <a:r>
              <a:rPr lang="en-AU" altLang="en-US" sz="1200" dirty="0">
                <a:latin typeface="Courier New" panose="02070309020205020404" pitchFamily="49" charset="0"/>
                <a:ea typeface="ＭＳ Ｐゴシック" panose="020B0600070205080204" pitchFamily="34" charset="-128"/>
              </a:rPr>
              <a:t> mod q= </a:t>
            </a:r>
            <a:r>
              <a:rPr lang="en-US" altLang="en-US" sz="1200" dirty="0">
                <a:latin typeface="Courier New" panose="02070309020205020404" pitchFamily="49" charset="0"/>
                <a:ea typeface="ＭＳ Ｐゴシック" panose="020B0600070205080204" pitchFamily="34" charset="-128"/>
                <a:cs typeface="Arial" panose="020B0604020202020204" pitchFamily="34" charset="0"/>
              </a:rPr>
              <a:t>5</a:t>
            </a:r>
            <a:r>
              <a:rPr lang="en-AU" altLang="en-US" sz="1200" baseline="60000" dirty="0">
                <a:latin typeface="Courier New" panose="02070309020205020404" pitchFamily="49" charset="0"/>
                <a:ea typeface="ＭＳ Ｐゴシック" panose="020B0600070205080204" pitchFamily="34" charset="-128"/>
              </a:rPr>
              <a:t>6x15</a:t>
            </a:r>
            <a:r>
              <a:rPr lang="en-AU" altLang="en-US" sz="1200" dirty="0">
                <a:latin typeface="Courier New" panose="02070309020205020404" pitchFamily="49" charset="0"/>
                <a:ea typeface="ＭＳ Ｐゴシック" panose="020B0600070205080204" pitchFamily="34" charset="-128"/>
              </a:rPr>
              <a:t>mod 23=   </a:t>
            </a:r>
            <a:r>
              <a:rPr lang="en-US" altLang="en-US" sz="1200" dirty="0">
                <a:latin typeface="Courier New" panose="02070309020205020404" pitchFamily="49" charset="0"/>
                <a:ea typeface="ＭＳ Ｐゴシック" panose="020B0600070205080204" pitchFamily="34" charset="-128"/>
                <a:cs typeface="Arial" panose="020B0604020202020204" pitchFamily="34" charset="0"/>
              </a:rPr>
              <a:t>5</a:t>
            </a:r>
            <a:r>
              <a:rPr lang="en-AU" altLang="en-US" sz="1200" baseline="60000" dirty="0">
                <a:latin typeface="Courier New" panose="02070309020205020404" pitchFamily="49" charset="0"/>
                <a:ea typeface="ＭＳ Ｐゴシック" panose="020B0600070205080204" pitchFamily="34" charset="-128"/>
              </a:rPr>
              <a:t>90</a:t>
            </a:r>
            <a:r>
              <a:rPr lang="en-AU" altLang="en-US" sz="1200" dirty="0">
                <a:latin typeface="Courier New" panose="02070309020205020404" pitchFamily="49" charset="0"/>
                <a:ea typeface="ＭＳ Ｐゴシック" panose="020B0600070205080204" pitchFamily="34" charset="-128"/>
              </a:rPr>
              <a:t>mod 23</a:t>
            </a:r>
            <a:r>
              <a:rPr lang="en-AU" altLang="en-US" sz="1200" dirty="0">
                <a:latin typeface="Courier New" panose="02070309020205020404" pitchFamily="49" charset="0"/>
                <a:ea typeface="ＭＳ Ｐゴシック" panose="020B0600070205080204" pitchFamily="34" charset="-128"/>
                <a:sym typeface="Wingdings" panose="05000000000000000000" pitchFamily="2" charset="2"/>
              </a:rPr>
              <a:t>2</a:t>
            </a:r>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60</a:t>
            </a:fld>
            <a:endParaRPr lang="en-AU" altLang="zh-TW"/>
          </a:p>
        </p:txBody>
      </p:sp>
    </p:spTree>
    <p:extLst>
      <p:ext uri="{BB962C8B-B14F-4D97-AF65-F5344CB8AC3E}">
        <p14:creationId xmlns:p14="http://schemas.microsoft.com/office/powerpoint/2010/main" val="192117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C437FFE4-FBF4-406D-9484-AE11625392E0}"/>
              </a:ext>
            </a:extLst>
          </p:cNvPr>
          <p:cNvSpPr>
            <a:spLocks noGrp="1" noRot="1" noChangeAspect="1" noChangeArrowheads="1" noTextEdit="1"/>
          </p:cNvSpPr>
          <p:nvPr>
            <p:ph type="sldImg"/>
          </p:nvPr>
        </p:nvSpPr>
        <p:spPr>
          <a:ln/>
        </p:spPr>
      </p:sp>
      <p:sp>
        <p:nvSpPr>
          <p:cNvPr id="29699" name="Notes Placeholder 2">
            <a:extLst>
              <a:ext uri="{FF2B5EF4-FFF2-40B4-BE49-F238E27FC236}">
                <a16:creationId xmlns:a16="http://schemas.microsoft.com/office/drawing/2014/main" id="{0F0166A6-F29E-42FC-B037-15AD359127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There is another notation for MAC which is </a:t>
            </a:r>
            <a:r>
              <a:rPr lang="en-US" altLang="en-US">
                <a:solidFill>
                  <a:srgbClr val="111111"/>
                </a:solidFill>
                <a:latin typeface="Roboto" panose="02000000000000000000" pitchFamily="2" charset="0"/>
              </a:rPr>
              <a:t>Media access control address.</a:t>
            </a:r>
          </a:p>
          <a:p>
            <a:pPr algn="r" rtl="1"/>
            <a:r>
              <a:rPr lang="en-US" altLang="en-US">
                <a:latin typeface="Arial" panose="020B0604020202020204" pitchFamily="34" charset="0"/>
              </a:rPr>
              <a:t>MAC: </a:t>
            </a:r>
            <a:r>
              <a:rPr lang="fa-IR" altLang="en-US">
                <a:latin typeface="Arial" panose="020B0604020202020204" pitchFamily="34" charset="0"/>
              </a:rPr>
              <a:t>استفاده از یک کلید مخفی برای تولید یک بلوک کوچک از داده ها، به نام کد احراز هویت پیام (</a:t>
            </a:r>
            <a:r>
              <a:rPr lang="en-US" altLang="en-US">
                <a:latin typeface="Arial" panose="020B0604020202020204" pitchFamily="34" charset="0"/>
              </a:rPr>
              <a:t>MAC) </a:t>
            </a:r>
            <a:r>
              <a:rPr lang="fa-IR" altLang="en-US">
                <a:latin typeface="Arial" panose="020B0604020202020204" pitchFamily="34" charset="0"/>
              </a:rPr>
              <a:t>که به پیام الحاق می شود.</a:t>
            </a:r>
          </a:p>
          <a:p>
            <a:pPr algn="r" rtl="1"/>
            <a:r>
              <a:rPr lang="fa-IR" altLang="en-US">
                <a:latin typeface="Arial" panose="020B0604020202020204" pitchFamily="34" charset="0"/>
              </a:rPr>
              <a:t>دو طرف در ارتباط، مثلاً </a:t>
            </a:r>
            <a:r>
              <a:rPr lang="en-US" altLang="en-US">
                <a:latin typeface="Arial" panose="020B0604020202020204" pitchFamily="34" charset="0"/>
              </a:rPr>
              <a:t>A </a:t>
            </a:r>
            <a:r>
              <a:rPr lang="fa-IR" altLang="en-US">
                <a:latin typeface="Arial" panose="020B0604020202020204" pitchFamily="34" charset="0"/>
              </a:rPr>
              <a:t>و </a:t>
            </a:r>
            <a:r>
              <a:rPr lang="en-US" altLang="en-US">
                <a:latin typeface="Arial" panose="020B0604020202020204" pitchFamily="34" charset="0"/>
              </a:rPr>
              <a:t>B، </a:t>
            </a:r>
            <a:r>
              <a:rPr lang="fa-IR" altLang="en-US">
                <a:latin typeface="Arial" panose="020B0604020202020204" pitchFamily="34" charset="0"/>
              </a:rPr>
              <a:t>یک کلید مخفی مشترک </a:t>
            </a:r>
            <a:r>
              <a:rPr lang="en-US" altLang="en-US">
                <a:latin typeface="Arial" panose="020B0604020202020204" pitchFamily="34" charset="0"/>
              </a:rPr>
              <a:t>KAB </a:t>
            </a:r>
            <a:r>
              <a:rPr lang="fa-IR" altLang="en-US">
                <a:latin typeface="Arial" panose="020B0604020202020204" pitchFamily="34" charset="0"/>
              </a:rPr>
              <a:t>دارند</a:t>
            </a:r>
          </a:p>
          <a:p>
            <a:pPr algn="r" rtl="1"/>
            <a:r>
              <a:rPr lang="fa-IR" altLang="en-US">
                <a:latin typeface="Arial" panose="020B0604020202020204" pitchFamily="34" charset="0"/>
              </a:rPr>
              <a:t>هنگامی که </a:t>
            </a:r>
            <a:r>
              <a:rPr lang="en-US" altLang="en-US">
                <a:latin typeface="Arial" panose="020B0604020202020204" pitchFamily="34" charset="0"/>
              </a:rPr>
              <a:t>A </a:t>
            </a:r>
            <a:r>
              <a:rPr lang="fa-IR" altLang="en-US">
                <a:latin typeface="Arial" panose="020B0604020202020204" pitchFamily="34" charset="0"/>
              </a:rPr>
              <a:t>پیامی برای ارسال به </a:t>
            </a:r>
            <a:r>
              <a:rPr lang="en-US" altLang="en-US">
                <a:latin typeface="Arial" panose="020B0604020202020204" pitchFamily="34" charset="0"/>
              </a:rPr>
              <a:t>B </a:t>
            </a:r>
            <a:r>
              <a:rPr lang="fa-IR" altLang="en-US">
                <a:latin typeface="Arial" panose="020B0604020202020204" pitchFamily="34" charset="0"/>
              </a:rPr>
              <a:t>دارد، کد احراز هویت پیام را به عنوان تابعی از پیام و کلید محاسبه می کند: </a:t>
            </a:r>
            <a:r>
              <a:rPr lang="en-US" altLang="en-US">
                <a:latin typeface="Arial" panose="020B0604020202020204" pitchFamily="34" charset="0"/>
              </a:rPr>
              <a:t>MACM = F(KAB, M). </a:t>
            </a:r>
            <a:r>
              <a:rPr lang="fa-IR" altLang="en-US">
                <a:latin typeface="Arial" panose="020B0604020202020204" pitchFamily="34" charset="0"/>
              </a:rPr>
              <a:t>پیام به علاوه کد به گیرنده مورد نظر منتقل می شود.</a:t>
            </a:r>
            <a:endParaRPr lang="en-US" altLang="en-US">
              <a:latin typeface="Arial" panose="020B0604020202020204" pitchFamily="34" charset="0"/>
            </a:endParaRPr>
          </a:p>
          <a:p>
            <a:r>
              <a:rPr lang="en-US" altLang="en-US">
                <a:latin typeface="Arial" panose="020B0604020202020204" pitchFamily="34" charset="0"/>
              </a:rPr>
              <a:t>This technique assumes that two communicating parties, say A and B, share a common secret key KAB. When A has a message to send to B, it calculates the message authentication code as a function of the message and the key: MACM = F(KAB, M). The message plus code are transmitted to the intended recipient. The recipient performs the same calculation on the received message, using the same secret key, to generate a new message authentication code. The received code is compared to the calculated code.</a:t>
            </a:r>
          </a:p>
          <a:p>
            <a:endParaRPr lang="en-US" altLang="en-US">
              <a:latin typeface="Arial" panose="020B0604020202020204" pitchFamily="34" charset="0"/>
            </a:endParaRPr>
          </a:p>
          <a:p>
            <a:r>
              <a:rPr lang="en-US" altLang="en-US">
                <a:latin typeface="Arial" panose="020B0604020202020204" pitchFamily="34" charset="0"/>
              </a:rPr>
              <a:t>If we assume that only the receiver and the sender know the identity of the secret key, and if the received code matches the calculated code, then the following statements apply:</a:t>
            </a:r>
          </a:p>
          <a:p>
            <a:pPr>
              <a:buFontTx/>
              <a:buAutoNum type="arabicPeriod"/>
            </a:pPr>
            <a:r>
              <a:rPr lang="en-US" altLang="en-US">
                <a:latin typeface="Arial" panose="020B0604020202020204" pitchFamily="34" charset="0"/>
              </a:rPr>
              <a:t>The receiver is assured that the message has not been altered. If an attacker alters the message but does not alter the code, then the receiver’s calculation of the code will differ from the received code. Because the attacker is assumed not to know the secret key, the attacker cannot alter the code to correspond to the alterations in the messag</a:t>
            </a:r>
          </a:p>
          <a:p>
            <a:pPr>
              <a:buFontTx/>
              <a:buAutoNum type="arabicPeriod"/>
            </a:pPr>
            <a:r>
              <a:rPr lang="en-US" altLang="en-US">
                <a:latin typeface="Arial" panose="020B0604020202020204" pitchFamily="34" charset="0"/>
              </a:rPr>
              <a:t>The receiver is assured that the message is from the alleged sender. Because no one else knows the secret key, no one else could prepare a message with a proper code. </a:t>
            </a:r>
          </a:p>
          <a:p>
            <a:pPr>
              <a:buFontTx/>
              <a:buAutoNum type="arabicPeriod"/>
            </a:pPr>
            <a:r>
              <a:rPr lang="en-US" altLang="en-US">
                <a:latin typeface="Arial" panose="020B0604020202020204" pitchFamily="34" charset="0"/>
              </a:rPr>
              <a:t> If the message includes a sequence number (such as is used with HDLC and TCP), then the receiver can be assured of the proper sequence, because an attacker cannot successfully alter the sequence number.</a:t>
            </a:r>
          </a:p>
        </p:txBody>
      </p:sp>
      <p:sp>
        <p:nvSpPr>
          <p:cNvPr id="29700" name="Slide Number Placeholder 3">
            <a:extLst>
              <a:ext uri="{FF2B5EF4-FFF2-40B4-BE49-F238E27FC236}">
                <a16:creationId xmlns:a16="http://schemas.microsoft.com/office/drawing/2014/main" id="{8E32666E-29C6-4447-B43D-D675EBA3C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13AA9B9-11D8-4AA3-821B-EFDCDF9187E6}" type="slidenum">
              <a:rPr lang="zh-TW" altLang="en-AU" smtClean="0"/>
              <a:pPr/>
              <a:t>6</a:t>
            </a:fld>
            <a:endParaRPr lang="en-AU"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7E765F00-45BF-44BD-A191-12760DD039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FCFF2688-E3C1-4365-83E9-CBA0076E2136}" type="slidenum">
              <a:rPr lang="en-AU" altLang="en-US" smtClean="0"/>
              <a:pPr>
                <a:spcBef>
                  <a:spcPct val="0"/>
                </a:spcBef>
              </a:pPr>
              <a:t>61</a:t>
            </a:fld>
            <a:endParaRPr lang="en-AU" altLang="en-US"/>
          </a:p>
        </p:txBody>
      </p:sp>
      <p:sp>
        <p:nvSpPr>
          <p:cNvPr id="113667" name="Rectangle 2">
            <a:extLst>
              <a:ext uri="{FF2B5EF4-FFF2-40B4-BE49-F238E27FC236}">
                <a16:creationId xmlns:a16="http://schemas.microsoft.com/office/drawing/2014/main" id="{AF1BB464-862A-45F3-BDCD-48E7F3DC6CBD}"/>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6CB17652-1AE2-4B45-A255-734F2C0B6A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AU" altLang="en-US">
                <a:latin typeface="Arial" panose="020B0604020202020204" pitchFamily="34" charset="0"/>
              </a:rPr>
              <a:t>The actual key exchange for either party consists of raising the others "public key' to power of their private key. The resulting number (or as much of as is necessary) is used as the key for a block cipher or other private key scheme. For an attacker to obtain the same value they need at least one of the secret numbers, which means solving a discrete log, which is computationally infeasible given large enough numbers. Note that if Alice and Bob subsequently communicate, they will have the </a:t>
            </a:r>
            <a:r>
              <a:rPr lang="en-AU" altLang="en-US" b="1">
                <a:latin typeface="Arial" panose="020B0604020202020204" pitchFamily="34" charset="0"/>
              </a:rPr>
              <a:t>same</a:t>
            </a:r>
            <a:r>
              <a:rPr lang="en-AU" altLang="en-US">
                <a:latin typeface="Arial" panose="020B0604020202020204" pitchFamily="34" charset="0"/>
              </a:rPr>
              <a:t> key as before, unless they choose new public-keys.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216FCCFD-BB0C-4EB4-B53F-10EAC3376A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9A5E6093-EF0D-418B-BD64-7EBB0CC0D5C9}" type="slidenum">
              <a:rPr lang="en-AU" altLang="en-US" smtClean="0"/>
              <a:pPr>
                <a:spcBef>
                  <a:spcPct val="0"/>
                </a:spcBef>
              </a:pPr>
              <a:t>62</a:t>
            </a:fld>
            <a:endParaRPr lang="en-AU" altLang="en-US"/>
          </a:p>
        </p:txBody>
      </p:sp>
      <p:sp>
        <p:nvSpPr>
          <p:cNvPr id="115715" name="Rectangle 1026">
            <a:extLst>
              <a:ext uri="{FF2B5EF4-FFF2-40B4-BE49-F238E27FC236}">
                <a16:creationId xmlns:a16="http://schemas.microsoft.com/office/drawing/2014/main" id="{3A8F774D-3DF8-47D5-87C6-B6BED8961462}"/>
              </a:ext>
            </a:extLst>
          </p:cNvPr>
          <p:cNvSpPr>
            <a:spLocks noGrp="1" noRot="1" noChangeAspect="1" noChangeArrowheads="1" noTextEdit="1"/>
          </p:cNvSpPr>
          <p:nvPr>
            <p:ph type="sldImg"/>
          </p:nvPr>
        </p:nvSpPr>
        <p:spPr>
          <a:ln/>
        </p:spPr>
      </p:sp>
      <p:sp>
        <p:nvSpPr>
          <p:cNvPr id="115716" name="Rectangle 1027">
            <a:extLst>
              <a:ext uri="{FF2B5EF4-FFF2-40B4-BE49-F238E27FC236}">
                <a16:creationId xmlns:a16="http://schemas.microsoft.com/office/drawing/2014/main" id="{E6148E9C-0B7B-4497-A4E1-4642A8C607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Here is an example of Diffie-Hellman from the text using prime q=353, showing how each computes its public key, and then how after they exchange public keys, each can compute the common secret key.I n this simple example, it would be possible by brute force to determine the secret key 160. In particular, an attacker E can determine the common key by discovering a solution to the equation 3</a:t>
            </a:r>
            <a:r>
              <a:rPr lang="en-US" altLang="en-US" i="1" baseline="30000">
                <a:latin typeface="Arial" panose="020B0604020202020204" pitchFamily="34" charset="0"/>
                <a:cs typeface="Arial" panose="020B0604020202020204" pitchFamily="34" charset="0"/>
              </a:rPr>
              <a:t>a</a:t>
            </a:r>
            <a:r>
              <a:rPr lang="en-US" altLang="en-US">
                <a:latin typeface="Arial" panose="020B0604020202020204" pitchFamily="34" charset="0"/>
                <a:cs typeface="Arial" panose="020B0604020202020204" pitchFamily="34" charset="0"/>
              </a:rPr>
              <a:t> mod 353 = 40 or the equation 3</a:t>
            </a:r>
            <a:r>
              <a:rPr lang="en-US" altLang="en-US" i="1" baseline="30000">
                <a:latin typeface="Arial" panose="020B0604020202020204" pitchFamily="34" charset="0"/>
                <a:cs typeface="Arial" panose="020B0604020202020204" pitchFamily="34" charset="0"/>
              </a:rPr>
              <a:t>b</a:t>
            </a:r>
            <a:r>
              <a:rPr lang="en-US" altLang="en-US">
                <a:latin typeface="Arial" panose="020B0604020202020204" pitchFamily="34" charset="0"/>
                <a:cs typeface="Arial" panose="020B0604020202020204" pitchFamily="34" charset="0"/>
              </a:rPr>
              <a:t> mod 353 = 248. The brute-force approach is to calculate powers of 3 modulo 353, stopping when the result equals either 40 or 248. The desired answer is reached with the exponent value of 97, which provides 3</a:t>
            </a:r>
            <a:r>
              <a:rPr lang="en-US" altLang="en-US" baseline="30000">
                <a:latin typeface="Arial" panose="020B0604020202020204" pitchFamily="34" charset="0"/>
                <a:cs typeface="Arial" panose="020B0604020202020204" pitchFamily="34" charset="0"/>
              </a:rPr>
              <a:t>97</a:t>
            </a:r>
            <a:r>
              <a:rPr lang="en-US" altLang="en-US">
                <a:latin typeface="Arial" panose="020B0604020202020204" pitchFamily="34" charset="0"/>
                <a:cs typeface="Arial" panose="020B0604020202020204" pitchFamily="34" charset="0"/>
              </a:rPr>
              <a:t> mod 353 = 40.  With larger numbers, the problem becomes impractical. </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63</a:t>
            </a:fld>
            <a:endParaRPr lang="en-AU" altLang="zh-TW"/>
          </a:p>
        </p:txBody>
      </p:sp>
    </p:spTree>
    <p:extLst>
      <p:ext uri="{BB962C8B-B14F-4D97-AF65-F5344CB8AC3E}">
        <p14:creationId xmlns:p14="http://schemas.microsoft.com/office/powerpoint/2010/main" val="12653787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9ABD73FF-D80C-4558-A52B-BDFE90332D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3F6A932-BCCE-4D75-B7CB-EAAC5F1D0B1F}" type="slidenum">
              <a:rPr lang="en-AU" altLang="en-US" smtClean="0"/>
              <a:pPr>
                <a:spcBef>
                  <a:spcPct val="0"/>
                </a:spcBef>
              </a:pPr>
              <a:t>64</a:t>
            </a:fld>
            <a:endParaRPr lang="en-AU" altLang="en-US"/>
          </a:p>
        </p:txBody>
      </p:sp>
      <p:sp>
        <p:nvSpPr>
          <p:cNvPr id="117763" name="Rectangle 1026">
            <a:extLst>
              <a:ext uri="{FF2B5EF4-FFF2-40B4-BE49-F238E27FC236}">
                <a16:creationId xmlns:a16="http://schemas.microsoft.com/office/drawing/2014/main" id="{DC479882-7FF6-4695-A6A7-8A5D685D52B0}"/>
              </a:ext>
            </a:extLst>
          </p:cNvPr>
          <p:cNvSpPr>
            <a:spLocks noGrp="1" noRot="1" noChangeAspect="1" noChangeArrowheads="1" noTextEdit="1"/>
          </p:cNvSpPr>
          <p:nvPr>
            <p:ph type="sldImg"/>
          </p:nvPr>
        </p:nvSpPr>
        <p:spPr>
          <a:solidFill>
            <a:srgbClr val="FFFFFF"/>
          </a:solidFill>
          <a:ln/>
        </p:spPr>
      </p:sp>
      <p:sp>
        <p:nvSpPr>
          <p:cNvPr id="117764" name="Rectangle 1027">
            <a:extLst>
              <a:ext uri="{FF2B5EF4-FFF2-40B4-BE49-F238E27FC236}">
                <a16:creationId xmlns:a16="http://schemas.microsoft.com/office/drawing/2014/main" id="{194E9E27-2569-446E-B275-4CFB23BD39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dirty="0"/>
              <a:t>به عنوان مثالی از استفاده دیگر از الگوریتم دیفی-هلمن، فرض کنید که گروهی از کاربران (به عنوان مثال، همه کاربران در یک </a:t>
            </a:r>
            <a:r>
              <a:rPr lang="en-US" dirty="0"/>
              <a:t>LAN) </a:t>
            </a:r>
            <a:r>
              <a:rPr lang="fa-IR" dirty="0"/>
              <a:t>هر کدام یک مقدار خصوصی طولانی مدت </a:t>
            </a:r>
            <a:r>
              <a:rPr lang="en-US" dirty="0"/>
              <a:t>XA </a:t>
            </a:r>
            <a:r>
              <a:rPr lang="fa-IR" dirty="0"/>
              <a:t>تولید می کنند و یک مقدار عمومی </a:t>
            </a:r>
            <a:r>
              <a:rPr lang="en-US" dirty="0"/>
              <a:t>YA </a:t>
            </a:r>
            <a:r>
              <a:rPr lang="fa-IR" dirty="0"/>
              <a:t>را محاسبه می کنند. این مقادیر عمومی، همراه با مقادیر عمومی عمومی برای </a:t>
            </a:r>
            <a:r>
              <a:rPr lang="en-US" dirty="0"/>
              <a:t>q </a:t>
            </a:r>
            <a:r>
              <a:rPr lang="fa-IR" dirty="0"/>
              <a:t>و </a:t>
            </a:r>
            <a:r>
              <a:rPr lang="en-US" dirty="0"/>
              <a:t>a، </a:t>
            </a:r>
            <a:r>
              <a:rPr lang="fa-IR" dirty="0"/>
              <a:t>در برخی دایرکتوری مرکزی ذخیره می شوند. در هر زمان، کاربر </a:t>
            </a:r>
            <a:r>
              <a:rPr lang="en-US" dirty="0"/>
              <a:t>B </a:t>
            </a:r>
            <a:r>
              <a:rPr lang="fa-IR" dirty="0"/>
              <a:t>می تواند به ارزش عمومی کاربر </a:t>
            </a:r>
            <a:r>
              <a:rPr lang="en-US" dirty="0"/>
              <a:t>A </a:t>
            </a:r>
            <a:r>
              <a:rPr lang="fa-IR" dirty="0"/>
              <a:t>دسترسی داشته باشد، یک کلید مخفی را محاسبه کند و از آن برای ارسال پیام رمزگذاری شده به کاربر </a:t>
            </a:r>
            <a:r>
              <a:rPr lang="en-US" dirty="0"/>
              <a:t>A </a:t>
            </a:r>
            <a:r>
              <a:rPr lang="fa-IR" dirty="0"/>
              <a:t>استفاده کند. اگر دایرکتوری مرکزی مورد اعتماد باشد، این شکل ارتباط هم محرمانه بودن و هم درجه ای از احراز هویت را فراهم می کند. . از آنجایی که فقط </a:t>
            </a:r>
            <a:r>
              <a:rPr lang="en-US" dirty="0"/>
              <a:t>A </a:t>
            </a:r>
            <a:r>
              <a:rPr lang="fa-IR" dirty="0"/>
              <a:t>و </a:t>
            </a:r>
            <a:r>
              <a:rPr lang="en-US" dirty="0"/>
              <a:t>B </a:t>
            </a:r>
            <a:r>
              <a:rPr lang="fa-IR" dirty="0"/>
              <a:t>می توانند کلید را تعیین کنند، هیچ کاربر دیگری نمی تواند پیام را بخواند (محرمانه بودن). گیرنده </a:t>
            </a:r>
            <a:r>
              <a:rPr lang="en-US" dirty="0"/>
              <a:t>A </a:t>
            </a:r>
            <a:r>
              <a:rPr lang="fa-IR" dirty="0"/>
              <a:t>می داند که فقط کاربر </a:t>
            </a:r>
            <a:r>
              <a:rPr lang="en-US" dirty="0"/>
              <a:t>B </a:t>
            </a:r>
            <a:r>
              <a:rPr lang="fa-IR" dirty="0"/>
              <a:t>می توانست با استفاده از این کلید (احراز هویت) پیامی ایجاد کند. با این حال، این تکنیک در برابر حملات تکراری محافظت نمی کند</a:t>
            </a:r>
            <a:r>
              <a:rPr lang="en-US" dirty="0"/>
              <a:t>.</a:t>
            </a:r>
          </a:p>
          <a:p>
            <a:pPr eaLnBrk="1" hangingPunct="1"/>
            <a:endParaRPr lang="en-US" dirty="0"/>
          </a:p>
          <a:p>
            <a:pPr eaLnBrk="1" hangingPunct="1"/>
            <a:r>
              <a:rPr lang="en-US" dirty="0"/>
              <a:t>As an example of another use of the Diffie–Hellman algorithm, suppose that a group of users </a:t>
            </a:r>
            <a:r>
              <a:rPr lang="en-US" b="1" dirty="0"/>
              <a:t>(e.g., all users on a LAN</a:t>
            </a:r>
            <a:r>
              <a:rPr lang="en-US" dirty="0"/>
              <a:t>) each generate a long-lasting private value XA and calculate a public value YA. These public values, together with global public values for q and a, are stored in some central directory. At any time, user B can access user A’s public value, calculate a secret key, and use that to send an encrypted message to user A. If the central directory is trusted, then this form of communication provides both confidentiality and a degree of authentication. Because only A and B can determine the key, no other user can read the message (confidentiality). Recipient A knows that only user B could have created a message using this key (authentication). However, the technique does not protect against replay attacks.\</a:t>
            </a:r>
          </a:p>
          <a:p>
            <a:pPr eaLnBrk="1" hangingPunct="1"/>
            <a:endParaRPr lang="en-US" altLang="en-US" dirty="0">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a-IR" dirty="0"/>
              <a:t>به عنوان مثالی از استفاده دیگر از الگوریتم دیفی-هلمن، فرض کنید که گروهی از کاربران (به عنوان مثال، همه کاربران در یک </a:t>
            </a:r>
            <a:r>
              <a:rPr lang="en-US" dirty="0"/>
              <a:t>LAN) </a:t>
            </a:r>
            <a:r>
              <a:rPr lang="fa-IR" dirty="0"/>
              <a:t>هر کدام یک مقدار خصوصی طولانی مدت </a:t>
            </a:r>
            <a:r>
              <a:rPr lang="en-US" dirty="0"/>
              <a:t>XA </a:t>
            </a:r>
            <a:r>
              <a:rPr lang="fa-IR" dirty="0"/>
              <a:t>تولید می کنند و یک مقدار عمومی </a:t>
            </a:r>
            <a:r>
              <a:rPr lang="en-US" dirty="0"/>
              <a:t>YA </a:t>
            </a:r>
            <a:r>
              <a:rPr lang="fa-IR" dirty="0"/>
              <a:t>را محاسبه می کنند. این مقادیر عمومی، همراه با مقادیر عمومی عمومی برای </a:t>
            </a:r>
            <a:r>
              <a:rPr lang="en-US" dirty="0"/>
              <a:t>q </a:t>
            </a:r>
            <a:r>
              <a:rPr lang="fa-IR" dirty="0"/>
              <a:t>و </a:t>
            </a:r>
            <a:r>
              <a:rPr lang="en-US" dirty="0"/>
              <a:t>a، </a:t>
            </a:r>
            <a:r>
              <a:rPr lang="fa-IR" dirty="0"/>
              <a:t>در برخی دایرکتوری مرکزی ذخیره می شوند. در هر زمان، کاربر </a:t>
            </a:r>
            <a:r>
              <a:rPr lang="en-US" dirty="0"/>
              <a:t>B </a:t>
            </a:r>
            <a:r>
              <a:rPr lang="fa-IR" dirty="0"/>
              <a:t>می تواند به ارزش عمومی کاربر </a:t>
            </a:r>
            <a:r>
              <a:rPr lang="en-US" dirty="0"/>
              <a:t>A </a:t>
            </a:r>
            <a:r>
              <a:rPr lang="fa-IR" dirty="0"/>
              <a:t>دسترسی داشته باشد، یک کلید مخفی را محاسبه کند و از آن برای ارسال پیام رمزگذاری شده به کاربر </a:t>
            </a:r>
            <a:r>
              <a:rPr lang="en-US" dirty="0"/>
              <a:t>A </a:t>
            </a:r>
            <a:r>
              <a:rPr lang="fa-IR" dirty="0"/>
              <a:t>استفاده کند. اگر دایرکتوری مرکزی مورد اعتماد باشد، این شکل ارتباط هم محرمانه بودن و هم درجه ای از احراز هویت را فراهم می کند. . از آنجایی که فقط </a:t>
            </a:r>
            <a:r>
              <a:rPr lang="en-US" dirty="0"/>
              <a:t>A </a:t>
            </a:r>
            <a:r>
              <a:rPr lang="fa-IR" dirty="0"/>
              <a:t>و </a:t>
            </a:r>
            <a:r>
              <a:rPr lang="en-US" dirty="0"/>
              <a:t>B </a:t>
            </a:r>
            <a:r>
              <a:rPr lang="fa-IR" dirty="0"/>
              <a:t>می توانند کلید را تعیین کنند، هیچ کاربر دیگری نمی تواند پیام را بخواند (محرمانه بودن). گیرنده </a:t>
            </a:r>
            <a:r>
              <a:rPr lang="en-US" dirty="0"/>
              <a:t>A </a:t>
            </a:r>
            <a:r>
              <a:rPr lang="fa-IR" dirty="0"/>
              <a:t>می داند که فقط کاربر </a:t>
            </a:r>
            <a:r>
              <a:rPr lang="en-US" dirty="0"/>
              <a:t>B </a:t>
            </a:r>
            <a:r>
              <a:rPr lang="fa-IR" dirty="0"/>
              <a:t>می توانست با استفاده از این کلید (احراز هویت) پیامی ایجاد کند. با این حال، این تکنیک در برابر حملات تکراری محافظت نمی کند</a:t>
            </a:r>
            <a:r>
              <a:rPr lang="en-US" dirty="0"/>
              <a:t>.</a:t>
            </a:r>
          </a:p>
          <a:p>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65</a:t>
            </a:fld>
            <a:endParaRPr lang="en-AU" altLang="zh-TW"/>
          </a:p>
        </p:txBody>
      </p:sp>
    </p:spTree>
    <p:extLst>
      <p:ext uri="{BB962C8B-B14F-4D97-AF65-F5344CB8AC3E}">
        <p14:creationId xmlns:p14="http://schemas.microsoft.com/office/powerpoint/2010/main" val="27174786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 in the middle attack these security code of </a:t>
            </a:r>
            <a:r>
              <a:rPr lang="en-US" dirty="0" err="1"/>
              <a:t>whatsapp</a:t>
            </a:r>
            <a:r>
              <a:rPr lang="en-US" dirty="0"/>
              <a:t> is not same in the both </a:t>
            </a:r>
            <a:r>
              <a:rPr lang="en-US" dirty="0" err="1"/>
              <a:t>parites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66</a:t>
            </a:fld>
            <a:endParaRPr lang="en-AU" altLang="zh-TW"/>
          </a:p>
        </p:txBody>
      </p:sp>
    </p:spTree>
    <p:extLst>
      <p:ext uri="{BB962C8B-B14F-4D97-AF65-F5344CB8AC3E}">
        <p14:creationId xmlns:p14="http://schemas.microsoft.com/office/powerpoint/2010/main" val="28010699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man in the middle attack is possible in the next slide. </a:t>
            </a:r>
          </a:p>
          <a:p>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67</a:t>
            </a:fld>
            <a:endParaRPr lang="en-AU" altLang="zh-TW"/>
          </a:p>
        </p:txBody>
      </p:sp>
    </p:spTree>
    <p:extLst>
      <p:ext uri="{BB962C8B-B14F-4D97-AF65-F5344CB8AC3E}">
        <p14:creationId xmlns:p14="http://schemas.microsoft.com/office/powerpoint/2010/main" val="38643839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buFontTx/>
              <a:buAutoNum type="arabicPeriod"/>
            </a:pPr>
            <a:r>
              <a:rPr lang="en-US" sz="2400" dirty="0"/>
              <a:t>Darth</a:t>
            </a:r>
            <a:r>
              <a:rPr lang="en-US" altLang="en-US" sz="1200" dirty="0">
                <a:latin typeface="Arial" panose="020B0604020202020204" pitchFamily="34" charset="0"/>
              </a:rPr>
              <a:t> prepares for the attack by generating two random private keys X</a:t>
            </a:r>
            <a:r>
              <a:rPr lang="en-US" altLang="en-US" sz="1200" baseline="-25000" dirty="0">
                <a:latin typeface="Arial" panose="020B0604020202020204" pitchFamily="34" charset="0"/>
              </a:rPr>
              <a:t>D1</a:t>
            </a:r>
            <a:r>
              <a:rPr lang="en-US" altLang="en-US" sz="1200" dirty="0">
                <a:latin typeface="Arial" panose="020B0604020202020204" pitchFamily="34" charset="0"/>
              </a:rPr>
              <a:t> and X</a:t>
            </a:r>
            <a:r>
              <a:rPr lang="en-US" altLang="en-US" sz="1200" baseline="-25000" dirty="0">
                <a:latin typeface="Arial" panose="020B0604020202020204" pitchFamily="34" charset="0"/>
              </a:rPr>
              <a:t>D2</a:t>
            </a:r>
            <a:r>
              <a:rPr lang="en-US" altLang="en-US" sz="1200" dirty="0">
                <a:latin typeface="Arial" panose="020B0604020202020204" pitchFamily="34" charset="0"/>
              </a:rPr>
              <a:t> and then computing the corresponding public keys Y</a:t>
            </a:r>
            <a:r>
              <a:rPr lang="en-US" altLang="en-US" sz="1200" baseline="-25000" dirty="0">
                <a:latin typeface="Arial" panose="020B0604020202020204" pitchFamily="34" charset="0"/>
              </a:rPr>
              <a:t>D1</a:t>
            </a:r>
            <a:r>
              <a:rPr lang="en-US" altLang="en-US" sz="1200" dirty="0">
                <a:latin typeface="Arial" panose="020B0604020202020204" pitchFamily="34" charset="0"/>
              </a:rPr>
              <a:t> and Y</a:t>
            </a:r>
            <a:r>
              <a:rPr lang="en-US" altLang="en-US" sz="1200" baseline="-25000" dirty="0">
                <a:latin typeface="Arial" panose="020B0604020202020204" pitchFamily="34" charset="0"/>
              </a:rPr>
              <a:t>D2</a:t>
            </a:r>
          </a:p>
          <a:p>
            <a:pPr eaLnBrk="1" hangingPunct="1">
              <a:lnSpc>
                <a:spcPct val="90000"/>
              </a:lnSpc>
              <a:buFontTx/>
              <a:buAutoNum type="arabicPeriod"/>
            </a:pPr>
            <a:r>
              <a:rPr lang="en-US" altLang="en-US" sz="1200" dirty="0">
                <a:latin typeface="Arial" panose="020B0604020202020204" pitchFamily="34" charset="0"/>
              </a:rPr>
              <a:t> Alice transmits Y</a:t>
            </a:r>
            <a:r>
              <a:rPr lang="en-US" altLang="en-US" sz="1200" baseline="-25000" dirty="0">
                <a:latin typeface="Arial" panose="020B0604020202020204" pitchFamily="34" charset="0"/>
              </a:rPr>
              <a:t>A</a:t>
            </a:r>
            <a:r>
              <a:rPr lang="en-US" altLang="en-US" sz="1200" dirty="0">
                <a:latin typeface="Arial" panose="020B0604020202020204" pitchFamily="34" charset="0"/>
              </a:rPr>
              <a:t> to Bob. </a:t>
            </a:r>
          </a:p>
          <a:p>
            <a:pPr eaLnBrk="1" hangingPunct="1">
              <a:lnSpc>
                <a:spcPct val="90000"/>
              </a:lnSpc>
              <a:buFontTx/>
              <a:buAutoNum type="arabicPeriod"/>
            </a:pPr>
            <a:r>
              <a:rPr lang="en-US" altLang="en-US" sz="1200" dirty="0">
                <a:latin typeface="Arial" panose="020B0604020202020204" pitchFamily="34" charset="0"/>
              </a:rPr>
              <a:t> Eve intercepts Y</a:t>
            </a:r>
            <a:r>
              <a:rPr lang="en-US" altLang="en-US" sz="1200" baseline="-25000" dirty="0">
                <a:latin typeface="Arial" panose="020B0604020202020204" pitchFamily="34" charset="0"/>
              </a:rPr>
              <a:t>A</a:t>
            </a:r>
            <a:r>
              <a:rPr lang="en-US" altLang="en-US" sz="1200" dirty="0">
                <a:latin typeface="Arial" panose="020B0604020202020204" pitchFamily="34" charset="0"/>
              </a:rPr>
              <a:t> and transmits Y</a:t>
            </a:r>
            <a:r>
              <a:rPr lang="en-US" altLang="en-US" sz="1200" baseline="-25000" dirty="0">
                <a:latin typeface="Arial" panose="020B0604020202020204" pitchFamily="34" charset="0"/>
              </a:rPr>
              <a:t>D1</a:t>
            </a:r>
            <a:r>
              <a:rPr lang="en-US" altLang="en-US" sz="1200" dirty="0">
                <a:latin typeface="Arial" panose="020B0604020202020204" pitchFamily="34" charset="0"/>
              </a:rPr>
              <a:t> to Bob. </a:t>
            </a:r>
            <a:r>
              <a:rPr lang="en-US" sz="2400" dirty="0"/>
              <a:t>Darth </a:t>
            </a:r>
            <a:r>
              <a:rPr lang="en-US" altLang="en-US" sz="1200" dirty="0">
                <a:latin typeface="Arial" panose="020B0604020202020204" pitchFamily="34" charset="0"/>
              </a:rPr>
              <a:t>also calculates K2 = (Y</a:t>
            </a:r>
            <a:r>
              <a:rPr lang="en-US" altLang="en-US" sz="1200" baseline="-25000" dirty="0">
                <a:latin typeface="Arial" panose="020B0604020202020204" pitchFamily="34" charset="0"/>
              </a:rPr>
              <a:t>A</a:t>
            </a:r>
            <a:r>
              <a:rPr lang="en-US" altLang="en-US" sz="1200" dirty="0">
                <a:latin typeface="Arial" panose="020B0604020202020204" pitchFamily="34" charset="0"/>
              </a:rPr>
              <a:t>  )^ X</a:t>
            </a:r>
            <a:r>
              <a:rPr lang="en-US" altLang="en-US" sz="1200" baseline="-25000" dirty="0">
                <a:latin typeface="Arial" panose="020B0604020202020204" pitchFamily="34" charset="0"/>
              </a:rPr>
              <a:t>D2 </a:t>
            </a:r>
            <a:r>
              <a:rPr lang="en-US" altLang="en-US" sz="1200" dirty="0">
                <a:latin typeface="Arial" panose="020B0604020202020204" pitchFamily="34" charset="0"/>
              </a:rPr>
              <a:t>mod q  </a:t>
            </a:r>
          </a:p>
          <a:p>
            <a:pPr eaLnBrk="1" hangingPunct="1">
              <a:lnSpc>
                <a:spcPct val="90000"/>
              </a:lnSpc>
              <a:buFontTx/>
              <a:buAutoNum type="arabicPeriod"/>
            </a:pPr>
            <a:r>
              <a:rPr lang="en-US" altLang="en-US" sz="1200" dirty="0">
                <a:latin typeface="Arial" panose="020B0604020202020204" pitchFamily="34" charset="0"/>
              </a:rPr>
              <a:t>Bob receives Y</a:t>
            </a:r>
            <a:r>
              <a:rPr lang="en-US" altLang="en-US" sz="1200" baseline="-25000" dirty="0">
                <a:latin typeface="Arial" panose="020B0604020202020204" pitchFamily="34" charset="0"/>
              </a:rPr>
              <a:t>D1 </a:t>
            </a:r>
            <a:r>
              <a:rPr lang="en-US" altLang="en-US" sz="1200" dirty="0">
                <a:latin typeface="Arial" panose="020B0604020202020204" pitchFamily="34" charset="0"/>
              </a:rPr>
              <a:t>and calculates K1=(Y</a:t>
            </a:r>
            <a:r>
              <a:rPr lang="en-US" altLang="en-US" sz="1200" baseline="-25000" dirty="0">
                <a:latin typeface="Arial" panose="020B0604020202020204" pitchFamily="34" charset="0"/>
              </a:rPr>
              <a:t>D1 </a:t>
            </a:r>
            <a:r>
              <a:rPr lang="en-US" altLang="en-US" sz="1200" dirty="0">
                <a:latin typeface="Arial" panose="020B0604020202020204" pitchFamily="34" charset="0"/>
              </a:rPr>
              <a:t>)^ X</a:t>
            </a:r>
            <a:r>
              <a:rPr lang="en-US" altLang="en-US" sz="1200" baseline="-25000" dirty="0">
                <a:latin typeface="Arial" panose="020B0604020202020204" pitchFamily="34" charset="0"/>
              </a:rPr>
              <a:t>B</a:t>
            </a:r>
            <a:r>
              <a:rPr lang="en-US" altLang="en-US" sz="1200" dirty="0">
                <a:latin typeface="Arial" panose="020B0604020202020204" pitchFamily="34" charset="0"/>
              </a:rPr>
              <a:t> mod q</a:t>
            </a:r>
          </a:p>
          <a:p>
            <a:pPr eaLnBrk="1" hangingPunct="1">
              <a:lnSpc>
                <a:spcPct val="90000"/>
              </a:lnSpc>
              <a:buFontTx/>
              <a:buAutoNum type="arabicPeriod"/>
            </a:pPr>
            <a:r>
              <a:rPr lang="en-US" altLang="en-US" sz="1200" dirty="0">
                <a:latin typeface="Arial" panose="020B0604020202020204" pitchFamily="34" charset="0"/>
              </a:rPr>
              <a:t>Bob transmits Y</a:t>
            </a:r>
            <a:r>
              <a:rPr lang="en-US" altLang="en-US" sz="1200" baseline="-25000" dirty="0">
                <a:latin typeface="Arial" panose="020B0604020202020204" pitchFamily="34" charset="0"/>
              </a:rPr>
              <a:t>B</a:t>
            </a:r>
            <a:r>
              <a:rPr lang="en-US" altLang="en-US" sz="1200" dirty="0">
                <a:latin typeface="Arial" panose="020B0604020202020204" pitchFamily="34" charset="0"/>
              </a:rPr>
              <a:t> to Alice.  </a:t>
            </a:r>
          </a:p>
          <a:p>
            <a:pPr eaLnBrk="1" hangingPunct="1">
              <a:lnSpc>
                <a:spcPct val="90000"/>
              </a:lnSpc>
              <a:buFontTx/>
              <a:buAutoNum type="arabicPeriod"/>
            </a:pPr>
            <a:r>
              <a:rPr lang="en-US" sz="2400" dirty="0" err="1"/>
              <a:t>Darth</a:t>
            </a:r>
            <a:r>
              <a:rPr lang="en-US" altLang="en-US" sz="1200" dirty="0" err="1">
                <a:latin typeface="Arial" panose="020B0604020202020204" pitchFamily="34" charset="0"/>
              </a:rPr>
              <a:t>intercepts</a:t>
            </a:r>
            <a:r>
              <a:rPr lang="en-US" altLang="en-US" sz="1200" dirty="0">
                <a:latin typeface="Arial" panose="020B0604020202020204" pitchFamily="34" charset="0"/>
              </a:rPr>
              <a:t> Y</a:t>
            </a:r>
            <a:r>
              <a:rPr lang="en-US" altLang="en-US" sz="1200" baseline="-25000" dirty="0">
                <a:latin typeface="Arial" panose="020B0604020202020204" pitchFamily="34" charset="0"/>
              </a:rPr>
              <a:t>B </a:t>
            </a:r>
            <a:r>
              <a:rPr lang="en-US" altLang="en-US" sz="1200" dirty="0">
                <a:latin typeface="Arial" panose="020B0604020202020204" pitchFamily="34" charset="0"/>
              </a:rPr>
              <a:t>and transmits Y</a:t>
            </a:r>
            <a:r>
              <a:rPr lang="en-US" altLang="en-US" sz="1200" baseline="-25000" dirty="0">
                <a:latin typeface="Arial" panose="020B0604020202020204" pitchFamily="34" charset="0"/>
              </a:rPr>
              <a:t>D2 </a:t>
            </a:r>
            <a:r>
              <a:rPr lang="en-US" altLang="en-US" sz="1200" dirty="0">
                <a:latin typeface="Arial" panose="020B0604020202020204" pitchFamily="34" charset="0"/>
              </a:rPr>
              <a:t>to Alice. </a:t>
            </a:r>
            <a:r>
              <a:rPr lang="en-US" sz="2400" dirty="0"/>
              <a:t>Darth </a:t>
            </a:r>
            <a:r>
              <a:rPr lang="en-US" altLang="en-US" sz="1200" dirty="0">
                <a:latin typeface="Arial" panose="020B0604020202020204" pitchFamily="34" charset="0"/>
              </a:rPr>
              <a:t>calculates K1=(Y</a:t>
            </a:r>
            <a:r>
              <a:rPr lang="en-US" altLang="en-US" sz="1200" baseline="-25000" dirty="0">
                <a:latin typeface="Arial" panose="020B0604020202020204" pitchFamily="34" charset="0"/>
              </a:rPr>
              <a:t>B</a:t>
            </a:r>
            <a:r>
              <a:rPr lang="en-US" altLang="en-US" sz="1200" dirty="0">
                <a:latin typeface="Arial" panose="020B0604020202020204" pitchFamily="34" charset="0"/>
              </a:rPr>
              <a:t> )^ X</a:t>
            </a:r>
            <a:r>
              <a:rPr lang="en-US" altLang="en-US" sz="1200" baseline="-25000" dirty="0">
                <a:latin typeface="Arial" panose="020B0604020202020204" pitchFamily="34" charset="0"/>
              </a:rPr>
              <a:t>D1</a:t>
            </a:r>
            <a:r>
              <a:rPr lang="en-US" altLang="en-US" sz="1200" dirty="0">
                <a:latin typeface="Arial" panose="020B0604020202020204" pitchFamily="34" charset="0"/>
              </a:rPr>
              <a:t>  mod q</a:t>
            </a:r>
          </a:p>
          <a:p>
            <a:pPr eaLnBrk="1" hangingPunct="1">
              <a:lnSpc>
                <a:spcPct val="90000"/>
              </a:lnSpc>
              <a:buFontTx/>
              <a:buAutoNum type="arabicPeriod"/>
            </a:pPr>
            <a:r>
              <a:rPr lang="en-US" altLang="en-US" sz="1200" dirty="0">
                <a:latin typeface="Arial" panose="020B0604020202020204" pitchFamily="34" charset="0"/>
              </a:rPr>
              <a:t>Alice receives Y</a:t>
            </a:r>
            <a:r>
              <a:rPr lang="en-US" altLang="en-US" sz="1200" baseline="-25000" dirty="0">
                <a:latin typeface="Arial" panose="020B0604020202020204" pitchFamily="34" charset="0"/>
              </a:rPr>
              <a:t>D2 </a:t>
            </a:r>
            <a:r>
              <a:rPr lang="en-US" altLang="en-US" sz="1200" dirty="0">
                <a:latin typeface="Arial" panose="020B0604020202020204" pitchFamily="34" charset="0"/>
              </a:rPr>
              <a:t>and calculates K2=(Y</a:t>
            </a:r>
            <a:r>
              <a:rPr lang="en-US" altLang="en-US" sz="1200" baseline="-25000" dirty="0">
                <a:latin typeface="Arial" panose="020B0604020202020204" pitchFamily="34" charset="0"/>
              </a:rPr>
              <a:t>D2 </a:t>
            </a:r>
            <a:r>
              <a:rPr lang="en-US" altLang="en-US" sz="1200" dirty="0">
                <a:latin typeface="Arial" panose="020B0604020202020204" pitchFamily="34" charset="0"/>
              </a:rPr>
              <a:t>)^ X</a:t>
            </a:r>
            <a:r>
              <a:rPr lang="en-US" altLang="en-US" sz="1200" baseline="-25000" dirty="0">
                <a:latin typeface="Arial" panose="020B0604020202020204" pitchFamily="34" charset="0"/>
              </a:rPr>
              <a:t>A</a:t>
            </a:r>
            <a:r>
              <a:rPr lang="en-US" altLang="en-US" sz="1200" dirty="0">
                <a:latin typeface="Arial" panose="020B0604020202020204" pitchFamily="34" charset="0"/>
              </a:rPr>
              <a:t> mod q .   </a:t>
            </a:r>
          </a:p>
          <a:p>
            <a:pPr eaLnBrk="1" hangingPunct="1">
              <a:lnSpc>
                <a:spcPct val="90000"/>
              </a:lnSpc>
            </a:pPr>
            <a:r>
              <a:rPr lang="en-US" altLang="en-US" sz="1200" dirty="0">
                <a:latin typeface="Arial" panose="020B0604020202020204" pitchFamily="34" charset="0"/>
              </a:rPr>
              <a:t>At this point, Bob and Alice think that they share a secret key, but instead Bob and </a:t>
            </a:r>
            <a:r>
              <a:rPr lang="en-US" sz="2400" dirty="0"/>
              <a:t>Darth </a:t>
            </a:r>
            <a:r>
              <a:rPr lang="en-US" altLang="en-US" sz="1200" dirty="0">
                <a:latin typeface="Arial" panose="020B0604020202020204" pitchFamily="34" charset="0"/>
              </a:rPr>
              <a:t>share secret key K1 and Alice and </a:t>
            </a:r>
            <a:r>
              <a:rPr lang="en-US" sz="2400" dirty="0"/>
              <a:t>Darth </a:t>
            </a:r>
            <a:r>
              <a:rPr lang="en-US" altLang="en-US" sz="1200" dirty="0">
                <a:latin typeface="Arial" panose="020B0604020202020204" pitchFamily="34" charset="0"/>
              </a:rPr>
              <a:t>share secret key K2. All future communication between Bob and Alice is compromised in the following way:   </a:t>
            </a:r>
          </a:p>
          <a:p>
            <a:pPr eaLnBrk="1" hangingPunct="1">
              <a:lnSpc>
                <a:spcPct val="90000"/>
              </a:lnSpc>
              <a:buFontTx/>
              <a:buAutoNum type="arabicPeriod"/>
            </a:pPr>
            <a:r>
              <a:rPr lang="en-US" altLang="en-US" sz="1200" dirty="0">
                <a:latin typeface="Arial" panose="020B0604020202020204" pitchFamily="34" charset="0"/>
              </a:rPr>
              <a:t>Alice sends an encrypted message M: E(K2, M).  </a:t>
            </a:r>
          </a:p>
          <a:p>
            <a:pPr eaLnBrk="1" hangingPunct="1">
              <a:lnSpc>
                <a:spcPct val="90000"/>
              </a:lnSpc>
              <a:buFontTx/>
              <a:buAutoNum type="arabicPeriod"/>
            </a:pPr>
            <a:r>
              <a:rPr lang="en-US" sz="2400" dirty="0"/>
              <a:t>Darth </a:t>
            </a:r>
            <a:r>
              <a:rPr lang="en-US" altLang="en-US" sz="1200" dirty="0">
                <a:latin typeface="Arial" panose="020B0604020202020204" pitchFamily="34" charset="0"/>
              </a:rPr>
              <a:t>intercepts the encrypted message and decrypts it, to recover M.  </a:t>
            </a:r>
          </a:p>
          <a:p>
            <a:pPr eaLnBrk="1" hangingPunct="1">
              <a:lnSpc>
                <a:spcPct val="90000"/>
              </a:lnSpc>
              <a:buFontTx/>
              <a:buAutoNum type="arabicPeriod"/>
            </a:pPr>
            <a:r>
              <a:rPr lang="en-US" sz="2400" dirty="0"/>
              <a:t>Darth </a:t>
            </a:r>
            <a:r>
              <a:rPr lang="en-US" altLang="en-US" sz="1200" dirty="0">
                <a:latin typeface="Arial" panose="020B0604020202020204" pitchFamily="34" charset="0"/>
              </a:rPr>
              <a:t>sends Bob E(K1, M) or E(K1, M'), where M' is any message. </a:t>
            </a:r>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68</a:t>
            </a:fld>
            <a:endParaRPr lang="en-AU" altLang="zh-TW"/>
          </a:p>
        </p:txBody>
      </p:sp>
    </p:spTree>
    <p:extLst>
      <p:ext uri="{BB962C8B-B14F-4D97-AF65-F5344CB8AC3E}">
        <p14:creationId xmlns:p14="http://schemas.microsoft.com/office/powerpoint/2010/main" val="4060364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a:extLst>
              <a:ext uri="{FF2B5EF4-FFF2-40B4-BE49-F238E27FC236}">
                <a16:creationId xmlns:a16="http://schemas.microsoft.com/office/drawing/2014/main" id="{8EEDAE0D-1009-4FA9-A25B-D6A70BFC5BCF}"/>
              </a:ext>
            </a:extLst>
          </p:cNvPr>
          <p:cNvSpPr>
            <a:spLocks noGrp="1" noRot="1" noChangeAspect="1" noChangeArrowheads="1" noTextEdit="1"/>
          </p:cNvSpPr>
          <p:nvPr>
            <p:ph type="sldImg"/>
          </p:nvPr>
        </p:nvSpPr>
        <p:spPr>
          <a:ln/>
        </p:spPr>
      </p:sp>
      <p:sp>
        <p:nvSpPr>
          <p:cNvPr id="119811" name="Notes Placeholder 2">
            <a:extLst>
              <a:ext uri="{FF2B5EF4-FFF2-40B4-BE49-F238E27FC236}">
                <a16:creationId xmlns:a16="http://schemas.microsoft.com/office/drawing/2014/main" id="{D19B0024-2100-46A3-B756-848AA8EE542D}"/>
              </a:ext>
            </a:extLst>
          </p:cNvPr>
          <p:cNvSpPr>
            <a:spLocks noGrp="1"/>
          </p:cNvSpPr>
          <p:nvPr>
            <p:ph type="body" idx="1"/>
          </p:nvPr>
        </p:nvSpPr>
        <p:spPr>
          <a:xfrm>
            <a:off x="685800" y="4343400"/>
            <a:ext cx="5486400" cy="43418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en-US" sz="1100" dirty="0">
                <a:latin typeface="Arial" panose="020B0604020202020204" pitchFamily="34" charset="0"/>
              </a:rPr>
              <a:t>The protocol described on the previous slide is insecure against a man-in-the-middle attack. Suppose Alice and Bob wish to exchange keys, and Eve is the adversary. The attack proceeds as follows:   </a:t>
            </a:r>
          </a:p>
          <a:p>
            <a:pPr eaLnBrk="1" hangingPunct="1">
              <a:lnSpc>
                <a:spcPct val="90000"/>
              </a:lnSpc>
              <a:buFontTx/>
              <a:buAutoNum type="arabicPeriod"/>
            </a:pPr>
            <a:r>
              <a:rPr lang="en-US" sz="2000" dirty="0"/>
              <a:t>Darth</a:t>
            </a:r>
            <a:r>
              <a:rPr lang="en-US" altLang="en-US" sz="1100" dirty="0">
                <a:latin typeface="Arial" panose="020B0604020202020204" pitchFamily="34" charset="0"/>
              </a:rPr>
              <a:t> prepares for the attack by generating two random private keys X</a:t>
            </a:r>
            <a:r>
              <a:rPr lang="en-US" altLang="en-US" sz="1100" baseline="-25000" dirty="0">
                <a:latin typeface="Arial" panose="020B0604020202020204" pitchFamily="34" charset="0"/>
              </a:rPr>
              <a:t>D1</a:t>
            </a:r>
            <a:r>
              <a:rPr lang="en-US" altLang="en-US" sz="1100" dirty="0">
                <a:latin typeface="Arial" panose="020B0604020202020204" pitchFamily="34" charset="0"/>
              </a:rPr>
              <a:t> and X</a:t>
            </a:r>
            <a:r>
              <a:rPr lang="en-US" altLang="en-US" sz="1100" baseline="-25000" dirty="0">
                <a:latin typeface="Arial" panose="020B0604020202020204" pitchFamily="34" charset="0"/>
              </a:rPr>
              <a:t>D2</a:t>
            </a:r>
            <a:r>
              <a:rPr lang="en-US" altLang="en-US" sz="1100" dirty="0">
                <a:latin typeface="Arial" panose="020B0604020202020204" pitchFamily="34" charset="0"/>
              </a:rPr>
              <a:t> and then computing the corresponding public keys Y</a:t>
            </a:r>
            <a:r>
              <a:rPr lang="en-US" altLang="en-US" sz="1100" baseline="-25000" dirty="0">
                <a:latin typeface="Arial" panose="020B0604020202020204" pitchFamily="34" charset="0"/>
              </a:rPr>
              <a:t>D1</a:t>
            </a:r>
            <a:r>
              <a:rPr lang="en-US" altLang="en-US" sz="1100" dirty="0">
                <a:latin typeface="Arial" panose="020B0604020202020204" pitchFamily="34" charset="0"/>
              </a:rPr>
              <a:t> and Y</a:t>
            </a:r>
            <a:r>
              <a:rPr lang="en-US" altLang="en-US" sz="1100" baseline="-25000" dirty="0">
                <a:latin typeface="Arial" panose="020B0604020202020204" pitchFamily="34" charset="0"/>
              </a:rPr>
              <a:t>D2</a:t>
            </a:r>
          </a:p>
          <a:p>
            <a:pPr eaLnBrk="1" hangingPunct="1">
              <a:lnSpc>
                <a:spcPct val="90000"/>
              </a:lnSpc>
              <a:buFontTx/>
              <a:buAutoNum type="arabicPeriod"/>
            </a:pPr>
            <a:r>
              <a:rPr lang="en-US" altLang="en-US" sz="1100" dirty="0">
                <a:latin typeface="Arial" panose="020B0604020202020204" pitchFamily="34" charset="0"/>
              </a:rPr>
              <a:t> Alice transmits Y</a:t>
            </a:r>
            <a:r>
              <a:rPr lang="en-US" altLang="en-US" sz="1100" baseline="-25000" dirty="0">
                <a:latin typeface="Arial" panose="020B0604020202020204" pitchFamily="34" charset="0"/>
              </a:rPr>
              <a:t>A</a:t>
            </a:r>
            <a:r>
              <a:rPr lang="en-US" altLang="en-US" sz="1100" dirty="0">
                <a:latin typeface="Arial" panose="020B0604020202020204" pitchFamily="34" charset="0"/>
              </a:rPr>
              <a:t> to Bob. </a:t>
            </a:r>
          </a:p>
          <a:p>
            <a:pPr eaLnBrk="1" hangingPunct="1">
              <a:lnSpc>
                <a:spcPct val="90000"/>
              </a:lnSpc>
              <a:buFontTx/>
              <a:buAutoNum type="arabicPeriod"/>
            </a:pPr>
            <a:r>
              <a:rPr lang="en-US" altLang="en-US" sz="1100" dirty="0">
                <a:latin typeface="Arial" panose="020B0604020202020204" pitchFamily="34" charset="0"/>
              </a:rPr>
              <a:t> Eve intercepts Y</a:t>
            </a:r>
            <a:r>
              <a:rPr lang="en-US" altLang="en-US" sz="1100" baseline="-25000" dirty="0">
                <a:latin typeface="Arial" panose="020B0604020202020204" pitchFamily="34" charset="0"/>
              </a:rPr>
              <a:t>A</a:t>
            </a:r>
            <a:r>
              <a:rPr lang="en-US" altLang="en-US" sz="1100" dirty="0">
                <a:latin typeface="Arial" panose="020B0604020202020204" pitchFamily="34" charset="0"/>
              </a:rPr>
              <a:t> and transmits Y</a:t>
            </a:r>
            <a:r>
              <a:rPr lang="en-US" altLang="en-US" sz="1100" baseline="-25000" dirty="0">
                <a:latin typeface="Arial" panose="020B0604020202020204" pitchFamily="34" charset="0"/>
              </a:rPr>
              <a:t>D1</a:t>
            </a:r>
            <a:r>
              <a:rPr lang="en-US" altLang="en-US" sz="1100" dirty="0">
                <a:latin typeface="Arial" panose="020B0604020202020204" pitchFamily="34" charset="0"/>
              </a:rPr>
              <a:t> to Bob. </a:t>
            </a:r>
            <a:r>
              <a:rPr lang="en-US" sz="2000" dirty="0"/>
              <a:t>Darth </a:t>
            </a:r>
            <a:r>
              <a:rPr lang="en-US" altLang="en-US" sz="1100" dirty="0">
                <a:latin typeface="Arial" panose="020B0604020202020204" pitchFamily="34" charset="0"/>
              </a:rPr>
              <a:t>also calculates K2 = (Y</a:t>
            </a:r>
            <a:r>
              <a:rPr lang="en-US" altLang="en-US" sz="1100" baseline="-25000" dirty="0">
                <a:latin typeface="Arial" panose="020B0604020202020204" pitchFamily="34" charset="0"/>
              </a:rPr>
              <a:t>A</a:t>
            </a:r>
            <a:r>
              <a:rPr lang="en-US" altLang="en-US" sz="1100" dirty="0">
                <a:latin typeface="Arial" panose="020B0604020202020204" pitchFamily="34" charset="0"/>
              </a:rPr>
              <a:t>  )^ X</a:t>
            </a:r>
            <a:r>
              <a:rPr lang="en-US" altLang="en-US" sz="1100" baseline="-25000" dirty="0">
                <a:latin typeface="Arial" panose="020B0604020202020204" pitchFamily="34" charset="0"/>
              </a:rPr>
              <a:t>D2 </a:t>
            </a:r>
            <a:r>
              <a:rPr lang="en-US" altLang="en-US" sz="1100" dirty="0">
                <a:latin typeface="Arial" panose="020B0604020202020204" pitchFamily="34" charset="0"/>
              </a:rPr>
              <a:t>mod q  </a:t>
            </a:r>
          </a:p>
          <a:p>
            <a:pPr eaLnBrk="1" hangingPunct="1">
              <a:lnSpc>
                <a:spcPct val="90000"/>
              </a:lnSpc>
              <a:buFontTx/>
              <a:buAutoNum type="arabicPeriod"/>
            </a:pPr>
            <a:r>
              <a:rPr lang="en-US" altLang="en-US" sz="1100" dirty="0">
                <a:latin typeface="Arial" panose="020B0604020202020204" pitchFamily="34" charset="0"/>
              </a:rPr>
              <a:t>Bob receives Y</a:t>
            </a:r>
            <a:r>
              <a:rPr lang="en-US" altLang="en-US" sz="1100" baseline="-25000" dirty="0">
                <a:latin typeface="Arial" panose="020B0604020202020204" pitchFamily="34" charset="0"/>
              </a:rPr>
              <a:t>D1 </a:t>
            </a:r>
            <a:r>
              <a:rPr lang="en-US" altLang="en-US" sz="1100" dirty="0">
                <a:latin typeface="Arial" panose="020B0604020202020204" pitchFamily="34" charset="0"/>
              </a:rPr>
              <a:t>and calculates K1=(Y</a:t>
            </a:r>
            <a:r>
              <a:rPr lang="en-US" altLang="en-US" sz="1100" baseline="-25000" dirty="0">
                <a:latin typeface="Arial" panose="020B0604020202020204" pitchFamily="34" charset="0"/>
              </a:rPr>
              <a:t>D1 </a:t>
            </a:r>
            <a:r>
              <a:rPr lang="en-US" altLang="en-US" sz="1100" dirty="0">
                <a:latin typeface="Arial" panose="020B0604020202020204" pitchFamily="34" charset="0"/>
              </a:rPr>
              <a:t>)^ X</a:t>
            </a:r>
            <a:r>
              <a:rPr lang="en-US" altLang="en-US" sz="1100" baseline="-25000" dirty="0">
                <a:latin typeface="Arial" panose="020B0604020202020204" pitchFamily="34" charset="0"/>
              </a:rPr>
              <a:t>B</a:t>
            </a:r>
            <a:r>
              <a:rPr lang="en-US" altLang="en-US" sz="1100" dirty="0">
                <a:latin typeface="Arial" panose="020B0604020202020204" pitchFamily="34" charset="0"/>
              </a:rPr>
              <a:t> mod q</a:t>
            </a:r>
          </a:p>
          <a:p>
            <a:pPr eaLnBrk="1" hangingPunct="1">
              <a:lnSpc>
                <a:spcPct val="90000"/>
              </a:lnSpc>
              <a:buFontTx/>
              <a:buAutoNum type="arabicPeriod"/>
            </a:pPr>
            <a:r>
              <a:rPr lang="en-US" altLang="en-US" sz="1100" dirty="0">
                <a:latin typeface="Arial" panose="020B0604020202020204" pitchFamily="34" charset="0"/>
              </a:rPr>
              <a:t>Bob transmits Y</a:t>
            </a:r>
            <a:r>
              <a:rPr lang="en-US" altLang="en-US" sz="1100" baseline="-25000" dirty="0">
                <a:latin typeface="Arial" panose="020B0604020202020204" pitchFamily="34" charset="0"/>
              </a:rPr>
              <a:t>B</a:t>
            </a:r>
            <a:r>
              <a:rPr lang="en-US" altLang="en-US" sz="1100" dirty="0">
                <a:latin typeface="Arial" panose="020B0604020202020204" pitchFamily="34" charset="0"/>
              </a:rPr>
              <a:t> to Alice.  </a:t>
            </a:r>
          </a:p>
          <a:p>
            <a:pPr eaLnBrk="1" hangingPunct="1">
              <a:lnSpc>
                <a:spcPct val="90000"/>
              </a:lnSpc>
              <a:buFontTx/>
              <a:buAutoNum type="arabicPeriod"/>
            </a:pPr>
            <a:r>
              <a:rPr lang="en-US" sz="2000" dirty="0" err="1"/>
              <a:t>Darth</a:t>
            </a:r>
            <a:r>
              <a:rPr lang="en-US" altLang="en-US" sz="1100" dirty="0" err="1">
                <a:latin typeface="Arial" panose="020B0604020202020204" pitchFamily="34" charset="0"/>
              </a:rPr>
              <a:t>intercepts</a:t>
            </a:r>
            <a:r>
              <a:rPr lang="en-US" altLang="en-US" sz="1100" dirty="0">
                <a:latin typeface="Arial" panose="020B0604020202020204" pitchFamily="34" charset="0"/>
              </a:rPr>
              <a:t> Y</a:t>
            </a:r>
            <a:r>
              <a:rPr lang="en-US" altLang="en-US" sz="1100" baseline="-25000" dirty="0">
                <a:latin typeface="Arial" panose="020B0604020202020204" pitchFamily="34" charset="0"/>
              </a:rPr>
              <a:t>B </a:t>
            </a:r>
            <a:r>
              <a:rPr lang="en-US" altLang="en-US" sz="1100" dirty="0">
                <a:latin typeface="Arial" panose="020B0604020202020204" pitchFamily="34" charset="0"/>
              </a:rPr>
              <a:t>and transmits Y</a:t>
            </a:r>
            <a:r>
              <a:rPr lang="en-US" altLang="en-US" sz="1100" baseline="-25000" dirty="0">
                <a:latin typeface="Arial" panose="020B0604020202020204" pitchFamily="34" charset="0"/>
              </a:rPr>
              <a:t>D2 </a:t>
            </a:r>
            <a:r>
              <a:rPr lang="en-US" altLang="en-US" sz="1100" dirty="0">
                <a:latin typeface="Arial" panose="020B0604020202020204" pitchFamily="34" charset="0"/>
              </a:rPr>
              <a:t>to Alice. </a:t>
            </a:r>
            <a:r>
              <a:rPr lang="en-US" sz="2000" dirty="0"/>
              <a:t>Darth </a:t>
            </a:r>
            <a:r>
              <a:rPr lang="en-US" altLang="en-US" sz="1100" dirty="0">
                <a:latin typeface="Arial" panose="020B0604020202020204" pitchFamily="34" charset="0"/>
              </a:rPr>
              <a:t>calculates K1=(Y</a:t>
            </a:r>
            <a:r>
              <a:rPr lang="en-US" altLang="en-US" sz="1100" baseline="-25000" dirty="0">
                <a:latin typeface="Arial" panose="020B0604020202020204" pitchFamily="34" charset="0"/>
              </a:rPr>
              <a:t>B</a:t>
            </a:r>
            <a:r>
              <a:rPr lang="en-US" altLang="en-US" sz="1100" dirty="0">
                <a:latin typeface="Arial" panose="020B0604020202020204" pitchFamily="34" charset="0"/>
              </a:rPr>
              <a:t> )^ X</a:t>
            </a:r>
            <a:r>
              <a:rPr lang="en-US" altLang="en-US" sz="1100" baseline="-25000" dirty="0">
                <a:latin typeface="Arial" panose="020B0604020202020204" pitchFamily="34" charset="0"/>
              </a:rPr>
              <a:t>D1</a:t>
            </a:r>
            <a:r>
              <a:rPr lang="en-US" altLang="en-US" sz="1100" dirty="0">
                <a:latin typeface="Arial" panose="020B0604020202020204" pitchFamily="34" charset="0"/>
              </a:rPr>
              <a:t>  mod q</a:t>
            </a:r>
          </a:p>
          <a:p>
            <a:pPr eaLnBrk="1" hangingPunct="1">
              <a:lnSpc>
                <a:spcPct val="90000"/>
              </a:lnSpc>
              <a:buFontTx/>
              <a:buAutoNum type="arabicPeriod"/>
            </a:pPr>
            <a:r>
              <a:rPr lang="en-US" altLang="en-US" sz="1100" dirty="0">
                <a:latin typeface="Arial" panose="020B0604020202020204" pitchFamily="34" charset="0"/>
              </a:rPr>
              <a:t>Alice receives Y</a:t>
            </a:r>
            <a:r>
              <a:rPr lang="en-US" altLang="en-US" sz="1100" baseline="-25000" dirty="0">
                <a:latin typeface="Arial" panose="020B0604020202020204" pitchFamily="34" charset="0"/>
              </a:rPr>
              <a:t>D2 </a:t>
            </a:r>
            <a:r>
              <a:rPr lang="en-US" altLang="en-US" sz="1100" dirty="0">
                <a:latin typeface="Arial" panose="020B0604020202020204" pitchFamily="34" charset="0"/>
              </a:rPr>
              <a:t>and calculates K2=(Y</a:t>
            </a:r>
            <a:r>
              <a:rPr lang="en-US" altLang="en-US" sz="1100" baseline="-25000" dirty="0">
                <a:latin typeface="Arial" panose="020B0604020202020204" pitchFamily="34" charset="0"/>
              </a:rPr>
              <a:t>D2 </a:t>
            </a:r>
            <a:r>
              <a:rPr lang="en-US" altLang="en-US" sz="1100" dirty="0">
                <a:latin typeface="Arial" panose="020B0604020202020204" pitchFamily="34" charset="0"/>
              </a:rPr>
              <a:t>)^ X</a:t>
            </a:r>
            <a:r>
              <a:rPr lang="en-US" altLang="en-US" sz="1100" baseline="-25000" dirty="0">
                <a:latin typeface="Arial" panose="020B0604020202020204" pitchFamily="34" charset="0"/>
              </a:rPr>
              <a:t>A</a:t>
            </a:r>
            <a:r>
              <a:rPr lang="en-US" altLang="en-US" sz="1100" dirty="0">
                <a:latin typeface="Arial" panose="020B0604020202020204" pitchFamily="34" charset="0"/>
              </a:rPr>
              <a:t> mod q .   </a:t>
            </a:r>
          </a:p>
          <a:p>
            <a:pPr eaLnBrk="1" hangingPunct="1">
              <a:lnSpc>
                <a:spcPct val="90000"/>
              </a:lnSpc>
            </a:pPr>
            <a:r>
              <a:rPr lang="en-US" altLang="en-US" sz="1100" dirty="0">
                <a:latin typeface="Arial" panose="020B0604020202020204" pitchFamily="34" charset="0"/>
              </a:rPr>
              <a:t>At this point, Bob and Alice think that they share a secret key, but instead Bob and </a:t>
            </a:r>
            <a:r>
              <a:rPr lang="en-US" sz="2000" dirty="0"/>
              <a:t>Darth </a:t>
            </a:r>
            <a:r>
              <a:rPr lang="en-US" altLang="en-US" sz="1100" dirty="0">
                <a:latin typeface="Arial" panose="020B0604020202020204" pitchFamily="34" charset="0"/>
              </a:rPr>
              <a:t>share secret key K1 and Alice and </a:t>
            </a:r>
            <a:r>
              <a:rPr lang="en-US" sz="2000" dirty="0"/>
              <a:t>Darth </a:t>
            </a:r>
            <a:r>
              <a:rPr lang="en-US" altLang="en-US" sz="1100" dirty="0">
                <a:latin typeface="Arial" panose="020B0604020202020204" pitchFamily="34" charset="0"/>
              </a:rPr>
              <a:t>share secret key K2. All future communication between Bob and Alice is compromised in the following way:   </a:t>
            </a:r>
          </a:p>
          <a:p>
            <a:pPr eaLnBrk="1" hangingPunct="1">
              <a:lnSpc>
                <a:spcPct val="90000"/>
              </a:lnSpc>
              <a:buFontTx/>
              <a:buAutoNum type="arabicPeriod"/>
            </a:pPr>
            <a:r>
              <a:rPr lang="en-US" altLang="en-US" sz="1100" dirty="0">
                <a:latin typeface="Arial" panose="020B0604020202020204" pitchFamily="34" charset="0"/>
              </a:rPr>
              <a:t>Alice sends an encrypted message M: E(K2, M).  </a:t>
            </a:r>
          </a:p>
          <a:p>
            <a:pPr eaLnBrk="1" hangingPunct="1">
              <a:lnSpc>
                <a:spcPct val="90000"/>
              </a:lnSpc>
              <a:buFontTx/>
              <a:buAutoNum type="arabicPeriod"/>
            </a:pPr>
            <a:r>
              <a:rPr lang="en-US" sz="2000" dirty="0"/>
              <a:t>Darth </a:t>
            </a:r>
            <a:r>
              <a:rPr lang="en-US" altLang="en-US" sz="1100" dirty="0">
                <a:latin typeface="Arial" panose="020B0604020202020204" pitchFamily="34" charset="0"/>
              </a:rPr>
              <a:t>intercepts the encrypted message and decrypts it, to recover M.  </a:t>
            </a:r>
          </a:p>
          <a:p>
            <a:pPr eaLnBrk="1" hangingPunct="1">
              <a:lnSpc>
                <a:spcPct val="90000"/>
              </a:lnSpc>
              <a:buFontTx/>
              <a:buAutoNum type="arabicPeriod"/>
            </a:pPr>
            <a:r>
              <a:rPr lang="en-US" sz="2000" dirty="0"/>
              <a:t>Darth </a:t>
            </a:r>
            <a:r>
              <a:rPr lang="en-US" altLang="en-US" sz="1100" dirty="0">
                <a:latin typeface="Arial" panose="020B0604020202020204" pitchFamily="34" charset="0"/>
              </a:rPr>
              <a:t>sends Bob E(K1, M) or E(K1, M'), where M' is any message. In the first case, </a:t>
            </a:r>
            <a:r>
              <a:rPr lang="en-US" sz="2000" dirty="0"/>
              <a:t>Darth </a:t>
            </a:r>
            <a:r>
              <a:rPr lang="en-US" altLang="en-US" sz="1100" dirty="0">
                <a:latin typeface="Arial" panose="020B0604020202020204" pitchFamily="34" charset="0"/>
              </a:rPr>
              <a:t>simply wants to eavesdrop on the communication without altering it. In the second case, </a:t>
            </a:r>
            <a:r>
              <a:rPr lang="en-US" sz="2000" dirty="0"/>
              <a:t>Darth</a:t>
            </a:r>
            <a:r>
              <a:rPr lang="en-US" altLang="en-US" sz="1100" dirty="0">
                <a:latin typeface="Arial" panose="020B0604020202020204" pitchFamily="34" charset="0"/>
              </a:rPr>
              <a:t> wants to modify the message going to Bob.   The key exchange protocol is vulnerable to such an attack because it does not authenticate the participants. This vulnerability can be overcome with the use of digital signatures and public- key certificates.</a:t>
            </a:r>
          </a:p>
        </p:txBody>
      </p:sp>
      <p:sp>
        <p:nvSpPr>
          <p:cNvPr id="119812" name="Slide Number Placeholder 3">
            <a:extLst>
              <a:ext uri="{FF2B5EF4-FFF2-40B4-BE49-F238E27FC236}">
                <a16:creationId xmlns:a16="http://schemas.microsoft.com/office/drawing/2014/main" id="{0A490475-24D0-4346-B2A2-962433588D2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1DB02FB-D1DB-44E7-BFEC-824A5610148E}" type="slidenum">
              <a:rPr lang="en-AU" altLang="en-US" smtClean="0"/>
              <a:pPr>
                <a:spcBef>
                  <a:spcPct val="0"/>
                </a:spcBef>
              </a:pPr>
              <a:t>69</a:t>
            </a:fld>
            <a:endParaRPr lang="en-AU"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2456B4C-C8E7-401F-9F26-468167B047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0F97685-2D22-4920-80E0-1F463368C5CC}" type="slidenum">
              <a:rPr lang="en-AU" altLang="en-US" smtClean="0"/>
              <a:pPr>
                <a:spcBef>
                  <a:spcPct val="0"/>
                </a:spcBef>
              </a:pPr>
              <a:t>70</a:t>
            </a:fld>
            <a:endParaRPr lang="en-AU" altLang="en-US"/>
          </a:p>
        </p:txBody>
      </p:sp>
      <p:sp>
        <p:nvSpPr>
          <p:cNvPr id="121859" name="Rectangle 1026">
            <a:extLst>
              <a:ext uri="{FF2B5EF4-FFF2-40B4-BE49-F238E27FC236}">
                <a16:creationId xmlns:a16="http://schemas.microsoft.com/office/drawing/2014/main" id="{42C657CA-4A89-4188-A422-02559AC1FB91}"/>
              </a:ext>
            </a:extLst>
          </p:cNvPr>
          <p:cNvSpPr>
            <a:spLocks noGrp="1" noRot="1" noChangeAspect="1" noChangeArrowheads="1" noTextEdit="1"/>
          </p:cNvSpPr>
          <p:nvPr>
            <p:ph type="sldImg"/>
          </p:nvPr>
        </p:nvSpPr>
        <p:spPr>
          <a:ln/>
        </p:spPr>
      </p:sp>
      <p:sp>
        <p:nvSpPr>
          <p:cNvPr id="121860" name="Rectangle 1027">
            <a:extLst>
              <a:ext uri="{FF2B5EF4-FFF2-40B4-BE49-F238E27FC236}">
                <a16:creationId xmlns:a16="http://schemas.microsoft.com/office/drawing/2014/main" id="{9ADE21B7-448F-487E-8815-3A7550E87B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cs typeface="Arial" panose="020B0604020202020204" pitchFamily="34" charset="0"/>
              </a:rPr>
              <a:t>The most important development from the work on public-key cryptography is the digital signature. Message authentication protects two parties who exchange messages from any third party. However, it does not protect the two parties against each other either fraudulently creating, or denying creation, of a message. A digital signature is analogous to the handwritten signature, and provides a set of security capabilities that would be difficult to implement in any other way. It must have the following properties: </a:t>
            </a:r>
          </a:p>
          <a:p>
            <a:pPr eaLnBrk="1" hangingPunct="1"/>
            <a:r>
              <a:rPr lang="en-US" altLang="en-US" dirty="0">
                <a:latin typeface="Arial" panose="020B0604020202020204" pitchFamily="34" charset="0"/>
                <a:cs typeface="Arial" panose="020B0604020202020204" pitchFamily="34" charset="0"/>
              </a:rPr>
              <a:t>• It must verify the author and the date and time of the signature</a:t>
            </a:r>
          </a:p>
          <a:p>
            <a:pPr eaLnBrk="1" hangingPunct="1"/>
            <a:r>
              <a:rPr lang="en-US" altLang="en-US" dirty="0">
                <a:latin typeface="Arial" panose="020B0604020202020204" pitchFamily="34" charset="0"/>
                <a:cs typeface="Arial" panose="020B0604020202020204" pitchFamily="34" charset="0"/>
              </a:rPr>
              <a:t>• It must to authenticate the contents at the time of the signature</a:t>
            </a:r>
          </a:p>
          <a:p>
            <a:pPr eaLnBrk="1" hangingPunct="1"/>
            <a:r>
              <a:rPr lang="en-US" altLang="en-US" dirty="0">
                <a:latin typeface="Arial" panose="020B0604020202020204" pitchFamily="34" charset="0"/>
                <a:cs typeface="Arial" panose="020B0604020202020204" pitchFamily="34" charset="0"/>
              </a:rPr>
              <a:t>• It must be verifiable by third parties, to resolve disputes</a:t>
            </a:r>
          </a:p>
          <a:p>
            <a:pPr eaLnBrk="1" hangingPunct="1"/>
            <a:r>
              <a:rPr lang="en-US" altLang="en-US" dirty="0">
                <a:latin typeface="Arial" panose="020B0604020202020204" pitchFamily="34" charset="0"/>
                <a:cs typeface="Arial" panose="020B0604020202020204" pitchFamily="34" charset="0"/>
              </a:rPr>
              <a:t>Thus, the digital signature function includes the authentication function.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4A4CAEA8-BCE8-4052-B945-B795D334D833}"/>
              </a:ext>
            </a:extLst>
          </p:cNvPr>
          <p:cNvSpPr>
            <a:spLocks noGrp="1" noRot="1" noChangeAspect="1" noChangeArrowheads="1" noTextEdit="1"/>
          </p:cNvSpPr>
          <p:nvPr>
            <p:ph type="sldImg"/>
          </p:nvPr>
        </p:nvSpPr>
        <p:spPr>
          <a:ln/>
        </p:spPr>
      </p:sp>
      <p:sp>
        <p:nvSpPr>
          <p:cNvPr id="31747" name="Notes Placeholder 2">
            <a:extLst>
              <a:ext uri="{FF2B5EF4-FFF2-40B4-BE49-F238E27FC236}">
                <a16:creationId xmlns:a16="http://schemas.microsoft.com/office/drawing/2014/main" id="{6BCC7022-71FC-468F-B53D-064AAC25A2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Arial" panose="020B0604020202020204" pitchFamily="34" charset="0"/>
              </a:rPr>
              <a:t>اگر فرض کنیم که فقط گیرنده و فرستنده هویت کلید مخفی را می دانند و اگر کد دریافتی با کد محاسبه شده مطابقت داشته باشد، عبارات زیر اعمال می شود:</a:t>
            </a:r>
          </a:p>
          <a:p>
            <a:pPr algn="r" rtl="1"/>
            <a:r>
              <a:rPr lang="fa-IR" altLang="en-US" dirty="0">
                <a:latin typeface="Arial" panose="020B0604020202020204" pitchFamily="34" charset="0"/>
              </a:rPr>
              <a:t>گیرنده اطمینان دارد که پیام تغییر نکرده است.</a:t>
            </a:r>
          </a:p>
          <a:p>
            <a:pPr algn="r" rtl="1"/>
            <a:r>
              <a:rPr lang="fa-IR" altLang="en-US" dirty="0">
                <a:latin typeface="Arial" panose="020B0604020202020204" pitchFamily="34" charset="0"/>
              </a:rPr>
              <a:t>به گیرنده اطمینان داده می شود که پیام از طرف فرستنده ادعایی است. زیرا هیچ کس دیگری کلید مخفی را نمی داند</a:t>
            </a:r>
          </a:p>
          <a:p>
            <a:pPr algn="r" rtl="1"/>
            <a:r>
              <a:rPr lang="fa-IR" altLang="en-US" dirty="0">
                <a:latin typeface="Arial" panose="020B0604020202020204" pitchFamily="34" charset="0"/>
              </a:rPr>
              <a:t>  اگر پیام شامل یک شماره توالی (مانند استفاده از </a:t>
            </a:r>
            <a:r>
              <a:rPr lang="en-US" altLang="en-US" dirty="0">
                <a:latin typeface="Arial" panose="020B0604020202020204" pitchFamily="34" charset="0"/>
              </a:rPr>
              <a:t>HDLC </a:t>
            </a:r>
            <a:r>
              <a:rPr lang="fa-IR" altLang="en-US" dirty="0">
                <a:latin typeface="Arial" panose="020B0604020202020204" pitchFamily="34" charset="0"/>
              </a:rPr>
              <a:t>و </a:t>
            </a:r>
            <a:r>
              <a:rPr lang="en-US" altLang="en-US" dirty="0">
                <a:latin typeface="Arial" panose="020B0604020202020204" pitchFamily="34" charset="0"/>
              </a:rPr>
              <a:t>TCP) </a:t>
            </a:r>
            <a:r>
              <a:rPr lang="fa-IR" altLang="en-US" dirty="0">
                <a:latin typeface="Arial" panose="020B0604020202020204" pitchFamily="34" charset="0"/>
              </a:rPr>
              <a:t>باشد، گیرنده می تواند از توالی مناسب مطمئن شود.</a:t>
            </a:r>
            <a:endParaRPr lang="en-US" altLang="en-US" dirty="0">
              <a:latin typeface="Arial" panose="020B0604020202020204" pitchFamily="34" charset="0"/>
            </a:endParaRPr>
          </a:p>
          <a:p>
            <a:pPr algn="r" rtl="1"/>
            <a:endParaRPr lang="en-US" altLang="en-US" dirty="0">
              <a:latin typeface="Arial" panose="020B0604020202020204" pitchFamily="34" charset="0"/>
            </a:endParaRPr>
          </a:p>
          <a:p>
            <a:r>
              <a:rPr lang="en-US" altLang="en-US" dirty="0">
                <a:latin typeface="Arial" panose="020B0604020202020204" pitchFamily="34" charset="0"/>
              </a:rPr>
              <a:t>If we assume that only the receiver and the sender know the identity of the secret key, and if the received code matches the calculated code, then the following statements apply:</a:t>
            </a:r>
          </a:p>
          <a:p>
            <a:pPr>
              <a:buFontTx/>
              <a:buAutoNum type="arabicPeriod"/>
            </a:pPr>
            <a:r>
              <a:rPr lang="en-US" altLang="en-US" dirty="0">
                <a:latin typeface="Arial" panose="020B0604020202020204" pitchFamily="34" charset="0"/>
              </a:rPr>
              <a:t>The receiver is assured that the message has not been altered. If an attacker alters the message but does not alter the code, then the receiver’s calculation of the code will differ from the received code. Because the attacker is assumed not to know the secret key, the attacker cannot alter the code to correspond to the alterations in the </a:t>
            </a:r>
            <a:r>
              <a:rPr lang="en-US" altLang="en-US" dirty="0" err="1">
                <a:latin typeface="Arial" panose="020B0604020202020204" pitchFamily="34" charset="0"/>
              </a:rPr>
              <a:t>messag</a:t>
            </a:r>
            <a:endParaRPr lang="en-US" altLang="en-US" dirty="0">
              <a:latin typeface="Arial" panose="020B0604020202020204" pitchFamily="34" charset="0"/>
            </a:endParaRPr>
          </a:p>
          <a:p>
            <a:pPr>
              <a:buFontTx/>
              <a:buAutoNum type="arabicPeriod"/>
            </a:pPr>
            <a:r>
              <a:rPr lang="en-US" altLang="en-US" dirty="0">
                <a:latin typeface="Arial" panose="020B0604020202020204" pitchFamily="34" charset="0"/>
              </a:rPr>
              <a:t>The receiver is assured that the message is from the alleged sender. Because no one else knows the secret key, no one else could prepare a message with a proper code. </a:t>
            </a:r>
          </a:p>
          <a:p>
            <a:pPr>
              <a:buFontTx/>
              <a:buAutoNum type="arabicPeriod"/>
            </a:pPr>
            <a:r>
              <a:rPr lang="en-US" altLang="en-US" dirty="0">
                <a:latin typeface="Arial" panose="020B0604020202020204" pitchFamily="34" charset="0"/>
              </a:rPr>
              <a:t> If the message includes a sequence number (such as is used with HDLC and TCP), then the receiver can be assured of the proper sequence, because an attacker cannot successfully alter the sequence number.</a:t>
            </a:r>
          </a:p>
        </p:txBody>
      </p:sp>
      <p:sp>
        <p:nvSpPr>
          <p:cNvPr id="31748" name="Slide Number Placeholder 3">
            <a:extLst>
              <a:ext uri="{FF2B5EF4-FFF2-40B4-BE49-F238E27FC236}">
                <a16:creationId xmlns:a16="http://schemas.microsoft.com/office/drawing/2014/main" id="{2F46CA80-8224-47CE-A348-9D3996CC8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D0DB39D-0AA1-48E9-8E7A-A3A69C3D4FA8}" type="slidenum">
              <a:rPr lang="zh-TW" altLang="en-AU" smtClean="0"/>
              <a:pPr/>
              <a:t>7</a:t>
            </a:fld>
            <a:endParaRPr lang="en-AU"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 wants Alice to be certain that the message is indeed from him. For this purpose, Bob uses a secure hash function, such as SHA-512, to generate a hash value for the message. That hash value, together with Bob’s private key, serve as input to a digital signature generation algorithm that produces a short block that functions as a digital signature. Bob sends the message with the signature attached. When Alice receives the message plus signature, she (1) calculates a hash value for the message and (2) provides the hash value and Bob’s public key as inputs to a digital signature verification algorithm. If the algorithm returns the result that the signature is valid, Alice is assured that the message must have been signed by Bob. No one else has Bob’s private key and therefore no one else could have created a signature that could be verified for this message with Bob’s public key. In addition, it is impossible to alter the message without access to Bob’s private key, so the message is authenticated both in terms of source and in terms of data integrity.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DSA and RSA is digital signature algorithms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67AF5885-030B-4CEA-A4D4-9EA6535F672F}" type="slidenum">
              <a:rPr lang="zh-TW" altLang="en-AU" smtClean="0"/>
              <a:pPr>
                <a:defRPr/>
              </a:pPr>
              <a:t>71</a:t>
            </a:fld>
            <a:endParaRPr lang="en-AU" altLang="zh-TW"/>
          </a:p>
        </p:txBody>
      </p:sp>
    </p:spTree>
    <p:extLst>
      <p:ext uri="{BB962C8B-B14F-4D97-AF65-F5344CB8AC3E}">
        <p14:creationId xmlns:p14="http://schemas.microsoft.com/office/powerpoint/2010/main" val="17621248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id="{43157512-2D75-4460-8368-BDB3637BF16A}"/>
              </a:ext>
            </a:extLst>
          </p:cNvPr>
          <p:cNvSpPr>
            <a:spLocks noGrp="1" noRot="1" noChangeAspect="1" noChangeArrowheads="1" noTextEdit="1"/>
          </p:cNvSpPr>
          <p:nvPr>
            <p:ph type="sldImg"/>
          </p:nvPr>
        </p:nvSpPr>
        <p:spPr>
          <a:ln/>
        </p:spPr>
      </p:sp>
      <p:sp>
        <p:nvSpPr>
          <p:cNvPr id="123907" name="Notes Placeholder 2">
            <a:extLst>
              <a:ext uri="{FF2B5EF4-FFF2-40B4-BE49-F238E27FC236}">
                <a16:creationId xmlns:a16="http://schemas.microsoft.com/office/drawing/2014/main" id="{5756E518-E24B-4927-B548-75C159BD99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This Figure is a generic model of the process of making and using digital signatures. Bob can sign a message using a digital signature generation algorithm. The inputs to the algorithm are the message and Bob's private key. Any other user, say Alice, can verify the signature using a verification algorithm, whose inputs are the message, the signature, and Bob's public key. </a:t>
            </a:r>
          </a:p>
        </p:txBody>
      </p:sp>
      <p:sp>
        <p:nvSpPr>
          <p:cNvPr id="123908" name="Slide Number Placeholder 3">
            <a:extLst>
              <a:ext uri="{FF2B5EF4-FFF2-40B4-BE49-F238E27FC236}">
                <a16:creationId xmlns:a16="http://schemas.microsoft.com/office/drawing/2014/main" id="{8F7F06CF-9AE0-4CF2-9BD1-6928EC9814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0FDD2FB3-E245-4C1C-AA31-CA0E758F42DF}" type="slidenum">
              <a:rPr lang="en-AU" altLang="en-US" smtClean="0"/>
              <a:pPr>
                <a:spcBef>
                  <a:spcPct val="0"/>
                </a:spcBef>
              </a:pPr>
              <a:t>72</a:t>
            </a:fld>
            <a:endParaRPr lang="en-AU"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a:extLst>
              <a:ext uri="{FF2B5EF4-FFF2-40B4-BE49-F238E27FC236}">
                <a16:creationId xmlns:a16="http://schemas.microsoft.com/office/drawing/2014/main" id="{C90DC914-FD1A-4CD6-9B1B-4761E8D8C239}"/>
              </a:ext>
            </a:extLst>
          </p:cNvPr>
          <p:cNvSpPr>
            <a:spLocks noGrp="1" noRot="1" noChangeAspect="1" noChangeArrowheads="1" noTextEdit="1"/>
          </p:cNvSpPr>
          <p:nvPr>
            <p:ph type="sldImg"/>
          </p:nvPr>
        </p:nvSpPr>
        <p:spPr>
          <a:ln/>
        </p:spPr>
      </p:sp>
      <p:sp>
        <p:nvSpPr>
          <p:cNvPr id="125955" name="Notes Placeholder 2">
            <a:extLst>
              <a:ext uri="{FF2B5EF4-FFF2-40B4-BE49-F238E27FC236}">
                <a16:creationId xmlns:a16="http://schemas.microsoft.com/office/drawing/2014/main" id="{3213307E-FD10-4E62-BDA5-EE95D6910BD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In simplified terms, the essence of the digital signature mechanism is shown in this figure.</a:t>
            </a:r>
          </a:p>
        </p:txBody>
      </p:sp>
      <p:sp>
        <p:nvSpPr>
          <p:cNvPr id="125956" name="Slide Number Placeholder 3">
            <a:extLst>
              <a:ext uri="{FF2B5EF4-FFF2-40B4-BE49-F238E27FC236}">
                <a16:creationId xmlns:a16="http://schemas.microsoft.com/office/drawing/2014/main" id="{AFE3967E-80B2-43EB-9367-47D2227037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AF7A3FB-450C-40EF-8648-FFF64D8D978D}" type="slidenum">
              <a:rPr lang="en-AU" altLang="en-US" smtClean="0"/>
              <a:pPr>
                <a:spcBef>
                  <a:spcPct val="0"/>
                </a:spcBef>
              </a:pPr>
              <a:t>73</a:t>
            </a:fld>
            <a:endParaRPr lang="en-AU"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796EC26E-9E39-4D8E-8181-688A5204F4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C21A9E07-638A-412B-8773-319DF07D1E0B}" type="slidenum">
              <a:rPr lang="en-AU" altLang="en-US" smtClean="0"/>
              <a:pPr>
                <a:spcBef>
                  <a:spcPct val="0"/>
                </a:spcBef>
              </a:pPr>
              <a:t>74</a:t>
            </a:fld>
            <a:endParaRPr lang="en-AU" altLang="en-US"/>
          </a:p>
        </p:txBody>
      </p:sp>
      <p:sp>
        <p:nvSpPr>
          <p:cNvPr id="128003" name="Rectangle 1026">
            <a:extLst>
              <a:ext uri="{FF2B5EF4-FFF2-40B4-BE49-F238E27FC236}">
                <a16:creationId xmlns:a16="http://schemas.microsoft.com/office/drawing/2014/main" id="{39FBBEDD-8551-4F8E-8C49-EA87DE6665EB}"/>
              </a:ext>
            </a:extLst>
          </p:cNvPr>
          <p:cNvSpPr>
            <a:spLocks noGrp="1" noRot="1" noChangeAspect="1" noChangeArrowheads="1" noTextEdit="1"/>
          </p:cNvSpPr>
          <p:nvPr>
            <p:ph type="sldImg"/>
          </p:nvPr>
        </p:nvSpPr>
        <p:spPr>
          <a:ln/>
        </p:spPr>
      </p:sp>
      <p:sp>
        <p:nvSpPr>
          <p:cNvPr id="128004" name="Rectangle 1027">
            <a:extLst>
              <a:ext uri="{FF2B5EF4-FFF2-40B4-BE49-F238E27FC236}">
                <a16:creationId xmlns:a16="http://schemas.microsoft.com/office/drawing/2014/main" id="{05AC1658-713E-4AD7-992B-DBB854846C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dirty="0">
                <a:latin typeface="Arial" panose="020B0604020202020204" pitchFamily="34" charset="0"/>
              </a:rPr>
              <a:t>هر مصری دو نام دریافت می کرد که به ترتیب به نام واقعی و نام نیکو و یا اسم اعظم و اسم کوچک معروف بودند. و در حالی که نام نیکو یا کوچک علنی شده است، به نظر می رسد نام واقعی یا بزرگ به دقت پنهان شده است.</a:t>
            </a:r>
          </a:p>
          <a:p>
            <a:pPr algn="r" rtl="1" eaLnBrk="1" hangingPunct="1"/>
            <a:r>
              <a:rPr lang="fa-IR" altLang="en-US" dirty="0">
                <a:latin typeface="Arial" panose="020B0604020202020204" pitchFamily="34" charset="0"/>
              </a:rPr>
              <a:t>- شاخه طلایی، سر جیمز جورج فریزر</a:t>
            </a:r>
            <a:endParaRPr lang="en-US" altLang="en-US"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014F531-D075-40DF-AA11-FA3C13D1E179}"/>
              </a:ext>
            </a:extLst>
          </p:cNvPr>
          <p:cNvSpPr>
            <a:spLocks noGrp="1" noRot="1" noChangeAspect="1" noChangeArrowheads="1" noTextEdit="1"/>
          </p:cNvSpPr>
          <p:nvPr>
            <p:ph type="sldImg"/>
          </p:nvPr>
        </p:nvSpPr>
        <p:spPr>
          <a:ln/>
        </p:spPr>
      </p:sp>
      <p:sp>
        <p:nvSpPr>
          <p:cNvPr id="33795" name="Notes Placeholder 2">
            <a:extLst>
              <a:ext uri="{FF2B5EF4-FFF2-40B4-BE49-F238E27FC236}">
                <a16:creationId xmlns:a16="http://schemas.microsoft.com/office/drawing/2014/main" id="{C729F6FC-DB1F-4554-8FCB-4236B98C07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If we assume that only the receiver and the sender know the identity of the secret key, and if the received code matches the calculated code, then the following statements apply:</a:t>
            </a:r>
          </a:p>
          <a:p>
            <a:endParaRPr lang="en-US" altLang="en-US" dirty="0">
              <a:latin typeface="Arial" panose="020B0604020202020204" pitchFamily="34" charset="0"/>
            </a:endParaRPr>
          </a:p>
        </p:txBody>
      </p:sp>
      <p:sp>
        <p:nvSpPr>
          <p:cNvPr id="33796" name="Slide Number Placeholder 3">
            <a:extLst>
              <a:ext uri="{FF2B5EF4-FFF2-40B4-BE49-F238E27FC236}">
                <a16:creationId xmlns:a16="http://schemas.microsoft.com/office/drawing/2014/main" id="{07B6F577-BD9E-4421-A0E0-29BA686DC5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FFA8F968-372C-4E79-9EB1-DCCBDD650EC7}" type="slidenum">
              <a:rPr lang="zh-TW" altLang="en-AU" smtClean="0"/>
              <a:pPr/>
              <a:t>8</a:t>
            </a:fld>
            <a:endParaRPr lang="en-AU"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91D0529B-06BC-4458-A071-C64E485967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37931725" indent="-3747452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A2870D42-15F4-4C24-A9AB-AC462358A757}" type="slidenum">
              <a:rPr lang="en-AU" altLang="en-US" smtClean="0"/>
              <a:pPr>
                <a:spcBef>
                  <a:spcPct val="0"/>
                </a:spcBef>
              </a:pPr>
              <a:t>9</a:t>
            </a:fld>
            <a:endParaRPr lang="en-AU" altLang="en-US"/>
          </a:p>
        </p:txBody>
      </p:sp>
      <p:sp>
        <p:nvSpPr>
          <p:cNvPr id="44035" name="Rectangle 2">
            <a:extLst>
              <a:ext uri="{FF2B5EF4-FFF2-40B4-BE49-F238E27FC236}">
                <a16:creationId xmlns:a16="http://schemas.microsoft.com/office/drawing/2014/main" id="{D92E9881-A365-4B6C-AF61-6A0775A892D3}"/>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EA269013-5C9C-4E11-931C-CE5D8EB726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eaLnBrk="1" hangingPunct="1"/>
            <a:r>
              <a:rPr lang="fa-IR" altLang="en-US" dirty="0">
                <a:latin typeface="Arial" panose="020B0604020202020204" pitchFamily="34" charset="0"/>
              </a:rPr>
              <a:t>پیام دلخواه را به اندازه ثابت فشرده می کند</a:t>
            </a:r>
          </a:p>
          <a:p>
            <a:pPr algn="r" rtl="1" eaLnBrk="1" hangingPunct="1"/>
            <a:r>
              <a:rPr lang="en-US" altLang="en-US" dirty="0">
                <a:latin typeface="Arial" panose="020B0604020202020204" pitchFamily="34" charset="0"/>
              </a:rPr>
              <a:t>h = H(M)</a:t>
            </a:r>
          </a:p>
          <a:p>
            <a:pPr algn="r" rtl="1" eaLnBrk="1" hangingPunct="1"/>
            <a:r>
              <a:rPr lang="fa-IR" altLang="en-US" dirty="0">
                <a:latin typeface="Arial" panose="020B0604020202020204" pitchFamily="34" charset="0"/>
              </a:rPr>
              <a:t>معمولاً فرض می کنیم که عملکرد هش عمومی است</a:t>
            </a:r>
          </a:p>
          <a:p>
            <a:pPr algn="r" rtl="1" eaLnBrk="1" hangingPunct="1"/>
            <a:r>
              <a:rPr lang="fa-IR" altLang="en-US" dirty="0">
                <a:latin typeface="Arial" panose="020B0604020202020204" pitchFamily="34" charset="0"/>
              </a:rPr>
              <a:t>هش برای تشخیص تغییرات پیام استفاده می شود</a:t>
            </a:r>
          </a:p>
          <a:p>
            <a:pPr algn="r" rtl="1" eaLnBrk="1" hangingPunct="1"/>
            <a:r>
              <a:rPr lang="fa-IR" altLang="en-US" dirty="0">
                <a:latin typeface="Arial" panose="020B0604020202020204" pitchFamily="34" charset="0"/>
              </a:rPr>
              <a:t>یک تابع هش رمزنگاری می خواهید</a:t>
            </a:r>
          </a:p>
          <a:p>
            <a:pPr algn="r" rtl="1" eaLnBrk="1" hangingPunct="1"/>
            <a:r>
              <a:rPr lang="fa-IR" altLang="en-US" dirty="0">
                <a:latin typeface="Arial" panose="020B0604020202020204" pitchFamily="34" charset="0"/>
              </a:rPr>
              <a:t>از نظر محاسباتی برای یافتن نگاشت داده ها به هش خاص (ویژگی یک طرفه) غیر ممکن است</a:t>
            </a:r>
          </a:p>
          <a:p>
            <a:pPr algn="r" rtl="1" eaLnBrk="1" hangingPunct="1"/>
            <a:r>
              <a:rPr lang="fa-IR" altLang="en-US" dirty="0">
                <a:latin typeface="Arial" panose="020B0604020202020204" pitchFamily="34" charset="0"/>
              </a:rPr>
              <a:t>از نظر محاسباتی برای یافتن دو داده در هش یکسان غیرممکن است (ویژگی بدون برخورد)</a:t>
            </a:r>
          </a:p>
          <a:p>
            <a:pPr algn="r" rtl="1" eaLnBrk="1" hangingPunct="1"/>
            <a:endParaRPr lang="fa-IR" altLang="en-US" dirty="0">
              <a:latin typeface="Arial" panose="020B0604020202020204" pitchFamily="34" charset="0"/>
            </a:endParaRPr>
          </a:p>
          <a:p>
            <a:pPr eaLnBrk="1" hangingPunct="1"/>
            <a:r>
              <a:rPr lang="en-US" altLang="en-US" dirty="0">
                <a:latin typeface="Arial" panose="020B0604020202020204" pitchFamily="34" charset="0"/>
              </a:rPr>
              <a:t>A hash function H accepts a variable-length block of data M as input and produces a fixed-size hash value h = H(M). A "good" hash function has the property that the results of applying the function to a large set of inputs will produce outputs that </a:t>
            </a:r>
            <a:r>
              <a:rPr lang="en-US" altLang="en-US">
                <a:latin typeface="Arial" panose="020B0604020202020204" pitchFamily="34" charset="0"/>
              </a:rPr>
              <a:t>are evenly </a:t>
            </a:r>
            <a:r>
              <a:rPr lang="en-US" altLang="en-US" dirty="0">
                <a:latin typeface="Arial" panose="020B0604020202020204" pitchFamily="34" charset="0"/>
              </a:rPr>
              <a:t>distributed, and apparently random. In general terms, the principal object of a hash function is data integrity. A change to any bit or bits in M results, with high probability, in a change to the hash code. The kind of hash function needed for security applications is referred to as a cryptographic hash function. A cryptographic hash function is an algorithm for which it is computationally infeasible (because no attack is significantly more efficient than brute force) to find either (a) a data object that maps to a pre-specified hash result (the one-way property) or (b) two data objects that map to the same hash result (the collision-free property). Because of these characteristics, hash functions are often used to determine whether or not data has changed. </a:t>
            </a:r>
            <a:endParaRPr lang="fa-IR" altLang="en-US" dirty="0">
              <a:latin typeface="Arial" panose="020B0604020202020204" pitchFamily="34" charset="0"/>
            </a:endParaRPr>
          </a:p>
          <a:p>
            <a:pPr eaLnBrk="1" hangingPunct="1"/>
            <a:endParaRPr lang="fa-IR" altLang="en-US" dirty="0">
              <a:latin typeface="Arial" panose="020B0604020202020204" pitchFamily="34" charset="0"/>
            </a:endParaRPr>
          </a:p>
          <a:p>
            <a:pPr algn="r" rtl="1" eaLnBrk="1" hangingPunct="1"/>
            <a:r>
              <a:rPr lang="fa-IR" altLang="en-US" dirty="0">
                <a:latin typeface="Arial" panose="020B0604020202020204" pitchFamily="34" charset="0"/>
              </a:rPr>
              <a:t>یک تابع هش </a:t>
            </a:r>
            <a:r>
              <a:rPr lang="en-US" altLang="en-US" dirty="0">
                <a:latin typeface="Arial" panose="020B0604020202020204" pitchFamily="34" charset="0"/>
              </a:rPr>
              <a:t>H </a:t>
            </a:r>
            <a:r>
              <a:rPr lang="fa-IR" altLang="en-US" dirty="0">
                <a:latin typeface="Arial" panose="020B0604020202020204" pitchFamily="34" charset="0"/>
              </a:rPr>
              <a:t>یک بلوک با طول متغیر از داده </a:t>
            </a:r>
            <a:r>
              <a:rPr lang="en-US" altLang="en-US" dirty="0">
                <a:latin typeface="Arial" panose="020B0604020202020204" pitchFamily="34" charset="0"/>
              </a:rPr>
              <a:t>M </a:t>
            </a:r>
            <a:r>
              <a:rPr lang="fa-IR" altLang="en-US" dirty="0">
                <a:latin typeface="Arial" panose="020B0604020202020204" pitchFamily="34" charset="0"/>
              </a:rPr>
              <a:t>را به عنوان ورودی می پذیرد و یک مقدار هش با اندازه ثابت </a:t>
            </a:r>
            <a:r>
              <a:rPr lang="en-US" altLang="en-US" dirty="0">
                <a:latin typeface="Arial" panose="020B0604020202020204" pitchFamily="34" charset="0"/>
              </a:rPr>
              <a:t>h = H(M) </a:t>
            </a:r>
            <a:r>
              <a:rPr lang="fa-IR" altLang="en-US" dirty="0">
                <a:latin typeface="Arial" panose="020B0604020202020204" pitchFamily="34" charset="0"/>
              </a:rPr>
              <a:t>تولید می کند</a:t>
            </a:r>
            <a:r>
              <a:rPr lang="fa-IR" altLang="en-US" b="1" dirty="0">
                <a:latin typeface="Arial" panose="020B0604020202020204" pitchFamily="34" charset="0"/>
              </a:rPr>
              <a:t>. یک تابع هش «خوب» این ویژگی را دارد که نتایج اعمال تابع بر روی مجموعه بزرگی از ورودی‌ها خروجی‌هایی تولید می‌کند که به طور مساوی و ظاهراً تصادفی توزیع شده‌اند</a:t>
            </a:r>
            <a:r>
              <a:rPr lang="fa-IR" altLang="en-US" dirty="0">
                <a:latin typeface="Arial" panose="020B0604020202020204" pitchFamily="34" charset="0"/>
              </a:rPr>
              <a:t>. </a:t>
            </a:r>
            <a:r>
              <a:rPr lang="fa-IR" altLang="en-US" b="1" dirty="0">
                <a:latin typeface="Arial" panose="020B0604020202020204" pitchFamily="34" charset="0"/>
              </a:rPr>
              <a:t>به طور کلی، هدف اصلی یک تابع هش یکپارچگی داده است. تغییر به هر بیت یا بیت در </a:t>
            </a:r>
            <a:r>
              <a:rPr lang="en-US" altLang="en-US" b="1" dirty="0">
                <a:latin typeface="Arial" panose="020B0604020202020204" pitchFamily="34" charset="0"/>
              </a:rPr>
              <a:t>M، </a:t>
            </a:r>
            <a:r>
              <a:rPr lang="fa-IR" altLang="en-US" b="1" dirty="0">
                <a:latin typeface="Arial" panose="020B0604020202020204" pitchFamily="34" charset="0"/>
              </a:rPr>
              <a:t>با احتمال زیاد، منجر به تغییر در کد هش می شود</a:t>
            </a:r>
            <a:r>
              <a:rPr lang="fa-IR" altLang="en-US" dirty="0">
                <a:latin typeface="Arial" panose="020B0604020202020204" pitchFamily="34" charset="0"/>
              </a:rPr>
              <a:t>. نوع تابع هش مورد نیاز برای برنامه های امنیتی به عنوان تابع هش رمزنگاری نامیده می شود. یک تابع هش رمزنگاری الگوریتمی است که برای آن از نظر محاسباتی غیرممکن است (زیرا هیچ حمله ای به طور قابل توجهی کارآمدتر از </a:t>
            </a:r>
            <a:r>
              <a:rPr lang="en-US" altLang="en-US" dirty="0">
                <a:latin typeface="Arial" panose="020B0604020202020204" pitchFamily="34" charset="0"/>
              </a:rPr>
              <a:t>brute force </a:t>
            </a:r>
            <a:r>
              <a:rPr lang="fa-IR" altLang="en-US" dirty="0">
                <a:latin typeface="Arial" panose="020B0604020202020204" pitchFamily="34" charset="0"/>
              </a:rPr>
              <a:t>نیست) برای یافتن (الف) یک شی داده که به یک نتیجه هش از پیش تعیین شده (ویژگی یک طرفه) نگاشت می شود. یا (ب) دو شی داده که به یک نتیجه هش نگاشت می شوند (ویژگی بدون برخورد). به دلیل این ویژگی ها، توابع هش اغلب برای تعیین اینکه آیا داده ها تغییر کرده اند یا خیر استفاده می شوند.</a:t>
            </a:r>
            <a:endParaRPr lang="en-US"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Overlay-FullBackground.jpg">
            <a:extLst>
              <a:ext uri="{FF2B5EF4-FFF2-40B4-BE49-F238E27FC236}">
                <a16:creationId xmlns:a16="http://schemas.microsoft.com/office/drawing/2014/main" id="{7A92D095-8341-4DB6-9969-FA992D567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000"/>
          <a:stretch>
            <a:fillRect/>
          </a:stretch>
        </p:blipFill>
        <p:spPr bwMode="auto">
          <a:xfrm>
            <a:off x="0" y="3429000"/>
            <a:ext cx="9144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overlay-ruleShadow.png">
            <a:extLst>
              <a:ext uri="{FF2B5EF4-FFF2-40B4-BE49-F238E27FC236}">
                <a16:creationId xmlns:a16="http://schemas.microsoft.com/office/drawing/2014/main" id="{0F126336-8A67-4C67-B2B2-59CDDC702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03588"/>
            <a:ext cx="9144000" cy="12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79463" y="1918447"/>
            <a:ext cx="7583488" cy="1470025"/>
          </a:xfrm>
        </p:spPr>
        <p:txBody>
          <a:bodyPr anchor="b" anchorCtr="0"/>
          <a:lstStyle/>
          <a:p>
            <a:r>
              <a:rPr lang="en-US"/>
              <a:t>Click to edit Master title style</a:t>
            </a:r>
            <a:endParaRPr/>
          </a:p>
        </p:txBody>
      </p:sp>
      <p:sp>
        <p:nvSpPr>
          <p:cNvPr id="3" name="Subtitle 2"/>
          <p:cNvSpPr>
            <a:spLocks noGrp="1"/>
          </p:cNvSpPr>
          <p:nvPr>
            <p:ph type="subTitle" idx="1"/>
          </p:nvPr>
        </p:nvSpPr>
        <p:spPr>
          <a:xfrm>
            <a:off x="779463" y="3478306"/>
            <a:ext cx="7583487" cy="1752600"/>
          </a:xfrm>
        </p:spPr>
        <p:txBody>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6" name="Date Placeholder 3">
            <a:extLst>
              <a:ext uri="{FF2B5EF4-FFF2-40B4-BE49-F238E27FC236}">
                <a16:creationId xmlns:a16="http://schemas.microsoft.com/office/drawing/2014/main" id="{0A1500C7-5E8C-416C-837B-5B54D84D3C80}"/>
              </a:ext>
            </a:extLst>
          </p:cNvPr>
          <p:cNvSpPr>
            <a:spLocks noGrp="1"/>
          </p:cNvSpPr>
          <p:nvPr>
            <p:ph type="dt" sz="half" idx="10"/>
          </p:nvPr>
        </p:nvSpPr>
        <p:spPr/>
        <p:txBody>
          <a:bodyPr/>
          <a:lstStyle>
            <a:lvl1pPr>
              <a:defRPr/>
            </a:lvl1pPr>
          </a:lstStyle>
          <a:p>
            <a:pPr>
              <a:defRPr/>
            </a:pPr>
            <a:endParaRPr lang="en-US"/>
          </a:p>
        </p:txBody>
      </p:sp>
      <p:sp>
        <p:nvSpPr>
          <p:cNvPr id="7" name="Footer Placeholder 4">
            <a:extLst>
              <a:ext uri="{FF2B5EF4-FFF2-40B4-BE49-F238E27FC236}">
                <a16:creationId xmlns:a16="http://schemas.microsoft.com/office/drawing/2014/main" id="{DD505AED-7A73-4862-B9D5-B2D52610A44E}"/>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610AA898-4BC1-4A6D-A70C-E04D6AD04B42}"/>
              </a:ext>
            </a:extLst>
          </p:cNvPr>
          <p:cNvSpPr>
            <a:spLocks noGrp="1"/>
          </p:cNvSpPr>
          <p:nvPr>
            <p:ph type="sldNum" sz="quarter" idx="12"/>
          </p:nvPr>
        </p:nvSpPr>
        <p:spPr/>
        <p:txBody>
          <a:bodyPr/>
          <a:lstStyle>
            <a:lvl1pPr>
              <a:defRPr/>
            </a:lvl1pPr>
          </a:lstStyle>
          <a:p>
            <a:pPr>
              <a:defRPr/>
            </a:pPr>
            <a:fld id="{B29693CE-5A7A-464D-818C-6224E7D65B29}" type="slidenum">
              <a:rPr lang="en-US"/>
              <a:pPr>
                <a:defRPr/>
              </a:pPr>
              <a:t>‹#›</a:t>
            </a:fld>
            <a:endParaRPr lang="en-US" dirty="0"/>
          </a:p>
        </p:txBody>
      </p:sp>
    </p:spTree>
    <p:extLst>
      <p:ext uri="{BB962C8B-B14F-4D97-AF65-F5344CB8AC3E}">
        <p14:creationId xmlns:p14="http://schemas.microsoft.com/office/powerpoint/2010/main" val="1937679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6" descr="Overlay-FullBackground.jpg">
            <a:extLst>
              <a:ext uri="{FF2B5EF4-FFF2-40B4-BE49-F238E27FC236}">
                <a16:creationId xmlns:a16="http://schemas.microsoft.com/office/drawing/2014/main" id="{A74A6C2B-7451-4427-BCFE-627EE9FEF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000"/>
          <a:stretch>
            <a:fillRect/>
          </a:stretch>
        </p:blipFill>
        <p:spPr bwMode="auto">
          <a:xfrm>
            <a:off x="4572000" y="4763"/>
            <a:ext cx="457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overlay-ruleShadow.png">
            <a:extLst>
              <a:ext uri="{FF2B5EF4-FFF2-40B4-BE49-F238E27FC236}">
                <a16:creationId xmlns:a16="http://schemas.microsoft.com/office/drawing/2014/main" id="{76FD5FB7-E53D-40E5-8A48-FA607CFEA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031"/>
          <a:stretch>
            <a:fillRect/>
          </a:stretch>
        </p:blipFill>
        <p:spPr bwMode="auto">
          <a:xfrm>
            <a:off x="4451350" y="0"/>
            <a:ext cx="125413"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1752" y="274320"/>
            <a:ext cx="3959352" cy="1691640"/>
          </a:xfrm>
        </p:spPr>
        <p:txBody>
          <a:bodyPr anchor="b" anchorCtr="0"/>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anchor="t" anchorCtr="0"/>
          <a:lstStyle>
            <a:lvl1pPr marL="0" indent="0" algn="ctr">
              <a:lnSpc>
                <a:spcPct val="110000"/>
              </a:lnSpc>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id="{AEEB6AF0-F60B-4497-89C9-4A75C6A5BF4A}"/>
              </a:ext>
            </a:extLst>
          </p:cNvPr>
          <p:cNvSpPr>
            <a:spLocks noGrp="1"/>
          </p:cNvSpPr>
          <p:nvPr>
            <p:ph type="dt" sz="half" idx="10"/>
          </p:nvPr>
        </p:nvSpPr>
        <p:spPr>
          <a:xfrm>
            <a:off x="2670175" y="6356350"/>
            <a:ext cx="1627188" cy="365125"/>
          </a:xfrm>
          <a:effectLst>
            <a:outerShdw blurRad="50800" dist="38100" dir="2700000" algn="tl" rotWithShape="0">
              <a:prstClr val="black">
                <a:alpha val="40000"/>
              </a:prstClr>
            </a:outerShdw>
          </a:effectLst>
        </p:spPr>
        <p:txBody>
          <a:bodyP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a:p>
        </p:txBody>
      </p:sp>
      <p:sp>
        <p:nvSpPr>
          <p:cNvPr id="8" name="Footer Placeholder 5">
            <a:extLst>
              <a:ext uri="{FF2B5EF4-FFF2-40B4-BE49-F238E27FC236}">
                <a16:creationId xmlns:a16="http://schemas.microsoft.com/office/drawing/2014/main" id="{1630BB7E-AAC4-4C3C-8FF9-6228D73BB819}"/>
              </a:ext>
            </a:extLst>
          </p:cNvPr>
          <p:cNvSpPr>
            <a:spLocks noGrp="1"/>
          </p:cNvSpPr>
          <p:nvPr>
            <p:ph type="ftr" sz="quarter" idx="11"/>
          </p:nvPr>
        </p:nvSpPr>
        <p:spPr>
          <a:xfrm>
            <a:off x="241300" y="6356350"/>
            <a:ext cx="1893888" cy="365125"/>
          </a:xfrm>
          <a:effectLst>
            <a:outerShdw blurRad="50800" dist="38100" dir="2700000" algn="tl" rotWithShape="0">
              <a:prstClr val="black">
                <a:alpha val="40000"/>
              </a:prstClr>
            </a:outerShdw>
          </a:effectLst>
        </p:spPr>
        <p:txBody>
          <a:bodyP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a:p>
        </p:txBody>
      </p:sp>
      <p:sp>
        <p:nvSpPr>
          <p:cNvPr id="9" name="Slide Number Placeholder 6">
            <a:extLst>
              <a:ext uri="{FF2B5EF4-FFF2-40B4-BE49-F238E27FC236}">
                <a16:creationId xmlns:a16="http://schemas.microsoft.com/office/drawing/2014/main" id="{A6910C10-49DC-4958-9A1B-70239F6CA0F3}"/>
              </a:ext>
            </a:extLst>
          </p:cNvPr>
          <p:cNvSpPr>
            <a:spLocks noGrp="1"/>
          </p:cNvSpPr>
          <p:nvPr>
            <p:ph type="sldNum" sz="quarter" idx="12"/>
          </p:nvPr>
        </p:nvSpPr>
        <p:spPr>
          <a:xfrm>
            <a:off x="1892300" y="5738813"/>
            <a:ext cx="758825" cy="574675"/>
          </a:xfrm>
        </p:spPr>
        <p:txBody>
          <a:bodyP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9D7291BA-D37F-4D11-9BE1-67D958819333}" type="slidenum">
              <a:rPr lang="en-US"/>
              <a:pPr>
                <a:defRPr/>
              </a:pPr>
              <a:t>‹#›</a:t>
            </a:fld>
            <a:endParaRPr lang="en-US" dirty="0"/>
          </a:p>
        </p:txBody>
      </p:sp>
    </p:spTree>
    <p:extLst>
      <p:ext uri="{BB962C8B-B14F-4D97-AF65-F5344CB8AC3E}">
        <p14:creationId xmlns:p14="http://schemas.microsoft.com/office/powerpoint/2010/main" val="203537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5" name="Picture 6" descr="Overlay-FullBackground.jpg">
            <a:extLst>
              <a:ext uri="{FF2B5EF4-FFF2-40B4-BE49-F238E27FC236}">
                <a16:creationId xmlns:a16="http://schemas.microsoft.com/office/drawing/2014/main" id="{BA2B533D-CDD1-444D-9383-0AF28BEC7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3"/>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62000" y="4038600"/>
            <a:ext cx="7620000" cy="990600"/>
          </a:xfrm>
        </p:spPr>
        <p:txBody>
          <a:bodyPr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lvl="0"/>
            <a:r>
              <a:rPr lang="en-US"/>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noProof="0" dirty="0"/>
          </a:p>
        </p:txBody>
      </p:sp>
      <p:sp>
        <p:nvSpPr>
          <p:cNvPr id="4" name="Text Placeholder 3"/>
          <p:cNvSpPr>
            <a:spLocks noGrp="1"/>
          </p:cNvSpPr>
          <p:nvPr>
            <p:ph type="body" sz="half" idx="2"/>
          </p:nvPr>
        </p:nvSpPr>
        <p:spPr>
          <a:xfrm>
            <a:off x="762000" y="5042647"/>
            <a:ext cx="7620000" cy="1129553"/>
          </a:xfrm>
        </p:spPr>
        <p:txBody>
          <a:bodyPr/>
          <a:lstStyle>
            <a:lvl1pPr marL="0" indent="0" algn="ctr">
              <a:lnSpc>
                <a:spcPct val="110000"/>
              </a:lnSpc>
              <a:spcBef>
                <a:spcPct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7ECB394A-F8F8-4C7A-AD2C-E76996D0478A}"/>
              </a:ext>
            </a:extLst>
          </p:cNvPr>
          <p:cNvSpPr>
            <a:spLocks noGrp="1"/>
          </p:cNvSpPr>
          <p:nvPr>
            <p:ph type="dt" sz="half" idx="10"/>
          </p:nvPr>
        </p:nvSpPr>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302FAD1F-2245-4CEE-B4B3-9CDC936DACEB}"/>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BFF3549B-59C1-4403-B36C-A223A8BF884D}"/>
              </a:ext>
            </a:extLst>
          </p:cNvPr>
          <p:cNvSpPr>
            <a:spLocks noGrp="1"/>
          </p:cNvSpPr>
          <p:nvPr>
            <p:ph type="sldNum" sz="quarter" idx="12"/>
          </p:nvPr>
        </p:nvSpPr>
        <p:spPr/>
        <p:txBody>
          <a:bodyPr/>
          <a:lstStyle>
            <a:lvl1pPr>
              <a:defRPr/>
            </a:lvl1pPr>
          </a:lstStyle>
          <a:p>
            <a:pPr>
              <a:defRPr/>
            </a:pPr>
            <a:fld id="{8DC78824-4107-4FB5-89C8-A0BC9164B32A}" type="slidenum">
              <a:rPr lang="en-US"/>
              <a:pPr>
                <a:defRPr/>
              </a:pPr>
              <a:t>‹#›</a:t>
            </a:fld>
            <a:endParaRPr lang="en-US" dirty="0"/>
          </a:p>
        </p:txBody>
      </p:sp>
    </p:spTree>
    <p:extLst>
      <p:ext uri="{BB962C8B-B14F-4D97-AF65-F5344CB8AC3E}">
        <p14:creationId xmlns:p14="http://schemas.microsoft.com/office/powerpoint/2010/main" val="1555932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13C209DA-0C23-4D8D-B21F-7462BC56497E}"/>
              </a:ext>
            </a:extLst>
          </p:cNvPr>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a:p>
        </p:txBody>
      </p:sp>
      <p:sp>
        <p:nvSpPr>
          <p:cNvPr id="3" name="Footer Placeholder 3">
            <a:extLst>
              <a:ext uri="{FF2B5EF4-FFF2-40B4-BE49-F238E27FC236}">
                <a16:creationId xmlns:a16="http://schemas.microsoft.com/office/drawing/2014/main" id="{551FD374-87C5-4D4D-90E3-295F4A454CC4}"/>
              </a:ext>
            </a:extLst>
          </p:cNvPr>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a:p>
        </p:txBody>
      </p:sp>
      <p:sp>
        <p:nvSpPr>
          <p:cNvPr id="4" name="Slide Number Placeholder 4">
            <a:extLst>
              <a:ext uri="{FF2B5EF4-FFF2-40B4-BE49-F238E27FC236}">
                <a16:creationId xmlns:a16="http://schemas.microsoft.com/office/drawing/2014/main" id="{21BF79DE-9FA0-4A70-B237-55B5C9B819B4}"/>
              </a:ext>
            </a:extLst>
          </p:cNvPr>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7265CEB7-A596-4749-9920-F903AD03685B}" type="slidenum">
              <a:rPr lang="en-US"/>
              <a:pPr>
                <a:defRPr/>
              </a:pPr>
              <a:t>‹#›</a:t>
            </a:fld>
            <a:endParaRPr lang="en-US" dirty="0"/>
          </a:p>
        </p:txBody>
      </p:sp>
    </p:spTree>
    <p:extLst>
      <p:ext uri="{BB962C8B-B14F-4D97-AF65-F5344CB8AC3E}">
        <p14:creationId xmlns:p14="http://schemas.microsoft.com/office/powerpoint/2010/main" val="3342621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6" descr="overlay-ruleShadow.png">
            <a:extLst>
              <a:ext uri="{FF2B5EF4-FFF2-40B4-BE49-F238E27FC236}">
                <a16:creationId xmlns:a16="http://schemas.microsoft.com/office/drawing/2014/main" id="{E4863010-B91F-47AF-BC93-190E41DDB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8100"/>
            <a:ext cx="91440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Overlay-FullBackground.jpg">
            <a:extLst>
              <a:ext uri="{FF2B5EF4-FFF2-40B4-BE49-F238E27FC236}">
                <a16:creationId xmlns:a16="http://schemas.microsoft.com/office/drawing/2014/main" id="{A6B3B846-A83C-44F4-A4C9-E5C5939F8BCC}"/>
              </a:ext>
            </a:extLst>
          </p:cNvPr>
          <p:cNvPicPr>
            <a:picLocks noChangeAspect="1" noChangeArrowheads="1"/>
          </p:cNvPicPr>
          <p:nvPr userDrawn="1"/>
        </p:nvPicPr>
        <p:blipFill>
          <a:blip r:embed="rId3">
            <a:lum bright="70000" contrast="-70000"/>
            <a:extLst>
              <a:ext uri="{28A0092B-C50C-407E-A947-70E740481C1C}">
                <a14:useLocalDpi xmlns:a14="http://schemas.microsoft.com/office/drawing/2010/main" val="0"/>
              </a:ext>
            </a:extLst>
          </a:blip>
          <a:srcRect t="23334"/>
          <a:stretch>
            <a:fillRect/>
          </a:stretch>
        </p:blipFill>
        <p:spPr bwMode="auto">
          <a:xfrm>
            <a:off x="0" y="1425575"/>
            <a:ext cx="914400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Date Placeholder 3">
            <a:extLst>
              <a:ext uri="{FF2B5EF4-FFF2-40B4-BE49-F238E27FC236}">
                <a16:creationId xmlns:a16="http://schemas.microsoft.com/office/drawing/2014/main" id="{BDFED0A2-C710-4331-816A-B967C971BFD6}"/>
              </a:ext>
            </a:extLst>
          </p:cNvPr>
          <p:cNvSpPr>
            <a:spLocks noGrp="1"/>
          </p:cNvSpPr>
          <p:nvPr>
            <p:ph type="dt" sz="half" idx="10"/>
          </p:nvPr>
        </p:nvSpPr>
        <p:spPr/>
        <p:txBody>
          <a:bodyPr/>
          <a:lstStyle>
            <a:lvl1pPr>
              <a:defRPr/>
            </a:lvl1pPr>
          </a:lstStyle>
          <a:p>
            <a:pPr>
              <a:defRPr/>
            </a:pPr>
            <a:endParaRPr lang="en-US"/>
          </a:p>
        </p:txBody>
      </p:sp>
      <p:sp>
        <p:nvSpPr>
          <p:cNvPr id="7" name="Footer Placeholder 4">
            <a:extLst>
              <a:ext uri="{FF2B5EF4-FFF2-40B4-BE49-F238E27FC236}">
                <a16:creationId xmlns:a16="http://schemas.microsoft.com/office/drawing/2014/main" id="{E5193FD6-CA6D-41A1-A3A2-CEB2CD5BC37F}"/>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6CE09D2A-7C74-4608-8954-CB51CE11ACA6}"/>
              </a:ext>
            </a:extLst>
          </p:cNvPr>
          <p:cNvSpPr>
            <a:spLocks noGrp="1"/>
          </p:cNvSpPr>
          <p:nvPr>
            <p:ph type="sldNum" sz="quarter" idx="12"/>
          </p:nvPr>
        </p:nvSpPr>
        <p:spPr/>
        <p:txBody>
          <a:bodyPr/>
          <a:lstStyle>
            <a:lvl1pPr>
              <a:defRPr/>
            </a:lvl1pPr>
          </a:lstStyle>
          <a:p>
            <a:pPr>
              <a:defRPr/>
            </a:pPr>
            <a:fld id="{48068B6D-E996-40F9-A8AD-8AA981C8D419}" type="slidenum">
              <a:rPr lang="en-US"/>
              <a:pPr>
                <a:defRPr/>
              </a:pPr>
              <a:t>‹#›</a:t>
            </a:fld>
            <a:endParaRPr lang="en-US" dirty="0"/>
          </a:p>
        </p:txBody>
      </p:sp>
    </p:spTree>
    <p:extLst>
      <p:ext uri="{BB962C8B-B14F-4D97-AF65-F5344CB8AC3E}">
        <p14:creationId xmlns:p14="http://schemas.microsoft.com/office/powerpoint/2010/main" val="19279653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6" descr="Overlay-FullBackground.jpg">
            <a:extLst>
              <a:ext uri="{FF2B5EF4-FFF2-40B4-BE49-F238E27FC236}">
                <a16:creationId xmlns:a16="http://schemas.microsoft.com/office/drawing/2014/main" id="{168320B5-B6F7-4DA1-B40D-7832F40FB4DA}"/>
              </a:ext>
            </a:extLst>
          </p:cNvPr>
          <p:cNvPicPr>
            <a:picLocks noChangeAspect="1" noChangeArrowheads="1"/>
          </p:cNvPicPr>
          <p:nvPr/>
        </p:nvPicPr>
        <p:blipFill>
          <a:blip r:embed="rId2">
            <a:grayscl/>
            <a:biLevel thresh="50000"/>
            <a:extLst>
              <a:ext uri="{28A0092B-C50C-407E-A947-70E740481C1C}">
                <a14:useLocalDpi xmlns:a14="http://schemas.microsoft.com/office/drawing/2010/main" val="0"/>
              </a:ext>
            </a:extLst>
          </a:blip>
          <a:srcRect r="14719"/>
          <a:stretch>
            <a:fillRect/>
          </a:stretch>
        </p:blipFill>
        <p:spPr bwMode="auto">
          <a:xfrm>
            <a:off x="0" y="4763"/>
            <a:ext cx="7797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overlay-ruleShadow.png">
            <a:extLst>
              <a:ext uri="{FF2B5EF4-FFF2-40B4-BE49-F238E27FC236}">
                <a16:creationId xmlns:a16="http://schemas.microsoft.com/office/drawing/2014/main" id="{9F943838-3F37-48DC-BE33-49C2DACB1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5031"/>
          <a:stretch>
            <a:fillRect/>
          </a:stretch>
        </p:blipFill>
        <p:spPr bwMode="auto">
          <a:xfrm>
            <a:off x="7786688" y="0"/>
            <a:ext cx="125412"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7848600" y="457200"/>
            <a:ext cx="1219200" cy="5668963"/>
          </a:xfrm>
        </p:spPr>
        <p:txBody>
          <a:bodyPr vert="eaVert">
            <a:normAutofit/>
          </a:bodyPr>
          <a:lstStyle/>
          <a:p>
            <a:r>
              <a:rPr lang="en-US"/>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Date Placeholder 3">
            <a:extLst>
              <a:ext uri="{FF2B5EF4-FFF2-40B4-BE49-F238E27FC236}">
                <a16:creationId xmlns:a16="http://schemas.microsoft.com/office/drawing/2014/main" id="{C1C8BD87-B8B1-463A-B6DF-4110E92EE256}"/>
              </a:ext>
            </a:extLst>
          </p:cNvPr>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a:p>
        </p:txBody>
      </p:sp>
      <p:sp>
        <p:nvSpPr>
          <p:cNvPr id="7" name="Footer Placeholder 4">
            <a:extLst>
              <a:ext uri="{FF2B5EF4-FFF2-40B4-BE49-F238E27FC236}">
                <a16:creationId xmlns:a16="http://schemas.microsoft.com/office/drawing/2014/main" id="{9BFB4B52-BA12-40FD-AD29-6A7533F47623}"/>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6C24244D-3F61-4B8C-9F4E-DD7C97E47431}"/>
              </a:ext>
            </a:extLst>
          </p:cNvPr>
          <p:cNvSpPr>
            <a:spLocks noGrp="1"/>
          </p:cNvSpPr>
          <p:nvPr>
            <p:ph type="sldNum" sz="quarter" idx="12"/>
          </p:nvPr>
        </p:nvSpPr>
        <p:spPr/>
        <p:txBody>
          <a:bodyPr/>
          <a:lstStyle>
            <a:lvl1pPr>
              <a:defRPr/>
            </a:lvl1pPr>
          </a:lstStyle>
          <a:p>
            <a:pPr>
              <a:defRPr/>
            </a:pPr>
            <a:fld id="{62B415CD-29B2-4946-8608-A93A27E958A6}" type="slidenum">
              <a:rPr lang="en-US"/>
              <a:pPr>
                <a:defRPr/>
              </a:pPr>
              <a:t>‹#›</a:t>
            </a:fld>
            <a:endParaRPr lang="en-US" dirty="0"/>
          </a:p>
        </p:txBody>
      </p:sp>
    </p:spTree>
    <p:extLst>
      <p:ext uri="{BB962C8B-B14F-4D97-AF65-F5344CB8AC3E}">
        <p14:creationId xmlns:p14="http://schemas.microsoft.com/office/powerpoint/2010/main" val="1975070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6" descr="overlay-ruleShadow.png">
            <a:extLst>
              <a:ext uri="{FF2B5EF4-FFF2-40B4-BE49-F238E27FC236}">
                <a16:creationId xmlns:a16="http://schemas.microsoft.com/office/drawing/2014/main" id="{91A64065-EFAA-403B-8559-33B530C89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8100"/>
            <a:ext cx="91440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Overlay-FullBackground.jpg">
            <a:extLst>
              <a:ext uri="{FF2B5EF4-FFF2-40B4-BE49-F238E27FC236}">
                <a16:creationId xmlns:a16="http://schemas.microsoft.com/office/drawing/2014/main" id="{1F3B705A-6888-4BB1-B815-9FADD157ECD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t="23334"/>
          <a:stretch>
            <a:fillRect/>
          </a:stretch>
        </p:blipFill>
        <p:spPr bwMode="auto">
          <a:xfrm>
            <a:off x="0" y="1425575"/>
            <a:ext cx="914400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Date Placeholder 3">
            <a:extLst>
              <a:ext uri="{FF2B5EF4-FFF2-40B4-BE49-F238E27FC236}">
                <a16:creationId xmlns:a16="http://schemas.microsoft.com/office/drawing/2014/main" id="{958E0BD5-5112-4927-9899-D4DA4CCA591C}"/>
              </a:ext>
            </a:extLst>
          </p:cNvPr>
          <p:cNvSpPr>
            <a:spLocks noGrp="1"/>
          </p:cNvSpPr>
          <p:nvPr>
            <p:ph type="dt" sz="half" idx="10"/>
          </p:nvPr>
        </p:nvSpPr>
        <p:spPr/>
        <p:txBody>
          <a:bodyPr/>
          <a:lstStyle>
            <a:lvl1pPr>
              <a:defRPr/>
            </a:lvl1pPr>
          </a:lstStyle>
          <a:p>
            <a:pPr>
              <a:defRPr/>
            </a:pPr>
            <a:endParaRPr lang="en-US"/>
          </a:p>
        </p:txBody>
      </p:sp>
      <p:sp>
        <p:nvSpPr>
          <p:cNvPr id="7" name="Footer Placeholder 4">
            <a:extLst>
              <a:ext uri="{FF2B5EF4-FFF2-40B4-BE49-F238E27FC236}">
                <a16:creationId xmlns:a16="http://schemas.microsoft.com/office/drawing/2014/main" id="{C1214186-4644-4077-9B16-9EDB61787C09}"/>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ABC35C86-96BE-4616-9310-A8C52C35CD6F}"/>
              </a:ext>
            </a:extLst>
          </p:cNvPr>
          <p:cNvSpPr>
            <a:spLocks noGrp="1"/>
          </p:cNvSpPr>
          <p:nvPr>
            <p:ph type="sldNum" sz="quarter" idx="12"/>
          </p:nvPr>
        </p:nvSpPr>
        <p:spPr>
          <a:xfrm>
            <a:off x="7753350" y="6378575"/>
            <a:ext cx="609600" cy="365125"/>
          </a:xfrm>
        </p:spPr>
        <p:txBody>
          <a:bodyPr/>
          <a:lstStyle>
            <a:lvl1pPr>
              <a:defRPr sz="2000"/>
            </a:lvl1pPr>
          </a:lstStyle>
          <a:p>
            <a:pPr>
              <a:defRPr/>
            </a:pPr>
            <a:fld id="{309D7C35-13A4-4254-87CE-4ED12F6DAA6B}" type="slidenum">
              <a:rPr lang="en-US"/>
              <a:pPr>
                <a:defRPr/>
              </a:pPr>
              <a:t>‹#›</a:t>
            </a:fld>
            <a:endParaRPr lang="en-US" dirty="0"/>
          </a:p>
        </p:txBody>
      </p:sp>
    </p:spTree>
    <p:extLst>
      <p:ext uri="{BB962C8B-B14F-4D97-AF65-F5344CB8AC3E}">
        <p14:creationId xmlns:p14="http://schemas.microsoft.com/office/powerpoint/2010/main" val="3668095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5" name="Picture 6" descr="Overlay-FullBackground.jpg">
            <a:extLst>
              <a:ext uri="{FF2B5EF4-FFF2-40B4-BE49-F238E27FC236}">
                <a16:creationId xmlns:a16="http://schemas.microsoft.com/office/drawing/2014/main" id="{A4BD0A72-4984-4404-872E-1C4BDB43A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000"/>
          <a:stretch>
            <a:fillRect/>
          </a:stretch>
        </p:blipFill>
        <p:spPr bwMode="auto">
          <a:xfrm>
            <a:off x="0" y="3429000"/>
            <a:ext cx="9144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overlay-ruleShadow.png">
            <a:extLst>
              <a:ext uri="{FF2B5EF4-FFF2-40B4-BE49-F238E27FC236}">
                <a16:creationId xmlns:a16="http://schemas.microsoft.com/office/drawing/2014/main" id="{2033DFEA-4E97-4559-9CDB-831EB6F9D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03588"/>
            <a:ext cx="9144000" cy="12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79463" y="789081"/>
            <a:ext cx="7583488" cy="1470025"/>
          </a:xfrm>
        </p:spPr>
        <p:txBody>
          <a:bodyPr anchorCtr="0"/>
          <a:lstStyle/>
          <a:p>
            <a:r>
              <a:rPr lang="en-US"/>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lstStyle>
            <a:lvl1pPr marL="0" indent="0" algn="ctr">
              <a:buNone/>
              <a:defRPr sz="1600">
                <a:solidFill>
                  <a:schemeClr val="tx1"/>
                </a:solidFill>
              </a:defRPr>
            </a:lvl1pPr>
          </a:lstStyle>
          <a:p>
            <a:pPr lvl="0"/>
            <a:r>
              <a:rPr lang="en-US" noProof="0" dirty="0"/>
              <a:t>Click icon to add picture</a:t>
            </a:r>
            <a:endParaRPr noProof="0" dirty="0"/>
          </a:p>
        </p:txBody>
      </p:sp>
      <p:sp>
        <p:nvSpPr>
          <p:cNvPr id="7" name="Date Placeholder 3">
            <a:extLst>
              <a:ext uri="{FF2B5EF4-FFF2-40B4-BE49-F238E27FC236}">
                <a16:creationId xmlns:a16="http://schemas.microsoft.com/office/drawing/2014/main" id="{F6694BAE-9D76-4D02-A990-DB55A0805F26}"/>
              </a:ext>
            </a:extLst>
          </p:cNvPr>
          <p:cNvSpPr>
            <a:spLocks noGrp="1"/>
          </p:cNvSpPr>
          <p:nvPr>
            <p:ph type="dt" sz="half" idx="14"/>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02F21283-DAF8-4F33-BE63-23117EC31CD7}"/>
              </a:ext>
            </a:extLst>
          </p:cNvPr>
          <p:cNvSpPr>
            <a:spLocks noGrp="1"/>
          </p:cNvSpPr>
          <p:nvPr>
            <p:ph type="ftr" sz="quarter" idx="15"/>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B10AFE7-12A5-4796-A92C-DA43488AEBC5}"/>
              </a:ext>
            </a:extLst>
          </p:cNvPr>
          <p:cNvSpPr>
            <a:spLocks noGrp="1"/>
          </p:cNvSpPr>
          <p:nvPr>
            <p:ph type="sldNum" sz="quarter" idx="16"/>
          </p:nvPr>
        </p:nvSpPr>
        <p:spPr/>
        <p:txBody>
          <a:bodyPr/>
          <a:lstStyle>
            <a:lvl1pPr>
              <a:defRPr/>
            </a:lvl1pPr>
          </a:lstStyle>
          <a:p>
            <a:pPr>
              <a:defRPr/>
            </a:pPr>
            <a:fld id="{84C0F415-BC27-4936-8F0A-867049B2135F}" type="slidenum">
              <a:rPr/>
              <a:pPr>
                <a:defRPr/>
              </a:pPr>
              <a:t>‹#›</a:t>
            </a:fld>
            <a:endParaRPr/>
          </a:p>
        </p:txBody>
      </p:sp>
    </p:spTree>
    <p:extLst>
      <p:ext uri="{BB962C8B-B14F-4D97-AF65-F5344CB8AC3E}">
        <p14:creationId xmlns:p14="http://schemas.microsoft.com/office/powerpoint/2010/main" val="1861374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6" descr="overlay-ruleShadow.png">
            <a:extLst>
              <a:ext uri="{FF2B5EF4-FFF2-40B4-BE49-F238E27FC236}">
                <a16:creationId xmlns:a16="http://schemas.microsoft.com/office/drawing/2014/main" id="{3236227B-421F-47C8-8127-8F74CFED4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46588"/>
            <a:ext cx="9144000" cy="12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Overlay-FullBackground.jpg">
            <a:extLst>
              <a:ext uri="{FF2B5EF4-FFF2-40B4-BE49-F238E27FC236}">
                <a16:creationId xmlns:a16="http://schemas.microsoft.com/office/drawing/2014/main" id="{17F75523-6ACA-4438-A4F9-198A6AF9A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6667"/>
          <a:stretch>
            <a:fillRect/>
          </a:stretch>
        </p:blipFill>
        <p:spPr bwMode="auto">
          <a:xfrm>
            <a:off x="0" y="4572000"/>
            <a:ext cx="9144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79463" y="2971800"/>
            <a:ext cx="7583487" cy="1362075"/>
          </a:xfrm>
        </p:spPr>
        <p:txBody>
          <a:bodyPr anchor="b" anchorCtr="0"/>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779463" y="4724400"/>
            <a:ext cx="7583487" cy="1398494"/>
          </a:xfrm>
        </p:spPr>
        <p:txBody>
          <a:bodyPr/>
          <a:lstStyle>
            <a:lvl1pPr marL="0" indent="0" algn="ctr" defTabSz="914400" rtl="0" eaLnBrk="1" latinLnBrk="0" hangingPunct="1">
              <a:spcBef>
                <a:spcPts val="6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E825BC44-EA5A-41D6-90DC-3038DD5DC26D}"/>
              </a:ext>
            </a:extLst>
          </p:cNvPr>
          <p:cNvSpPr>
            <a:spLocks noGrp="1"/>
          </p:cNvSpPr>
          <p:nvPr>
            <p:ph type="dt" sz="half" idx="10"/>
          </p:nvPr>
        </p:nvSpPr>
        <p:spPr/>
        <p:txBody>
          <a:bodyPr/>
          <a:lstStyle>
            <a:lvl1pPr>
              <a:defRPr/>
            </a:lvl1pPr>
          </a:lstStyle>
          <a:p>
            <a:pPr>
              <a:defRPr/>
            </a:pPr>
            <a:endParaRPr lang="en-US"/>
          </a:p>
        </p:txBody>
      </p:sp>
      <p:sp>
        <p:nvSpPr>
          <p:cNvPr id="7" name="Footer Placeholder 4">
            <a:extLst>
              <a:ext uri="{FF2B5EF4-FFF2-40B4-BE49-F238E27FC236}">
                <a16:creationId xmlns:a16="http://schemas.microsoft.com/office/drawing/2014/main" id="{589EA0C3-8AE9-4A99-93C3-543C38C035C6}"/>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D32031DF-7EB3-4EF1-BB8A-BA6AB8BDA683}"/>
              </a:ext>
            </a:extLst>
          </p:cNvPr>
          <p:cNvSpPr>
            <a:spLocks noGrp="1"/>
          </p:cNvSpPr>
          <p:nvPr>
            <p:ph type="sldNum" sz="quarter" idx="12"/>
          </p:nvPr>
        </p:nvSpPr>
        <p:spPr/>
        <p:txBody>
          <a:bodyPr/>
          <a:lstStyle>
            <a:lvl1pPr>
              <a:defRPr/>
            </a:lvl1pPr>
          </a:lstStyle>
          <a:p>
            <a:pPr>
              <a:defRPr/>
            </a:pPr>
            <a:fld id="{F69AF550-3919-42DE-9F8A-46F3A2FC5AD8}" type="slidenum">
              <a:rPr lang="en-US"/>
              <a:pPr>
                <a:defRPr/>
              </a:pPr>
              <a:t>‹#›</a:t>
            </a:fld>
            <a:endParaRPr lang="en-US" dirty="0"/>
          </a:p>
        </p:txBody>
      </p:sp>
    </p:spTree>
    <p:extLst>
      <p:ext uri="{BB962C8B-B14F-4D97-AF65-F5344CB8AC3E}">
        <p14:creationId xmlns:p14="http://schemas.microsoft.com/office/powerpoint/2010/main" val="1326813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6" descr="overlay-ruleShadow.png">
            <a:extLst>
              <a:ext uri="{FF2B5EF4-FFF2-40B4-BE49-F238E27FC236}">
                <a16:creationId xmlns:a16="http://schemas.microsoft.com/office/drawing/2014/main" id="{B451B8D4-264B-48B6-8C5B-47B12A1D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8100"/>
            <a:ext cx="91440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Overlay-FullBackground.jpg">
            <a:extLst>
              <a:ext uri="{FF2B5EF4-FFF2-40B4-BE49-F238E27FC236}">
                <a16:creationId xmlns:a16="http://schemas.microsoft.com/office/drawing/2014/main" id="{FD69C700-70BF-4F2E-8839-B8851F2015C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t="23334"/>
          <a:stretch>
            <a:fillRect/>
          </a:stretch>
        </p:blipFill>
        <p:spPr bwMode="auto">
          <a:xfrm>
            <a:off x="0" y="1425575"/>
            <a:ext cx="914400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79463" y="62753"/>
            <a:ext cx="7583488" cy="1283167"/>
          </a:xfrm>
        </p:spPr>
        <p:txBody>
          <a:bodyPr/>
          <a:lstStyle/>
          <a:p>
            <a:r>
              <a:rPr lang="en-US"/>
              <a:t>Click to edit Master title style</a:t>
            </a:r>
            <a:endParaRPr/>
          </a:p>
        </p:txBody>
      </p:sp>
      <p:sp>
        <p:nvSpPr>
          <p:cNvPr id="3" name="Content Placeholder 2"/>
          <p:cNvSpPr>
            <a:spLocks noGrp="1"/>
          </p:cNvSpPr>
          <p:nvPr>
            <p:ph sz="half" idx="1"/>
          </p:nvPr>
        </p:nvSpPr>
        <p:spPr>
          <a:xfrm>
            <a:off x="779463" y="1828800"/>
            <a:ext cx="3566160" cy="4297363"/>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96791" y="1828800"/>
            <a:ext cx="3566160" cy="4297363"/>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4">
            <a:extLst>
              <a:ext uri="{FF2B5EF4-FFF2-40B4-BE49-F238E27FC236}">
                <a16:creationId xmlns:a16="http://schemas.microsoft.com/office/drawing/2014/main" id="{9685FE50-9681-48A3-9C88-F07FF772A9B3}"/>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3301426E-4F36-4201-A2A7-ADA33C2C442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6">
            <a:extLst>
              <a:ext uri="{FF2B5EF4-FFF2-40B4-BE49-F238E27FC236}">
                <a16:creationId xmlns:a16="http://schemas.microsoft.com/office/drawing/2014/main" id="{5BAB88A4-8816-4CEE-BE46-559744B2AE28}"/>
              </a:ext>
            </a:extLst>
          </p:cNvPr>
          <p:cNvSpPr>
            <a:spLocks noGrp="1"/>
          </p:cNvSpPr>
          <p:nvPr>
            <p:ph type="sldNum" sz="quarter" idx="12"/>
          </p:nvPr>
        </p:nvSpPr>
        <p:spPr/>
        <p:txBody>
          <a:bodyPr/>
          <a:lstStyle>
            <a:lvl1pPr>
              <a:defRPr/>
            </a:lvl1pPr>
          </a:lstStyle>
          <a:p>
            <a:pPr>
              <a:defRPr/>
            </a:pPr>
            <a:fld id="{92C80CB3-6AEB-4C2E-97CE-961C0F96D607}" type="slidenum">
              <a:rPr lang="en-US"/>
              <a:pPr>
                <a:defRPr/>
              </a:pPr>
              <a:t>‹#›</a:t>
            </a:fld>
            <a:endParaRPr lang="en-US" dirty="0"/>
          </a:p>
        </p:txBody>
      </p:sp>
    </p:spTree>
    <p:extLst>
      <p:ext uri="{BB962C8B-B14F-4D97-AF65-F5344CB8AC3E}">
        <p14:creationId xmlns:p14="http://schemas.microsoft.com/office/powerpoint/2010/main" val="4281491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6" descr="overlay-ruleShadow.png">
            <a:extLst>
              <a:ext uri="{FF2B5EF4-FFF2-40B4-BE49-F238E27FC236}">
                <a16:creationId xmlns:a16="http://schemas.microsoft.com/office/drawing/2014/main" id="{FF8A4D8B-52C7-49BA-9663-B92AD2CFD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8100"/>
            <a:ext cx="91440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Overlay-FullBackground.jpg">
            <a:extLst>
              <a:ext uri="{FF2B5EF4-FFF2-40B4-BE49-F238E27FC236}">
                <a16:creationId xmlns:a16="http://schemas.microsoft.com/office/drawing/2014/main" id="{44644A81-2065-4D66-B92B-FAC9C7B80D59}"/>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t="23334"/>
          <a:stretch>
            <a:fillRect/>
          </a:stretch>
        </p:blipFill>
        <p:spPr bwMode="auto">
          <a:xfrm>
            <a:off x="0" y="1425575"/>
            <a:ext cx="914400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79463" y="62753"/>
            <a:ext cx="7583488" cy="128316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3" y="2393576"/>
            <a:ext cx="3566160" cy="3732585"/>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6791" y="2393576"/>
            <a:ext cx="3566160" cy="3732585"/>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Date Placeholder 6">
            <a:extLst>
              <a:ext uri="{FF2B5EF4-FFF2-40B4-BE49-F238E27FC236}">
                <a16:creationId xmlns:a16="http://schemas.microsoft.com/office/drawing/2014/main" id="{067939A1-C103-4D6A-95D8-06C00C2E85B3}"/>
              </a:ext>
            </a:extLst>
          </p:cNvPr>
          <p:cNvSpPr>
            <a:spLocks noGrp="1"/>
          </p:cNvSpPr>
          <p:nvPr>
            <p:ph type="dt" sz="half" idx="10"/>
          </p:nvPr>
        </p:nvSpPr>
        <p:spPr/>
        <p:txBody>
          <a:bodyPr/>
          <a:lstStyle>
            <a:lvl1pPr>
              <a:defRPr/>
            </a:lvl1pPr>
          </a:lstStyle>
          <a:p>
            <a:pPr>
              <a:defRPr/>
            </a:pPr>
            <a:endParaRPr lang="en-US"/>
          </a:p>
        </p:txBody>
      </p:sp>
      <p:sp>
        <p:nvSpPr>
          <p:cNvPr id="10" name="Footer Placeholder 7">
            <a:extLst>
              <a:ext uri="{FF2B5EF4-FFF2-40B4-BE49-F238E27FC236}">
                <a16:creationId xmlns:a16="http://schemas.microsoft.com/office/drawing/2014/main" id="{E52C9570-7030-4A96-846A-258B4E2DAE35}"/>
              </a:ext>
            </a:extLst>
          </p:cNvPr>
          <p:cNvSpPr>
            <a:spLocks noGrp="1"/>
          </p:cNvSpPr>
          <p:nvPr>
            <p:ph type="ftr" sz="quarter" idx="11"/>
          </p:nvPr>
        </p:nvSpPr>
        <p:spPr/>
        <p:txBody>
          <a:bodyPr/>
          <a:lstStyle>
            <a:lvl1pPr>
              <a:defRPr/>
            </a:lvl1pPr>
          </a:lstStyle>
          <a:p>
            <a:pPr>
              <a:defRPr/>
            </a:pPr>
            <a:endParaRPr lang="en-US"/>
          </a:p>
        </p:txBody>
      </p:sp>
      <p:sp>
        <p:nvSpPr>
          <p:cNvPr id="11" name="Slide Number Placeholder 8">
            <a:extLst>
              <a:ext uri="{FF2B5EF4-FFF2-40B4-BE49-F238E27FC236}">
                <a16:creationId xmlns:a16="http://schemas.microsoft.com/office/drawing/2014/main" id="{D80977C2-AFDB-45BC-A38F-40B7BE350616}"/>
              </a:ext>
            </a:extLst>
          </p:cNvPr>
          <p:cNvSpPr>
            <a:spLocks noGrp="1"/>
          </p:cNvSpPr>
          <p:nvPr>
            <p:ph type="sldNum" sz="quarter" idx="12"/>
          </p:nvPr>
        </p:nvSpPr>
        <p:spPr/>
        <p:txBody>
          <a:bodyPr/>
          <a:lstStyle>
            <a:lvl1pPr>
              <a:defRPr/>
            </a:lvl1pPr>
          </a:lstStyle>
          <a:p>
            <a:pPr>
              <a:defRPr/>
            </a:pPr>
            <a:fld id="{89CA8AEB-5C65-4CBF-9569-6ADEBEF6DAD5}" type="slidenum">
              <a:rPr lang="en-US"/>
              <a:pPr>
                <a:defRPr/>
              </a:pPr>
              <a:t>‹#›</a:t>
            </a:fld>
            <a:endParaRPr lang="en-US" dirty="0"/>
          </a:p>
        </p:txBody>
      </p:sp>
    </p:spTree>
    <p:extLst>
      <p:ext uri="{BB962C8B-B14F-4D97-AF65-F5344CB8AC3E}">
        <p14:creationId xmlns:p14="http://schemas.microsoft.com/office/powerpoint/2010/main" val="42493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6" descr="overlay-ruleShadow.png">
            <a:extLst>
              <a:ext uri="{FF2B5EF4-FFF2-40B4-BE49-F238E27FC236}">
                <a16:creationId xmlns:a16="http://schemas.microsoft.com/office/drawing/2014/main" id="{4D622F43-2816-49D7-9E4E-77EB55770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8100"/>
            <a:ext cx="9144000"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Overlay-FullBackground.jpg">
            <a:extLst>
              <a:ext uri="{FF2B5EF4-FFF2-40B4-BE49-F238E27FC236}">
                <a16:creationId xmlns:a16="http://schemas.microsoft.com/office/drawing/2014/main" id="{580D12D1-CF0B-4DE0-A189-397F9625961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t="21046"/>
          <a:stretch>
            <a:fillRect/>
          </a:stretch>
        </p:blipFill>
        <p:spPr bwMode="auto">
          <a:xfrm>
            <a:off x="0" y="1447800"/>
            <a:ext cx="9144000" cy="541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a:p>
        </p:txBody>
      </p:sp>
      <p:sp>
        <p:nvSpPr>
          <p:cNvPr id="5" name="Date Placeholder 2">
            <a:extLst>
              <a:ext uri="{FF2B5EF4-FFF2-40B4-BE49-F238E27FC236}">
                <a16:creationId xmlns:a16="http://schemas.microsoft.com/office/drawing/2014/main" id="{3EDC487B-1751-4202-A1E5-914EE21FEACD}"/>
              </a:ext>
            </a:extLst>
          </p:cNvPr>
          <p:cNvSpPr>
            <a:spLocks noGrp="1"/>
          </p:cNvSpPr>
          <p:nvPr>
            <p:ph type="dt" sz="half" idx="10"/>
          </p:nvPr>
        </p:nvSpPr>
        <p:spPr/>
        <p:txBody>
          <a:bodyPr/>
          <a:lstStyle>
            <a:lvl1pPr>
              <a:defRPr/>
            </a:lvl1pPr>
          </a:lstStyle>
          <a:p>
            <a:pPr>
              <a:defRPr/>
            </a:pPr>
            <a:endParaRPr lang="en-US"/>
          </a:p>
        </p:txBody>
      </p:sp>
      <p:sp>
        <p:nvSpPr>
          <p:cNvPr id="6" name="Footer Placeholder 3">
            <a:extLst>
              <a:ext uri="{FF2B5EF4-FFF2-40B4-BE49-F238E27FC236}">
                <a16:creationId xmlns:a16="http://schemas.microsoft.com/office/drawing/2014/main" id="{8E42001B-D340-4D23-90E4-F4EBBD1BC1F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4">
            <a:extLst>
              <a:ext uri="{FF2B5EF4-FFF2-40B4-BE49-F238E27FC236}">
                <a16:creationId xmlns:a16="http://schemas.microsoft.com/office/drawing/2014/main" id="{11BACA43-F6B3-4ACE-A146-37FA52FB9F3B}"/>
              </a:ext>
            </a:extLst>
          </p:cNvPr>
          <p:cNvSpPr>
            <a:spLocks noGrp="1"/>
          </p:cNvSpPr>
          <p:nvPr>
            <p:ph type="sldNum" sz="quarter" idx="12"/>
          </p:nvPr>
        </p:nvSpPr>
        <p:spPr/>
        <p:txBody>
          <a:bodyPr/>
          <a:lstStyle>
            <a:lvl1pPr>
              <a:defRPr/>
            </a:lvl1pPr>
          </a:lstStyle>
          <a:p>
            <a:pPr>
              <a:defRPr/>
            </a:pPr>
            <a:fld id="{C6503DB3-4D5D-4869-9344-54A11B61FBF1}" type="slidenum">
              <a:rPr lang="en-US"/>
              <a:pPr>
                <a:defRPr/>
              </a:pPr>
              <a:t>‹#›</a:t>
            </a:fld>
            <a:endParaRPr lang="en-US" dirty="0"/>
          </a:p>
        </p:txBody>
      </p:sp>
    </p:spTree>
    <p:extLst>
      <p:ext uri="{BB962C8B-B14F-4D97-AF65-F5344CB8AC3E}">
        <p14:creationId xmlns:p14="http://schemas.microsoft.com/office/powerpoint/2010/main" val="3686723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Overlay-FullBackground.jpg">
            <a:extLst>
              <a:ext uri="{FF2B5EF4-FFF2-40B4-BE49-F238E27FC236}">
                <a16:creationId xmlns:a16="http://schemas.microsoft.com/office/drawing/2014/main" id="{7EE42635-80A8-40D3-96A9-E3581468A8FD}"/>
              </a:ext>
            </a:extLst>
          </p:cNvPr>
          <p:cNvPicPr>
            <a:picLocks noChangeAspect="1"/>
          </p:cNvPicPr>
          <p:nvPr/>
        </p:nvPicPr>
        <p:blipFill>
          <a:blip r:embed="rId2">
            <a:duotone>
              <a:schemeClr val="accent4">
                <a:shade val="45000"/>
                <a:satMod val="135000"/>
              </a:schemeClr>
              <a:prstClr val="white"/>
            </a:duotone>
          </a:blip>
          <a:stretch>
            <a:fillRect/>
          </a:stretch>
        </p:blipFill>
        <p:spPr>
          <a:xfrm>
            <a:off x="0" y="4482"/>
            <a:ext cx="9144000" cy="6858000"/>
          </a:xfrm>
          <a:prstGeom prst="rect">
            <a:avLst/>
          </a:prstGeom>
          <a:noFill/>
          <a:ln>
            <a:noFill/>
          </a:ln>
        </p:spPr>
      </p:pic>
      <p:sp>
        <p:nvSpPr>
          <p:cNvPr id="3" name="Date Placeholder 1">
            <a:extLst>
              <a:ext uri="{FF2B5EF4-FFF2-40B4-BE49-F238E27FC236}">
                <a16:creationId xmlns:a16="http://schemas.microsoft.com/office/drawing/2014/main" id="{B1A58B58-FC7D-477A-9445-3C45A4976144}"/>
              </a:ext>
            </a:extLst>
          </p:cNvPr>
          <p:cNvSpPr>
            <a:spLocks noGrp="1"/>
          </p:cNvSpPr>
          <p:nvPr>
            <p:ph type="dt" sz="half" idx="10"/>
          </p:nvPr>
        </p:nvSpPr>
        <p:spPr/>
        <p:txBody>
          <a:bodyPr/>
          <a:lstStyle>
            <a:lvl1pPr>
              <a:defRPr/>
            </a:lvl1pPr>
          </a:lstStyle>
          <a:p>
            <a:pPr>
              <a:defRPr/>
            </a:pPr>
            <a:endParaRPr lang="en-US"/>
          </a:p>
        </p:txBody>
      </p:sp>
      <p:sp>
        <p:nvSpPr>
          <p:cNvPr id="4" name="Footer Placeholder 2">
            <a:extLst>
              <a:ext uri="{FF2B5EF4-FFF2-40B4-BE49-F238E27FC236}">
                <a16:creationId xmlns:a16="http://schemas.microsoft.com/office/drawing/2014/main" id="{544FC584-A158-4D6F-8D05-8FCEBED012E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98AEFA05-7F96-4BC4-91BF-401631569E5E}"/>
              </a:ext>
            </a:extLst>
          </p:cNvPr>
          <p:cNvSpPr>
            <a:spLocks noGrp="1"/>
          </p:cNvSpPr>
          <p:nvPr>
            <p:ph type="sldNum" sz="quarter" idx="12"/>
          </p:nvPr>
        </p:nvSpPr>
        <p:spPr/>
        <p:txBody>
          <a:bodyPr/>
          <a:lstStyle>
            <a:lvl1pPr>
              <a:defRPr/>
            </a:lvl1pPr>
          </a:lstStyle>
          <a:p>
            <a:pPr>
              <a:defRPr/>
            </a:pPr>
            <a:fld id="{6C6B41D7-2578-4C61-9B21-775466548022}" type="slidenum">
              <a:rPr lang="en-US"/>
              <a:pPr>
                <a:defRPr/>
              </a:pPr>
              <a:t>‹#›</a:t>
            </a:fld>
            <a:endParaRPr lang="en-US" dirty="0"/>
          </a:p>
        </p:txBody>
      </p:sp>
    </p:spTree>
    <p:extLst>
      <p:ext uri="{BB962C8B-B14F-4D97-AF65-F5344CB8AC3E}">
        <p14:creationId xmlns:p14="http://schemas.microsoft.com/office/powerpoint/2010/main" val="762223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Overlay-FullBackground.jpg">
            <a:extLst>
              <a:ext uri="{FF2B5EF4-FFF2-40B4-BE49-F238E27FC236}">
                <a16:creationId xmlns:a16="http://schemas.microsoft.com/office/drawing/2014/main" id="{92655B66-039E-46D9-A691-1A2CB1D3AEAF}"/>
              </a:ext>
            </a:extLst>
          </p:cNvPr>
          <p:cNvPicPr>
            <a:picLocks noChangeAspect="1"/>
          </p:cNvPicPr>
          <p:nvPr/>
        </p:nvPicPr>
        <p:blipFill>
          <a:blip r:embed="rId2">
            <a:duotone>
              <a:schemeClr val="accent4">
                <a:shade val="45000"/>
                <a:satMod val="135000"/>
              </a:schemeClr>
              <a:prstClr val="white"/>
            </a:duotone>
          </a:blip>
          <a:srcRect l="50000"/>
          <a:stretch>
            <a:fillRect/>
          </a:stretch>
        </p:blipFill>
        <p:spPr>
          <a:xfrm>
            <a:off x="4572000" y="4482"/>
            <a:ext cx="4572000" cy="6858000"/>
          </a:xfrm>
          <a:prstGeom prst="rect">
            <a:avLst/>
          </a:prstGeom>
          <a:noFill/>
          <a:ln>
            <a:noFill/>
          </a:ln>
        </p:spPr>
      </p:pic>
      <p:pic>
        <p:nvPicPr>
          <p:cNvPr id="6" name="Picture 7" descr="overlay-ruleShadow.png">
            <a:extLst>
              <a:ext uri="{FF2B5EF4-FFF2-40B4-BE49-F238E27FC236}">
                <a16:creationId xmlns:a16="http://schemas.microsoft.com/office/drawing/2014/main" id="{D0F27281-DC45-4D40-9AAD-599A94F6D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031"/>
          <a:stretch>
            <a:fillRect/>
          </a:stretch>
        </p:blipFill>
        <p:spPr bwMode="auto">
          <a:xfrm>
            <a:off x="4451350" y="0"/>
            <a:ext cx="125413"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1752" y="273049"/>
            <a:ext cx="3962400" cy="1690221"/>
          </a:xfrm>
        </p:spPr>
        <p:txBody>
          <a:bodyPr anchor="b" anchorCtr="0"/>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4866401" y="273050"/>
            <a:ext cx="3959352" cy="5853113"/>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anchor="t" anchorCtr="0"/>
          <a:lstStyle>
            <a:lvl1pPr marL="0" indent="0" algn="ctr" defTabSz="914400" rtl="0" eaLnBrk="1" latinLnBrk="0" hangingPunct="1">
              <a:lnSpc>
                <a:spcPct val="110000"/>
              </a:lnSpc>
              <a:spcBef>
                <a:spcPts val="20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id="{38CED8F3-18E7-4D2A-9C90-4DEBA4B969BC}"/>
              </a:ext>
            </a:extLst>
          </p:cNvPr>
          <p:cNvSpPr>
            <a:spLocks noGrp="1"/>
          </p:cNvSpPr>
          <p:nvPr>
            <p:ph type="dt" sz="half" idx="10"/>
          </p:nvPr>
        </p:nvSpPr>
        <p:spPr>
          <a:xfrm>
            <a:off x="2667000" y="6356350"/>
            <a:ext cx="1622425" cy="365125"/>
          </a:xfrm>
          <a:effectLst>
            <a:outerShdw blurRad="50800" dist="38100" dir="2700000" algn="tl" rotWithShape="0">
              <a:prstClr val="black">
                <a:alpha val="40000"/>
              </a:prstClr>
            </a:outerShdw>
          </a:effectLst>
        </p:spPr>
        <p:txBody>
          <a:bodyP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a:p>
        </p:txBody>
      </p:sp>
      <p:sp>
        <p:nvSpPr>
          <p:cNvPr id="8" name="Footer Placeholder 5">
            <a:extLst>
              <a:ext uri="{FF2B5EF4-FFF2-40B4-BE49-F238E27FC236}">
                <a16:creationId xmlns:a16="http://schemas.microsoft.com/office/drawing/2014/main" id="{1CEDF9A4-77A7-4693-BCAA-117074426360}"/>
              </a:ext>
            </a:extLst>
          </p:cNvPr>
          <p:cNvSpPr>
            <a:spLocks noGrp="1"/>
          </p:cNvSpPr>
          <p:nvPr>
            <p:ph type="ftr" sz="quarter" idx="11"/>
          </p:nvPr>
        </p:nvSpPr>
        <p:spPr>
          <a:xfrm>
            <a:off x="241300" y="6356350"/>
            <a:ext cx="1892300" cy="365125"/>
          </a:xfrm>
          <a:effectLst>
            <a:outerShdw blurRad="50800" dist="38100" dir="2700000" algn="tl" rotWithShape="0">
              <a:prstClr val="black">
                <a:alpha val="40000"/>
              </a:prstClr>
            </a:outerShdw>
          </a:effectLst>
        </p:spPr>
        <p:txBody>
          <a:bodyP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a:p>
        </p:txBody>
      </p:sp>
      <p:sp>
        <p:nvSpPr>
          <p:cNvPr id="9" name="Slide Number Placeholder 6">
            <a:extLst>
              <a:ext uri="{FF2B5EF4-FFF2-40B4-BE49-F238E27FC236}">
                <a16:creationId xmlns:a16="http://schemas.microsoft.com/office/drawing/2014/main" id="{CFA85AB0-7734-4227-A148-FD93D5EFA63C}"/>
              </a:ext>
            </a:extLst>
          </p:cNvPr>
          <p:cNvSpPr>
            <a:spLocks noGrp="1"/>
          </p:cNvSpPr>
          <p:nvPr>
            <p:ph type="sldNum" sz="quarter" idx="12"/>
          </p:nvPr>
        </p:nvSpPr>
        <p:spPr>
          <a:xfrm>
            <a:off x="1892300" y="5748338"/>
            <a:ext cx="762000" cy="576262"/>
          </a:xfrm>
        </p:spPr>
        <p:txBody>
          <a:bodyP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C8F7BE89-10E5-4557-B05F-B1726204AF64}" type="slidenum">
              <a:rPr lang="en-US"/>
              <a:pPr>
                <a:defRPr/>
              </a:pPr>
              <a:t>‹#›</a:t>
            </a:fld>
            <a:endParaRPr lang="en-US" dirty="0"/>
          </a:p>
        </p:txBody>
      </p:sp>
    </p:spTree>
    <p:extLst>
      <p:ext uri="{BB962C8B-B14F-4D97-AF65-F5344CB8AC3E}">
        <p14:creationId xmlns:p14="http://schemas.microsoft.com/office/powerpoint/2010/main" val="1328858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27B6DC-31AD-42D7-8B4B-99C674A3A419}"/>
              </a:ext>
            </a:extLst>
          </p:cNvPr>
          <p:cNvSpPr>
            <a:spLocks noGrp="1"/>
          </p:cNvSpPr>
          <p:nvPr>
            <p:ph type="title"/>
          </p:nvPr>
        </p:nvSpPr>
        <p:spPr>
          <a:xfrm>
            <a:off x="779463" y="63500"/>
            <a:ext cx="7583487" cy="1282700"/>
          </a:xfrm>
          <a:prstGeom prst="rect">
            <a:avLst/>
          </a:prstGeom>
        </p:spPr>
        <p:txBody>
          <a:bodyPr vert="horz" lIns="91440" tIns="45720" rIns="91440" bIns="45720" rtlCol="0" anchor="ctr">
            <a:noAutofit/>
          </a:bodyPr>
          <a:lstStyle/>
          <a:p>
            <a:r>
              <a:rPr lang="en-US"/>
              <a:t>Click to edit Master title style</a:t>
            </a:r>
            <a:endParaRPr/>
          </a:p>
        </p:txBody>
      </p:sp>
      <p:sp>
        <p:nvSpPr>
          <p:cNvPr id="3" name="Text Placeholder 2">
            <a:extLst>
              <a:ext uri="{FF2B5EF4-FFF2-40B4-BE49-F238E27FC236}">
                <a16:creationId xmlns:a16="http://schemas.microsoft.com/office/drawing/2014/main" id="{26CD1680-1E25-4652-896C-45A192183D54}"/>
              </a:ext>
            </a:extLst>
          </p:cNvPr>
          <p:cNvSpPr>
            <a:spLocks noGrp="1"/>
          </p:cNvSpPr>
          <p:nvPr>
            <p:ph type="body" idx="1"/>
          </p:nvPr>
        </p:nvSpPr>
        <p:spPr>
          <a:xfrm>
            <a:off x="0" y="1484313"/>
            <a:ext cx="9036050" cy="47529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a:extLst>
              <a:ext uri="{FF2B5EF4-FFF2-40B4-BE49-F238E27FC236}">
                <a16:creationId xmlns:a16="http://schemas.microsoft.com/office/drawing/2014/main" id="{2D8ADB14-0723-4599-B5BD-9C05294176AD}"/>
              </a:ext>
            </a:extLst>
          </p:cNvPr>
          <p:cNvSpPr>
            <a:spLocks noGrp="1"/>
          </p:cNvSpPr>
          <p:nvPr>
            <p:ph type="dt" sz="half" idx="2"/>
          </p:nvPr>
        </p:nvSpPr>
        <p:spPr>
          <a:xfrm>
            <a:off x="6732588"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ea typeface="MS PGothic" panose="020B0600070205080204" pitchFamily="34" charset="-128"/>
              </a:defRPr>
            </a:lvl1pPr>
          </a:lstStyle>
          <a:p>
            <a:pPr>
              <a:defRPr/>
            </a:pPr>
            <a:endParaRPr lang="en-US"/>
          </a:p>
        </p:txBody>
      </p:sp>
      <p:sp>
        <p:nvSpPr>
          <p:cNvPr id="5" name="Footer Placeholder 4">
            <a:extLst>
              <a:ext uri="{FF2B5EF4-FFF2-40B4-BE49-F238E27FC236}">
                <a16:creationId xmlns:a16="http://schemas.microsoft.com/office/drawing/2014/main" id="{BBBB08E7-D78C-42E1-8A01-8BA148039B0F}"/>
              </a:ext>
            </a:extLst>
          </p:cNvPr>
          <p:cNvSpPr>
            <a:spLocks noGrp="1"/>
          </p:cNvSpPr>
          <p:nvPr>
            <p:ph type="ftr" sz="quarter" idx="3"/>
          </p:nvPr>
        </p:nvSpPr>
        <p:spPr>
          <a:xfrm>
            <a:off x="241300"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ea typeface="MS PGothic" panose="020B0600070205080204" pitchFamily="34" charset="-128"/>
              </a:defRPr>
            </a:lvl1pPr>
          </a:lstStyle>
          <a:p>
            <a:pPr>
              <a:defRPr/>
            </a:pPr>
            <a:endParaRPr lang="en-US"/>
          </a:p>
        </p:txBody>
      </p:sp>
      <p:sp>
        <p:nvSpPr>
          <p:cNvPr id="6" name="Slide Number Placeholder 5">
            <a:extLst>
              <a:ext uri="{FF2B5EF4-FFF2-40B4-BE49-F238E27FC236}">
                <a16:creationId xmlns:a16="http://schemas.microsoft.com/office/drawing/2014/main" id="{5EA1C597-A3DC-4F63-9584-A5DC63A7DBDF}"/>
              </a:ext>
            </a:extLst>
          </p:cNvPr>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ea typeface="MS PGothic" panose="020B0600070205080204" pitchFamily="34" charset="-128"/>
              </a:defRPr>
            </a:lvl1pPr>
          </a:lstStyle>
          <a:p>
            <a:pPr>
              <a:defRPr/>
            </a:pPr>
            <a:fld id="{741497FD-3444-4897-992F-1191D7B60262}"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Lst>
  <p:hf hdr="0" ftr="0" dt="0"/>
  <p:txStyles>
    <p:titleStyle>
      <a:lvl1pPr algn="ctr" rtl="0" eaLnBrk="0" fontAlgn="base" hangingPunct="0">
        <a:spcBef>
          <a:spcPct val="0"/>
        </a:spcBef>
        <a:spcAft>
          <a:spcPct val="0"/>
        </a:spcAft>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vl2pPr algn="ctr" rtl="0" eaLnBrk="0" fontAlgn="base" hangingPunct="0">
        <a:spcBef>
          <a:spcPct val="0"/>
        </a:spcBef>
        <a:spcAft>
          <a:spcPct val="0"/>
        </a:spcAft>
        <a:defRPr sz="4800">
          <a:solidFill>
            <a:schemeClr val="tx1"/>
          </a:solidFill>
          <a:latin typeface="Perpetua Titling MT" panose="02020502060505020804" pitchFamily="18" charset="0"/>
        </a:defRPr>
      </a:lvl2pPr>
      <a:lvl3pPr algn="ctr" rtl="0" eaLnBrk="0" fontAlgn="base" hangingPunct="0">
        <a:spcBef>
          <a:spcPct val="0"/>
        </a:spcBef>
        <a:spcAft>
          <a:spcPct val="0"/>
        </a:spcAft>
        <a:defRPr sz="4800">
          <a:solidFill>
            <a:schemeClr val="tx1"/>
          </a:solidFill>
          <a:latin typeface="Perpetua Titling MT" panose="02020502060505020804" pitchFamily="18" charset="0"/>
        </a:defRPr>
      </a:lvl3pPr>
      <a:lvl4pPr algn="ctr" rtl="0" eaLnBrk="0" fontAlgn="base" hangingPunct="0">
        <a:spcBef>
          <a:spcPct val="0"/>
        </a:spcBef>
        <a:spcAft>
          <a:spcPct val="0"/>
        </a:spcAft>
        <a:defRPr sz="4800">
          <a:solidFill>
            <a:schemeClr val="tx1"/>
          </a:solidFill>
          <a:latin typeface="Perpetua Titling MT" panose="02020502060505020804" pitchFamily="18" charset="0"/>
        </a:defRPr>
      </a:lvl4pPr>
      <a:lvl5pPr algn="ctr" rtl="0" eaLnBrk="0" fontAlgn="base" hangingPunct="0">
        <a:spcBef>
          <a:spcPct val="0"/>
        </a:spcBef>
        <a:spcAft>
          <a:spcPct val="0"/>
        </a:spcAft>
        <a:defRPr sz="4800">
          <a:solidFill>
            <a:schemeClr val="tx1"/>
          </a:solidFill>
          <a:latin typeface="Perpetua Titling MT" panose="02020502060505020804" pitchFamily="18" charset="0"/>
        </a:defRPr>
      </a:lvl5pPr>
      <a:lvl6pPr marL="457200" algn="ctr" rtl="0" fontAlgn="base">
        <a:spcBef>
          <a:spcPct val="0"/>
        </a:spcBef>
        <a:spcAft>
          <a:spcPct val="0"/>
        </a:spcAft>
        <a:defRPr sz="4800">
          <a:solidFill>
            <a:schemeClr val="tx1"/>
          </a:solidFill>
          <a:latin typeface="Perpetua Titling MT" panose="02020502060505020804" pitchFamily="18" charset="0"/>
        </a:defRPr>
      </a:lvl6pPr>
      <a:lvl7pPr marL="914400" algn="ctr" rtl="0" fontAlgn="base">
        <a:spcBef>
          <a:spcPct val="0"/>
        </a:spcBef>
        <a:spcAft>
          <a:spcPct val="0"/>
        </a:spcAft>
        <a:defRPr sz="4800">
          <a:solidFill>
            <a:schemeClr val="tx1"/>
          </a:solidFill>
          <a:latin typeface="Perpetua Titling MT" panose="02020502060505020804" pitchFamily="18" charset="0"/>
        </a:defRPr>
      </a:lvl7pPr>
      <a:lvl8pPr marL="1371600" algn="ctr" rtl="0" fontAlgn="base">
        <a:spcBef>
          <a:spcPct val="0"/>
        </a:spcBef>
        <a:spcAft>
          <a:spcPct val="0"/>
        </a:spcAft>
        <a:defRPr sz="4800">
          <a:solidFill>
            <a:schemeClr val="tx1"/>
          </a:solidFill>
          <a:latin typeface="Perpetua Titling MT" panose="02020502060505020804" pitchFamily="18" charset="0"/>
        </a:defRPr>
      </a:lvl8pPr>
      <a:lvl9pPr marL="1828800" algn="ctr" rtl="0" fontAlgn="base">
        <a:spcBef>
          <a:spcPct val="0"/>
        </a:spcBef>
        <a:spcAft>
          <a:spcPct val="0"/>
        </a:spcAft>
        <a:defRPr sz="4800">
          <a:solidFill>
            <a:schemeClr val="tx1"/>
          </a:solidFill>
          <a:latin typeface="Perpetua Titling MT" panose="02020502060505020804" pitchFamily="18" charset="0"/>
        </a:defRPr>
      </a:lvl9pPr>
    </p:titleStyle>
    <p:bodyStyle>
      <a:lvl1pPr marL="282575" indent="-282575" algn="l" rtl="0" eaLnBrk="0" fontAlgn="base" hangingPunct="0">
        <a:spcBef>
          <a:spcPts val="2000"/>
        </a:spcBef>
        <a:spcAft>
          <a:spcPct val="0"/>
        </a:spcAft>
        <a:buFont typeface="Calisto MT" panose="02040603050505030304"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rtl="0" eaLnBrk="0" fontAlgn="base" hangingPunct="0">
        <a:spcBef>
          <a:spcPts val="600"/>
        </a:spcBef>
        <a:spcAft>
          <a:spcPct val="0"/>
        </a:spcAft>
        <a:buClr>
          <a:srgbClr val="858585"/>
        </a:buClr>
        <a:buFont typeface="Calisto MT" panose="02040603050505030304"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rtl="0" eaLnBrk="0" fontAlgn="base" hangingPunct="0">
        <a:spcBef>
          <a:spcPts val="600"/>
        </a:spcBef>
        <a:spcAft>
          <a:spcPct val="0"/>
        </a:spcAft>
        <a:buFont typeface="Calisto MT" panose="02040603050505030304"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rtl="0" eaLnBrk="0" fontAlgn="base" hangingPunct="0">
        <a:spcBef>
          <a:spcPts val="600"/>
        </a:spcBef>
        <a:spcAft>
          <a:spcPct val="0"/>
        </a:spcAft>
        <a:buClr>
          <a:srgbClr val="858585"/>
        </a:buClr>
        <a:buFont typeface="Calisto MT" panose="02040603050505030304" pitchFamily="18" charset="0"/>
        <a:buChar char="•"/>
        <a:defRPr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rtl="0" eaLnBrk="0" fontAlgn="base" hangingPunct="0">
        <a:spcBef>
          <a:spcPts val="600"/>
        </a:spcBef>
        <a:spcAft>
          <a:spcPct val="0"/>
        </a:spcAft>
        <a:buFont typeface="Calisto MT" panose="02040603050505030304" pitchFamily="18" charset="0"/>
        <a:buChar char="•"/>
        <a:defRPr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0taghinezhad@gmail.com"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devicemag.com/sha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CBA2F57-FB13-4635-BEBE-DA790AC753CC}"/>
              </a:ext>
            </a:extLst>
          </p:cNvPr>
          <p:cNvSpPr>
            <a:spLocks noGrp="1" noChangeArrowheads="1"/>
          </p:cNvSpPr>
          <p:nvPr>
            <p:ph type="title"/>
          </p:nvPr>
        </p:nvSpPr>
        <p:spPr>
          <a:xfrm>
            <a:off x="304800" y="762000"/>
            <a:ext cx="3959225" cy="1692275"/>
          </a:xfrm>
        </p:spPr>
        <p:txBody>
          <a:bodyPr/>
          <a:lstStyle/>
          <a:p>
            <a:pPr>
              <a:defRPr/>
            </a:pPr>
            <a:r>
              <a:rPr lang="en-US" sz="4000" dirty="0">
                <a:ea typeface="MS PGothic" panose="020B0600070205080204" pitchFamily="34" charset="-128"/>
              </a:rPr>
              <a:t>Information Security</a:t>
            </a:r>
            <a:endParaRPr lang="en-AU" sz="4000" dirty="0">
              <a:ea typeface="MS PGothic" panose="020B0600070205080204" pitchFamily="34" charset="-128"/>
            </a:endParaRPr>
          </a:p>
        </p:txBody>
      </p:sp>
      <p:sp>
        <p:nvSpPr>
          <p:cNvPr id="3076" name="Rectangle 3">
            <a:extLst>
              <a:ext uri="{FF2B5EF4-FFF2-40B4-BE49-F238E27FC236}">
                <a16:creationId xmlns:a16="http://schemas.microsoft.com/office/drawing/2014/main" id="{6BADD06D-F454-4F7F-89ED-CC6D714DE4A8}"/>
              </a:ext>
            </a:extLst>
          </p:cNvPr>
          <p:cNvSpPr>
            <a:spLocks noGrp="1" noChangeArrowheads="1"/>
          </p:cNvSpPr>
          <p:nvPr>
            <p:ph type="body" sz="half" idx="2"/>
          </p:nvPr>
        </p:nvSpPr>
        <p:spPr>
          <a:xfrm>
            <a:off x="368300" y="2392363"/>
            <a:ext cx="3959225" cy="3200400"/>
          </a:xfrm>
        </p:spPr>
        <p:txBody>
          <a:bodyPr/>
          <a:lstStyle/>
          <a:p>
            <a:pPr>
              <a:defRPr/>
            </a:pPr>
            <a:endParaRPr lang="en-US" altLang="en-US" dirty="0"/>
          </a:p>
          <a:p>
            <a:pPr>
              <a:defRPr/>
            </a:pPr>
            <a:endParaRPr lang="en-US" altLang="en-US" dirty="0"/>
          </a:p>
          <a:p>
            <a:pPr>
              <a:defRPr/>
            </a:pPr>
            <a:endParaRPr lang="en-US" altLang="en-US" dirty="0"/>
          </a:p>
        </p:txBody>
      </p:sp>
      <p:sp>
        <p:nvSpPr>
          <p:cNvPr id="18436" name="TextBox 5">
            <a:extLst>
              <a:ext uri="{FF2B5EF4-FFF2-40B4-BE49-F238E27FC236}">
                <a16:creationId xmlns:a16="http://schemas.microsoft.com/office/drawing/2014/main" id="{48146626-05B4-4280-94AB-A6CA246CDAD7}"/>
              </a:ext>
            </a:extLst>
          </p:cNvPr>
          <p:cNvSpPr txBox="1">
            <a:spLocks noChangeArrowheads="1"/>
          </p:cNvSpPr>
          <p:nvPr/>
        </p:nvSpPr>
        <p:spPr bwMode="auto">
          <a:xfrm>
            <a:off x="107950" y="5532438"/>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Mail: </a:t>
            </a:r>
            <a:r>
              <a:rPr lang="en-US" altLang="en-US" sz="2000" dirty="0">
                <a:latin typeface="Consolas" panose="020B0609020204030204" pitchFamily="49" charset="0"/>
                <a:cs typeface="Tahoma" panose="020B0604030504040204" pitchFamily="34" charset="0"/>
                <a:hlinkClick r:id="rId3">
                  <a:extLst>
                    <a:ext uri="{A12FA001-AC4F-418D-AE19-62706E023703}">
                      <ahyp:hlinkClr xmlns:ahyp="http://schemas.microsoft.com/office/drawing/2018/hyperlinkcolor" val="tx"/>
                    </a:ext>
                  </a:extLst>
                </a:hlinkClick>
              </a:rPr>
              <a:t>a0taghinezhad@gmail.com</a:t>
            </a:r>
            <a:endParaRPr lang="en-US" altLang="en-US" sz="2000" dirty="0">
              <a:latin typeface="Consolas" panose="020B0609020204030204" pitchFamily="49" charset="0"/>
              <a:cs typeface="Tahoma" panose="020B0604030504040204" pitchFamily="34" charset="0"/>
            </a:endParaRPr>
          </a:p>
        </p:txBody>
      </p:sp>
      <p:sp>
        <p:nvSpPr>
          <p:cNvPr id="18437" name="TextBox 7">
            <a:extLst>
              <a:ext uri="{FF2B5EF4-FFF2-40B4-BE49-F238E27FC236}">
                <a16:creationId xmlns:a16="http://schemas.microsoft.com/office/drawing/2014/main" id="{FF817A0B-0CBF-49CF-93F0-022DC972D05B}"/>
              </a:ext>
            </a:extLst>
          </p:cNvPr>
          <p:cNvSpPr txBox="1">
            <a:spLocks noChangeArrowheads="1"/>
          </p:cNvSpPr>
          <p:nvPr/>
        </p:nvSpPr>
        <p:spPr bwMode="auto">
          <a:xfrm>
            <a:off x="827088" y="2708275"/>
            <a:ext cx="4572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400">
                <a:latin typeface="Comic Sans MS" panose="030F0702030302020204" pitchFamily="66" charset="0"/>
              </a:rPr>
              <a:t>By Dr. Taghinezhad</a:t>
            </a:r>
          </a:p>
        </p:txBody>
      </p:sp>
      <p:sp>
        <p:nvSpPr>
          <p:cNvPr id="3079" name="Slide Number Placeholder 3">
            <a:extLst>
              <a:ext uri="{FF2B5EF4-FFF2-40B4-BE49-F238E27FC236}">
                <a16:creationId xmlns:a16="http://schemas.microsoft.com/office/drawing/2014/main" id="{ED3A4359-467F-4012-A8B7-0DA995F9FA21}"/>
              </a:ext>
            </a:extLst>
          </p:cNvPr>
          <p:cNvSpPr>
            <a:spLocks noGrp="1" noChangeArrowheads="1"/>
          </p:cNvSpPr>
          <p:nvPr>
            <p:ph type="sldNum" sz="quarter" idx="12"/>
          </p:nvPr>
        </p:nvSpPr>
        <p:spPr>
          <a:xfrm>
            <a:off x="8386763" y="6276975"/>
            <a:ext cx="758825" cy="576263"/>
          </a:xfrm>
        </p:spPr>
        <p:txBody>
          <a:bodyPr/>
          <a:lstStyle>
            <a:lvl1pPr>
              <a:lnSpc>
                <a:spcPct val="90000"/>
              </a:lnSpc>
              <a:spcBef>
                <a:spcPct val="20000"/>
              </a:spcBef>
              <a:defRPr sz="2800">
                <a:solidFill>
                  <a:schemeClr val="tx1"/>
                </a:solidFill>
                <a:latin typeface="Comic Sans MS" panose="030F0702030302020204" pitchFamily="66" charset="0"/>
                <a:ea typeface="ＭＳ Ｐゴシック" panose="020B0600070205080204" pitchFamily="34" charset="-128"/>
              </a:defRPr>
            </a:lvl1pPr>
            <a:lvl2pPr marL="742950" indent="-285750">
              <a:lnSpc>
                <a:spcPct val="90000"/>
              </a:lnSpc>
              <a:spcBef>
                <a:spcPct val="20000"/>
              </a:spcBef>
              <a:defRPr sz="2800">
                <a:solidFill>
                  <a:schemeClr val="tx1"/>
                </a:solidFill>
                <a:latin typeface="Comic Sans MS" panose="030F0702030302020204" pitchFamily="66" charset="0"/>
                <a:ea typeface="ＭＳ Ｐゴシック" panose="020B0600070205080204" pitchFamily="34" charset="-128"/>
              </a:defRPr>
            </a:lvl2pPr>
            <a:lvl3pPr marL="1143000" indent="-228600">
              <a:lnSpc>
                <a:spcPct val="90000"/>
              </a:lnSpc>
              <a:spcBef>
                <a:spcPct val="20000"/>
              </a:spcBef>
              <a:defRPr sz="2800">
                <a:solidFill>
                  <a:schemeClr val="tx1"/>
                </a:solidFill>
                <a:latin typeface="Comic Sans MS" panose="030F0702030302020204" pitchFamily="66" charset="0"/>
                <a:ea typeface="ＭＳ Ｐゴシック" panose="020B0600070205080204" pitchFamily="34" charset="-128"/>
              </a:defRPr>
            </a:lvl3pPr>
            <a:lvl4pPr marL="1600200" indent="-228600">
              <a:lnSpc>
                <a:spcPct val="90000"/>
              </a:lnSpc>
              <a:spcBef>
                <a:spcPct val="20000"/>
              </a:spcBef>
              <a:defRPr sz="2800">
                <a:solidFill>
                  <a:schemeClr val="tx1"/>
                </a:solidFill>
                <a:latin typeface="Comic Sans MS" panose="030F0702030302020204" pitchFamily="66" charset="0"/>
                <a:ea typeface="ＭＳ Ｐゴシック" panose="020B0600070205080204" pitchFamily="34" charset="-128"/>
              </a:defRPr>
            </a:lvl4pPr>
            <a:lvl5pPr marL="2057400" indent="-228600">
              <a:lnSpc>
                <a:spcPct val="90000"/>
              </a:lnSpc>
              <a:spcBef>
                <a:spcPct val="20000"/>
              </a:spcBef>
              <a:defRPr sz="28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lnSpc>
                <a:spcPct val="90000"/>
              </a:lnSpc>
              <a:spcBef>
                <a:spcPct val="20000"/>
              </a:spcBef>
              <a:spcAft>
                <a:spcPct val="0"/>
              </a:spcAft>
              <a:defRPr sz="28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lnSpc>
                <a:spcPct val="90000"/>
              </a:lnSpc>
              <a:spcBef>
                <a:spcPct val="20000"/>
              </a:spcBef>
              <a:spcAft>
                <a:spcPct val="0"/>
              </a:spcAft>
              <a:defRPr sz="28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lnSpc>
                <a:spcPct val="90000"/>
              </a:lnSpc>
              <a:spcBef>
                <a:spcPct val="20000"/>
              </a:spcBef>
              <a:spcAft>
                <a:spcPct val="0"/>
              </a:spcAft>
              <a:defRPr sz="28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lnSpc>
                <a:spcPct val="90000"/>
              </a:lnSpc>
              <a:spcBef>
                <a:spcPct val="20000"/>
              </a:spcBef>
              <a:spcAft>
                <a:spcPct val="0"/>
              </a:spcAft>
              <a:defRPr sz="2800">
                <a:solidFill>
                  <a:schemeClr val="tx1"/>
                </a:solidFill>
                <a:latin typeface="Comic Sans MS" panose="030F0702030302020204" pitchFamily="66" charset="0"/>
                <a:ea typeface="ＭＳ Ｐゴシック" panose="020B0600070205080204" pitchFamily="34" charset="-128"/>
              </a:defRPr>
            </a:lvl9pPr>
          </a:lstStyle>
          <a:p>
            <a:pPr>
              <a:lnSpc>
                <a:spcPct val="100000"/>
              </a:lnSpc>
              <a:spcBef>
                <a:spcPct val="0"/>
              </a:spcBef>
              <a:defRPr/>
            </a:pPr>
            <a:fld id="{FFE33088-E910-4127-A7F7-839744ED8AE0}" type="slidenum">
              <a:rPr lang="en-US" altLang="en-US" sz="1400">
                <a:latin typeface="Times New Roman" panose="02020603050405020304" pitchFamily="18" charset="0"/>
              </a:rPr>
              <a:pPr>
                <a:lnSpc>
                  <a:spcPct val="100000"/>
                </a:lnSpc>
                <a:spcBef>
                  <a:spcPct val="0"/>
                </a:spcBef>
                <a:defRPr/>
              </a:pPr>
              <a:t>1</a:t>
            </a:fld>
            <a:endParaRPr lang="en-US" altLang="en-US" sz="1400">
              <a:latin typeface="Times New Roman" panose="02020603050405020304" pitchFamily="18" charset="0"/>
            </a:endParaRPr>
          </a:p>
        </p:txBody>
      </p:sp>
      <p:pic>
        <p:nvPicPr>
          <p:cNvPr id="18439" name="Picture 6">
            <a:extLst>
              <a:ext uri="{FF2B5EF4-FFF2-40B4-BE49-F238E27FC236}">
                <a16:creationId xmlns:a16="http://schemas.microsoft.com/office/drawing/2014/main" id="{76D3A86F-717D-44C9-AAEA-2F262F5E0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613" y="509588"/>
            <a:ext cx="4408487"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9FE33-3CF5-473F-8BA3-271EF028E873}"/>
              </a:ext>
            </a:extLst>
          </p:cNvPr>
          <p:cNvSpPr>
            <a:spLocks noGrp="1"/>
          </p:cNvSpPr>
          <p:nvPr>
            <p:ph type="title"/>
          </p:nvPr>
        </p:nvSpPr>
        <p:spPr>
          <a:xfrm>
            <a:off x="457200" y="152400"/>
            <a:ext cx="8229600" cy="1322388"/>
          </a:xfrm>
        </p:spPr>
        <p:txBody>
          <a:bodyPr/>
          <a:lstStyle/>
          <a:p>
            <a:pPr eaLnBrk="1" hangingPunct="1">
              <a:defRPr/>
            </a:pPr>
            <a:r>
              <a:rPr lang="en-US"/>
              <a:t>Two Simple Insecure Hash Functions</a:t>
            </a:r>
          </a:p>
        </p:txBody>
      </p:sp>
      <p:sp>
        <p:nvSpPr>
          <p:cNvPr id="3" name="Content Placeholder 2">
            <a:extLst>
              <a:ext uri="{FF2B5EF4-FFF2-40B4-BE49-F238E27FC236}">
                <a16:creationId xmlns:a16="http://schemas.microsoft.com/office/drawing/2014/main" id="{CE6A7477-75CB-4660-8E2C-C6E7BC8AEF86}"/>
              </a:ext>
            </a:extLst>
          </p:cNvPr>
          <p:cNvSpPr>
            <a:spLocks noGrp="1"/>
          </p:cNvSpPr>
          <p:nvPr>
            <p:ph idx="1"/>
          </p:nvPr>
        </p:nvSpPr>
        <p:spPr>
          <a:xfrm>
            <a:off x="228600" y="1752600"/>
            <a:ext cx="8686800" cy="4876800"/>
          </a:xfrm>
        </p:spPr>
        <p:txBody>
          <a:bodyPr/>
          <a:lstStyle/>
          <a:p>
            <a:pPr eaLnBrk="1" hangingPunct="1">
              <a:defRPr/>
            </a:pPr>
            <a:r>
              <a:rPr lang="en-US" altLang="en-US" dirty="0">
                <a:ea typeface="ＭＳ Ｐゴシック" panose="020B0600070205080204" pitchFamily="34" charset="-128"/>
              </a:rPr>
              <a:t>consider two simple insecure hash functions</a:t>
            </a:r>
          </a:p>
          <a:p>
            <a:pPr eaLnBrk="1" hangingPunct="1">
              <a:defRPr/>
            </a:pPr>
            <a:r>
              <a:rPr lang="en-US" altLang="en-US" dirty="0">
                <a:ea typeface="ＭＳ Ｐゴシック" panose="020B0600070205080204" pitchFamily="34" charset="-128"/>
              </a:rPr>
              <a:t>bit-by-bit exclusive-OR (XOR) </a:t>
            </a:r>
            <a:r>
              <a:rPr lang="en-US" altLang="en-US">
                <a:ea typeface="ＭＳ Ｐゴシック" panose="020B0600070205080204" pitchFamily="34" charset="-128"/>
              </a:rPr>
              <a:t>of every </a:t>
            </a:r>
            <a:r>
              <a:rPr lang="en-US" altLang="en-US" dirty="0">
                <a:ea typeface="ＭＳ Ｐゴシック" panose="020B0600070205080204" pitchFamily="34" charset="-128"/>
              </a:rPr>
              <a:t>block</a:t>
            </a:r>
          </a:p>
          <a:p>
            <a:pPr lvl="1" eaLnBrk="1" hangingPunct="1">
              <a:defRPr/>
            </a:pPr>
            <a:r>
              <a:rPr lang="en-US" altLang="en-US" i="1" dirty="0">
                <a:ea typeface="ＭＳ Ｐゴシック" panose="020B0600070205080204" pitchFamily="34" charset="-128"/>
              </a:rPr>
              <a:t>C</a:t>
            </a:r>
            <a:r>
              <a:rPr lang="en-US" altLang="en-US" i="1" baseline="-25000" dirty="0">
                <a:ea typeface="ＭＳ Ｐゴシック" panose="020B0600070205080204" pitchFamily="34" charset="-128"/>
              </a:rPr>
              <a:t>i</a:t>
            </a:r>
            <a:r>
              <a:rPr lang="en-US" altLang="en-US" i="1" dirty="0">
                <a:ea typeface="ＭＳ Ｐゴシック" panose="020B0600070205080204" pitchFamily="34" charset="-128"/>
              </a:rPr>
              <a:t> = b</a:t>
            </a:r>
            <a:r>
              <a:rPr lang="en-US" altLang="en-US" i="1" baseline="-25000" dirty="0">
                <a:ea typeface="ＭＳ Ｐゴシック" panose="020B0600070205080204" pitchFamily="34" charset="-128"/>
              </a:rPr>
              <a:t>i1</a:t>
            </a:r>
            <a:r>
              <a:rPr lang="en-US" altLang="en-US" i="1" dirty="0">
                <a:ea typeface="ＭＳ Ｐゴシック" panose="020B0600070205080204" pitchFamily="34" charset="-128"/>
              </a:rPr>
              <a:t> </a:t>
            </a:r>
            <a:r>
              <a:rPr lang="en-US" altLang="en-US" i="1" dirty="0" err="1">
                <a:ea typeface="ＭＳ Ｐゴシック" panose="020B0600070205080204" pitchFamily="34" charset="-128"/>
              </a:rPr>
              <a:t>xor</a:t>
            </a:r>
            <a:r>
              <a:rPr lang="en-US" altLang="en-US" i="1" dirty="0">
                <a:ea typeface="ＭＳ Ｐゴシック" panose="020B0600070205080204" pitchFamily="34" charset="-128"/>
              </a:rPr>
              <a:t> b</a:t>
            </a:r>
            <a:r>
              <a:rPr lang="en-US" altLang="en-US" i="1" baseline="-25000" dirty="0">
                <a:ea typeface="ＭＳ Ｐゴシック" panose="020B0600070205080204" pitchFamily="34" charset="-128"/>
              </a:rPr>
              <a:t>i2</a:t>
            </a:r>
            <a:r>
              <a:rPr lang="en-US" altLang="en-US" i="1" dirty="0">
                <a:ea typeface="ＭＳ Ｐゴシック" panose="020B0600070205080204" pitchFamily="34" charset="-128"/>
              </a:rPr>
              <a:t> </a:t>
            </a:r>
            <a:r>
              <a:rPr lang="en-US" altLang="en-US" i="1" dirty="0" err="1">
                <a:ea typeface="ＭＳ Ｐゴシック" panose="020B0600070205080204" pitchFamily="34" charset="-128"/>
              </a:rPr>
              <a:t>xor</a:t>
            </a:r>
            <a:r>
              <a:rPr lang="en-US" altLang="en-US" i="1" dirty="0">
                <a:ea typeface="ＭＳ Ｐゴシック" panose="020B0600070205080204" pitchFamily="34" charset="-128"/>
              </a:rPr>
              <a:t> . . . </a:t>
            </a:r>
            <a:r>
              <a:rPr lang="en-US" altLang="en-US" i="1" dirty="0" err="1">
                <a:ea typeface="ＭＳ Ｐゴシック" panose="020B0600070205080204" pitchFamily="34" charset="-128"/>
              </a:rPr>
              <a:t>xor</a:t>
            </a:r>
            <a:r>
              <a:rPr lang="en-US" altLang="en-US" i="1" dirty="0">
                <a:ea typeface="ＭＳ Ｐゴシック" panose="020B0600070205080204" pitchFamily="34" charset="-128"/>
              </a:rPr>
              <a:t> </a:t>
            </a:r>
            <a:r>
              <a:rPr lang="en-US" altLang="en-US" i="1" dirty="0" err="1">
                <a:ea typeface="ＭＳ Ｐゴシック" panose="020B0600070205080204" pitchFamily="34" charset="-128"/>
              </a:rPr>
              <a:t>b</a:t>
            </a:r>
            <a:r>
              <a:rPr lang="en-US" altLang="en-US" i="1" baseline="-25000" dirty="0" err="1">
                <a:ea typeface="ＭＳ Ｐゴシック" panose="020B0600070205080204" pitchFamily="34" charset="-128"/>
              </a:rPr>
              <a:t>im</a:t>
            </a:r>
            <a:r>
              <a:rPr lang="en-US" altLang="en-US" i="1" dirty="0">
                <a:ea typeface="ＭＳ Ｐゴシック" panose="020B0600070205080204" pitchFamily="34" charset="-128"/>
              </a:rPr>
              <a:t> </a:t>
            </a:r>
          </a:p>
          <a:p>
            <a:pPr lvl="1" eaLnBrk="1" hangingPunct="1">
              <a:defRPr/>
            </a:pPr>
            <a:r>
              <a:rPr lang="en-US" altLang="en-US" dirty="0">
                <a:ea typeface="ＭＳ Ｐゴシック" panose="020B0600070205080204" pitchFamily="34" charset="-128"/>
              </a:rPr>
              <a:t>a longitudinal redundancy check</a:t>
            </a:r>
          </a:p>
          <a:p>
            <a:pPr lvl="1" eaLnBrk="1" hangingPunct="1">
              <a:defRPr/>
            </a:pPr>
            <a:r>
              <a:rPr lang="en-US" altLang="en-US" dirty="0">
                <a:ea typeface="ＭＳ Ｐゴシック" panose="020B0600070205080204" pitchFamily="34" charset="-128"/>
              </a:rPr>
              <a:t>reasonably effective as data integrity check</a:t>
            </a:r>
            <a:endParaRPr lang="en-US" altLang="en-US" i="1" dirty="0">
              <a:ea typeface="ＭＳ Ｐゴシック" panose="020B0600070205080204" pitchFamily="34" charset="-128"/>
            </a:endParaRPr>
          </a:p>
          <a:p>
            <a:pPr eaLnBrk="1" hangingPunct="1">
              <a:defRPr/>
            </a:pPr>
            <a:r>
              <a:rPr lang="en-US" altLang="en-US" dirty="0">
                <a:ea typeface="ＭＳ Ｐゴシック" panose="020B0600070205080204" pitchFamily="34" charset="-128"/>
              </a:rPr>
              <a:t>one-bit circular shift on hash value</a:t>
            </a:r>
          </a:p>
          <a:p>
            <a:pPr lvl="1" eaLnBrk="1" hangingPunct="1">
              <a:defRPr/>
            </a:pPr>
            <a:r>
              <a:rPr lang="en-US" altLang="en-US" dirty="0">
                <a:ea typeface="ＭＳ Ｐゴシック" panose="020B0600070205080204" pitchFamily="34" charset="-128"/>
              </a:rPr>
              <a:t>for each successive </a:t>
            </a:r>
            <a:r>
              <a:rPr lang="en-US" altLang="en-US" i="1" dirty="0">
                <a:ea typeface="ＭＳ Ｐゴシック" panose="020B0600070205080204" pitchFamily="34" charset="-128"/>
              </a:rPr>
              <a:t>n-bit </a:t>
            </a:r>
            <a:r>
              <a:rPr lang="en-US" altLang="en-US" dirty="0">
                <a:ea typeface="ＭＳ Ｐゴシック" panose="020B0600070205080204" pitchFamily="34" charset="-128"/>
              </a:rPr>
              <a:t>block</a:t>
            </a:r>
          </a:p>
          <a:p>
            <a:pPr lvl="2" eaLnBrk="1" hangingPunct="1">
              <a:defRPr/>
            </a:pPr>
            <a:r>
              <a:rPr lang="en-US" altLang="en-US" dirty="0">
                <a:ea typeface="ＭＳ Ｐゴシック" panose="020B0600070205080204" pitchFamily="34" charset="-128"/>
              </a:rPr>
              <a:t>rotate current hash value to left by1bit and XOR block</a:t>
            </a:r>
          </a:p>
          <a:p>
            <a:pPr lvl="1" eaLnBrk="1" hangingPunct="1">
              <a:defRPr/>
            </a:pPr>
            <a:r>
              <a:rPr lang="en-US" altLang="en-US" dirty="0">
                <a:ea typeface="ＭＳ Ｐゴシック" panose="020B0600070205080204" pitchFamily="34" charset="-128"/>
              </a:rPr>
              <a:t>good for data integrity but useless for security</a:t>
            </a:r>
          </a:p>
        </p:txBody>
      </p:sp>
      <p:sp>
        <p:nvSpPr>
          <p:cNvPr id="4" name="Slide Number Placeholder 3">
            <a:extLst>
              <a:ext uri="{FF2B5EF4-FFF2-40B4-BE49-F238E27FC236}">
                <a16:creationId xmlns:a16="http://schemas.microsoft.com/office/drawing/2014/main" id="{61F79220-BDF4-426B-BD14-D06ED8B65BB3}"/>
              </a:ext>
            </a:extLst>
          </p:cNvPr>
          <p:cNvSpPr>
            <a:spLocks noGrp="1"/>
          </p:cNvSpPr>
          <p:nvPr>
            <p:ph type="sldNum" sz="quarter" idx="12"/>
          </p:nvPr>
        </p:nvSpPr>
        <p:spPr/>
        <p:txBody>
          <a:bodyPr/>
          <a:lstStyle/>
          <a:p>
            <a:pPr>
              <a:defRPr/>
            </a:pPr>
            <a:fld id="{309D7C35-13A4-4254-87CE-4ED12F6DAA6B}" type="slidenum">
              <a:rPr lang="en-US" smtClean="0"/>
              <a:pPr>
                <a:defRPr/>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0BFE-A377-49BA-ACDE-1B4832B21A52}"/>
              </a:ext>
            </a:extLst>
          </p:cNvPr>
          <p:cNvSpPr>
            <a:spLocks noGrp="1"/>
          </p:cNvSpPr>
          <p:nvPr>
            <p:ph type="title"/>
          </p:nvPr>
        </p:nvSpPr>
        <p:spPr/>
        <p:txBody>
          <a:bodyPr/>
          <a:lstStyle/>
          <a:p>
            <a:r>
              <a:rPr lang="en-US" dirty="0"/>
              <a:t>Simple </a:t>
            </a:r>
            <a:r>
              <a:rPr lang="en-US" dirty="0" err="1"/>
              <a:t>xor</a:t>
            </a:r>
            <a:r>
              <a:rPr lang="en-US" dirty="0"/>
              <a:t> hash </a:t>
            </a:r>
            <a:r>
              <a:rPr lang="en-US" dirty="0" err="1"/>
              <a:t>func</a:t>
            </a:r>
            <a:endParaRPr lang="en-US" dirty="0"/>
          </a:p>
        </p:txBody>
      </p:sp>
      <p:sp>
        <p:nvSpPr>
          <p:cNvPr id="3" name="Content Placeholder 2">
            <a:extLst>
              <a:ext uri="{FF2B5EF4-FFF2-40B4-BE49-F238E27FC236}">
                <a16:creationId xmlns:a16="http://schemas.microsoft.com/office/drawing/2014/main" id="{3F4F1A7A-E4AC-4A1E-86F2-44F84FE591D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4B5842B-580A-412A-A611-7ABCDFBCE8CE}"/>
              </a:ext>
            </a:extLst>
          </p:cNvPr>
          <p:cNvSpPr>
            <a:spLocks noGrp="1"/>
          </p:cNvSpPr>
          <p:nvPr>
            <p:ph type="sldNum" sz="quarter" idx="12"/>
          </p:nvPr>
        </p:nvSpPr>
        <p:spPr/>
        <p:txBody>
          <a:bodyPr/>
          <a:lstStyle/>
          <a:p>
            <a:pPr>
              <a:defRPr/>
            </a:pPr>
            <a:fld id="{309D7C35-13A4-4254-87CE-4ED12F6DAA6B}" type="slidenum">
              <a:rPr lang="en-US" smtClean="0"/>
              <a:pPr>
                <a:defRPr/>
              </a:pPr>
              <a:t>11</a:t>
            </a:fld>
            <a:endParaRPr lang="en-US" dirty="0"/>
          </a:p>
        </p:txBody>
      </p:sp>
      <p:pic>
        <p:nvPicPr>
          <p:cNvPr id="6" name="Picture 5">
            <a:extLst>
              <a:ext uri="{FF2B5EF4-FFF2-40B4-BE49-F238E27FC236}">
                <a16:creationId xmlns:a16="http://schemas.microsoft.com/office/drawing/2014/main" id="{58D41B2B-034A-44E6-80E9-2490DB4B48DC}"/>
              </a:ext>
            </a:extLst>
          </p:cNvPr>
          <p:cNvPicPr>
            <a:picLocks noChangeAspect="1"/>
          </p:cNvPicPr>
          <p:nvPr/>
        </p:nvPicPr>
        <p:blipFill>
          <a:blip r:embed="rId2"/>
          <a:stretch>
            <a:fillRect/>
          </a:stretch>
        </p:blipFill>
        <p:spPr>
          <a:xfrm>
            <a:off x="0" y="2204864"/>
            <a:ext cx="9144000" cy="3820328"/>
          </a:xfrm>
          <a:prstGeom prst="rect">
            <a:avLst/>
          </a:prstGeom>
        </p:spPr>
      </p:pic>
    </p:spTree>
    <p:extLst>
      <p:ext uri="{BB962C8B-B14F-4D97-AF65-F5344CB8AC3E}">
        <p14:creationId xmlns:p14="http://schemas.microsoft.com/office/powerpoint/2010/main" val="297849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486D-6D50-449B-84AE-39D3ECC4C037}"/>
              </a:ext>
            </a:extLst>
          </p:cNvPr>
          <p:cNvSpPr>
            <a:spLocks noGrp="1"/>
          </p:cNvSpPr>
          <p:nvPr>
            <p:ph type="title"/>
          </p:nvPr>
        </p:nvSpPr>
        <p:spPr/>
        <p:txBody>
          <a:bodyPr/>
          <a:lstStyle/>
          <a:p>
            <a:pPr>
              <a:defRPr/>
            </a:pPr>
            <a:r>
              <a:rPr lang="en-US" dirty="0"/>
              <a:t>One-Way Hash Function</a:t>
            </a:r>
          </a:p>
        </p:txBody>
      </p:sp>
      <p:sp>
        <p:nvSpPr>
          <p:cNvPr id="3" name="Content Placeholder 2">
            <a:extLst>
              <a:ext uri="{FF2B5EF4-FFF2-40B4-BE49-F238E27FC236}">
                <a16:creationId xmlns:a16="http://schemas.microsoft.com/office/drawing/2014/main" id="{193338B2-9716-4657-A945-ACA024E54FF0}"/>
              </a:ext>
            </a:extLst>
          </p:cNvPr>
          <p:cNvSpPr>
            <a:spLocks noGrp="1"/>
          </p:cNvSpPr>
          <p:nvPr>
            <p:ph idx="1"/>
          </p:nvPr>
        </p:nvSpPr>
        <p:spPr/>
        <p:txBody>
          <a:bodyPr/>
          <a:lstStyle/>
          <a:p>
            <a:pPr>
              <a:defRPr/>
            </a:pPr>
            <a:r>
              <a:rPr lang="en-US" dirty="0"/>
              <a:t>An alternative to the message authentication code is the one-way hash function. </a:t>
            </a:r>
          </a:p>
          <a:p>
            <a:pPr>
              <a:defRPr/>
            </a:pPr>
            <a:r>
              <a:rPr lang="en-US" dirty="0"/>
              <a:t>A hash function </a:t>
            </a:r>
            <a:r>
              <a:rPr lang="en-US" b="1" dirty="0"/>
              <a:t>accepts</a:t>
            </a:r>
            <a:r>
              <a:rPr lang="en-US" dirty="0"/>
              <a:t> a </a:t>
            </a:r>
            <a:r>
              <a:rPr lang="en-US" b="1" dirty="0"/>
              <a:t>variable-size message M as input </a:t>
            </a:r>
            <a:r>
              <a:rPr lang="en-US" dirty="0"/>
              <a:t>and produces a </a:t>
            </a:r>
            <a:r>
              <a:rPr lang="en-US" b="1" dirty="0"/>
              <a:t>fixed-size message digest H(M)</a:t>
            </a:r>
            <a:r>
              <a:rPr lang="en-US" dirty="0"/>
              <a:t> as output. </a:t>
            </a:r>
          </a:p>
          <a:p>
            <a:pPr>
              <a:defRPr/>
            </a:pPr>
            <a:r>
              <a:rPr lang="en-US" dirty="0"/>
              <a:t>Unlike the MAC, a hash function does not take a secret key as input. </a:t>
            </a:r>
          </a:p>
          <a:p>
            <a:pPr>
              <a:defRPr/>
            </a:pPr>
            <a:r>
              <a:rPr lang="en-US" dirty="0"/>
              <a:t>To authenticate a message, the message digest is sent with the message in such a way that the message digest is authentic</a:t>
            </a:r>
          </a:p>
        </p:txBody>
      </p:sp>
      <p:sp>
        <p:nvSpPr>
          <p:cNvPr id="4" name="Slide Number Placeholder 3">
            <a:extLst>
              <a:ext uri="{FF2B5EF4-FFF2-40B4-BE49-F238E27FC236}">
                <a16:creationId xmlns:a16="http://schemas.microsoft.com/office/drawing/2014/main" id="{A40C2F75-626B-4063-8096-FB6992E3175D}"/>
              </a:ext>
            </a:extLst>
          </p:cNvPr>
          <p:cNvSpPr>
            <a:spLocks noGrp="1"/>
          </p:cNvSpPr>
          <p:nvPr>
            <p:ph type="sldNum" sz="quarter" idx="12"/>
          </p:nvPr>
        </p:nvSpPr>
        <p:spPr/>
        <p:txBody>
          <a:bodyPr/>
          <a:lstStyle/>
          <a:p>
            <a:pPr>
              <a:defRPr/>
            </a:pPr>
            <a:fld id="{75E23CBB-7751-4AC0-B1FB-CEAC4E7934FC}" type="slidenum">
              <a:rPr lang="en-US" smtClean="0"/>
              <a:pPr>
                <a:defRPr/>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B90A-1018-43B6-A68F-DDA52C89846A}"/>
              </a:ext>
            </a:extLst>
          </p:cNvPr>
          <p:cNvSpPr>
            <a:spLocks noGrp="1"/>
          </p:cNvSpPr>
          <p:nvPr>
            <p:ph type="title"/>
          </p:nvPr>
        </p:nvSpPr>
        <p:spPr/>
        <p:txBody>
          <a:bodyPr/>
          <a:lstStyle/>
          <a:p>
            <a:pPr>
              <a:defRPr/>
            </a:pPr>
            <a:r>
              <a:rPr lang="en-US" dirty="0"/>
              <a:t>One-Way Hash Function</a:t>
            </a:r>
          </a:p>
        </p:txBody>
      </p:sp>
      <p:sp>
        <p:nvSpPr>
          <p:cNvPr id="3" name="Content Placeholder 2">
            <a:extLst>
              <a:ext uri="{FF2B5EF4-FFF2-40B4-BE49-F238E27FC236}">
                <a16:creationId xmlns:a16="http://schemas.microsoft.com/office/drawing/2014/main" id="{4638C834-6D0C-40C2-8299-EFE60C03EFFC}"/>
              </a:ext>
            </a:extLst>
          </p:cNvPr>
          <p:cNvSpPr>
            <a:spLocks noGrp="1"/>
          </p:cNvSpPr>
          <p:nvPr>
            <p:ph idx="1"/>
          </p:nvPr>
        </p:nvSpPr>
        <p:spPr/>
        <p:txBody>
          <a:bodyPr>
            <a:normAutofit/>
          </a:bodyPr>
          <a:lstStyle/>
          <a:p>
            <a:pPr>
              <a:defRPr/>
            </a:pPr>
            <a:r>
              <a:rPr lang="en-US" dirty="0"/>
              <a:t>Two approaches for one way hash function:</a:t>
            </a:r>
          </a:p>
          <a:p>
            <a:pPr lvl="1">
              <a:defRPr/>
            </a:pPr>
            <a:r>
              <a:rPr lang="en-US" dirty="0"/>
              <a:t>1) The message digest can be encrypted using conventional encryption (part a); if it is assumed </a:t>
            </a:r>
            <a:r>
              <a:rPr lang="en-US" b="1" dirty="0"/>
              <a:t>that only the sender and receiver share the encryption key</a:t>
            </a:r>
            <a:r>
              <a:rPr lang="en-US" dirty="0"/>
              <a:t>, then </a:t>
            </a:r>
            <a:r>
              <a:rPr lang="en-US" b="1" dirty="0"/>
              <a:t>authenticity is assured</a:t>
            </a:r>
            <a:r>
              <a:rPr lang="en-US" dirty="0"/>
              <a:t>. </a:t>
            </a:r>
          </a:p>
          <a:p>
            <a:pPr lvl="1">
              <a:defRPr/>
            </a:pPr>
            <a:r>
              <a:rPr lang="en-US" dirty="0"/>
              <a:t>2: The </a:t>
            </a:r>
            <a:r>
              <a:rPr lang="en-US" b="1" dirty="0"/>
              <a:t>message digest </a:t>
            </a:r>
            <a:r>
              <a:rPr lang="en-US" dirty="0"/>
              <a:t>can be encrypted using public-key encryption (part b); two advantages: (1) It provides a digital signature as well as message authentication. (2) It does not require the distribution of keys to communicating parties.</a:t>
            </a:r>
          </a:p>
        </p:txBody>
      </p:sp>
      <p:sp>
        <p:nvSpPr>
          <p:cNvPr id="4" name="Slide Number Placeholder 3">
            <a:extLst>
              <a:ext uri="{FF2B5EF4-FFF2-40B4-BE49-F238E27FC236}">
                <a16:creationId xmlns:a16="http://schemas.microsoft.com/office/drawing/2014/main" id="{7C204A83-E0B0-4797-BC78-A1017A2DF066}"/>
              </a:ext>
            </a:extLst>
          </p:cNvPr>
          <p:cNvSpPr>
            <a:spLocks noGrp="1"/>
          </p:cNvSpPr>
          <p:nvPr>
            <p:ph type="sldNum" sz="quarter" idx="12"/>
          </p:nvPr>
        </p:nvSpPr>
        <p:spPr/>
        <p:txBody>
          <a:bodyPr/>
          <a:lstStyle/>
          <a:p>
            <a:pPr>
              <a:defRPr/>
            </a:pPr>
            <a:fld id="{9E5B8B3B-44B6-4BE6-8B44-6FA77EEB7B52}" type="slidenum">
              <a:rPr lang="en-US" smtClean="0"/>
              <a:pPr>
                <a:defRPr/>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362C71-4824-4E35-BC50-3D13D250269E}"/>
              </a:ext>
            </a:extLst>
          </p:cNvPr>
          <p:cNvSpPr>
            <a:spLocks noGrp="1"/>
          </p:cNvSpPr>
          <p:nvPr>
            <p:ph type="sldNum" sz="quarter" idx="12"/>
          </p:nvPr>
        </p:nvSpPr>
        <p:spPr/>
        <p:txBody>
          <a:bodyPr/>
          <a:lstStyle/>
          <a:p>
            <a:pPr>
              <a:defRPr/>
            </a:pPr>
            <a:fld id="{CCC514C4-C844-4FFD-8400-C267BABE7853}" type="slidenum">
              <a:rPr lang="en-US" smtClean="0"/>
              <a:pPr>
                <a:defRPr/>
              </a:pPr>
              <a:t>14</a:t>
            </a:fld>
            <a:endParaRPr lang="en-US" dirty="0"/>
          </a:p>
        </p:txBody>
      </p:sp>
      <p:pic>
        <p:nvPicPr>
          <p:cNvPr id="40963" name="Picture 5">
            <a:extLst>
              <a:ext uri="{FF2B5EF4-FFF2-40B4-BE49-F238E27FC236}">
                <a16:creationId xmlns:a16="http://schemas.microsoft.com/office/drawing/2014/main" id="{3BB3B88C-C7F1-4853-BBED-1D1A8BCA0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175" y="0"/>
            <a:ext cx="4819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773BA9-F276-42C5-A2E4-5B46773CE5B3}"/>
              </a:ext>
            </a:extLst>
          </p:cNvPr>
          <p:cNvSpPr>
            <a:spLocks noGrp="1"/>
          </p:cNvSpPr>
          <p:nvPr>
            <p:ph type="title"/>
          </p:nvPr>
        </p:nvSpPr>
        <p:spPr/>
        <p:txBody>
          <a:bodyPr/>
          <a:lstStyle/>
          <a:p>
            <a:pPr>
              <a:defRPr/>
            </a:pPr>
            <a:r>
              <a:rPr lang="en-US" dirty="0"/>
              <a:t>Third technique</a:t>
            </a:r>
          </a:p>
        </p:txBody>
      </p:sp>
      <p:sp>
        <p:nvSpPr>
          <p:cNvPr id="2" name="Slide Number Placeholder 1">
            <a:extLst>
              <a:ext uri="{FF2B5EF4-FFF2-40B4-BE49-F238E27FC236}">
                <a16:creationId xmlns:a16="http://schemas.microsoft.com/office/drawing/2014/main" id="{B184E3DA-9405-4A6E-BF60-D6E77CF2527F}"/>
              </a:ext>
            </a:extLst>
          </p:cNvPr>
          <p:cNvSpPr>
            <a:spLocks noGrp="1"/>
          </p:cNvSpPr>
          <p:nvPr>
            <p:ph type="sldNum" sz="quarter" idx="12"/>
          </p:nvPr>
        </p:nvSpPr>
        <p:spPr/>
        <p:txBody>
          <a:bodyPr/>
          <a:lstStyle/>
          <a:p>
            <a:pPr>
              <a:defRPr/>
            </a:pPr>
            <a:fld id="{039A1B61-A563-40DC-9119-26B7133387EC}" type="slidenum">
              <a:rPr lang="en-US" smtClean="0"/>
              <a:pPr>
                <a:defRPr/>
              </a:pPr>
              <a:t>15</a:t>
            </a:fld>
            <a:endParaRPr lang="en-US" dirty="0"/>
          </a:p>
        </p:txBody>
      </p:sp>
      <p:sp>
        <p:nvSpPr>
          <p:cNvPr id="10" name="TextBox 9">
            <a:extLst>
              <a:ext uri="{FF2B5EF4-FFF2-40B4-BE49-F238E27FC236}">
                <a16:creationId xmlns:a16="http://schemas.microsoft.com/office/drawing/2014/main" id="{66C618CF-98D9-4CE0-846C-BB9B01F2E17E}"/>
              </a:ext>
            </a:extLst>
          </p:cNvPr>
          <p:cNvSpPr txBox="1"/>
          <p:nvPr/>
        </p:nvSpPr>
        <p:spPr>
          <a:xfrm>
            <a:off x="107504" y="1628799"/>
            <a:ext cx="8640960" cy="4031873"/>
          </a:xfrm>
          <a:prstGeom prst="rect">
            <a:avLst/>
          </a:prstGeom>
          <a:noFill/>
        </p:spPr>
        <p:txBody>
          <a:bodyPr wrap="square">
            <a:spAutoFit/>
          </a:bodyPr>
          <a:lstStyle/>
          <a:p>
            <a:r>
              <a:rPr lang="en-US" sz="3200" dirty="0">
                <a:solidFill>
                  <a:schemeClr val="bg2"/>
                </a:solidFill>
                <a:latin typeface="Times New Roman" panose="02020603050405020304" pitchFamily="18" charset="0"/>
                <a:cs typeface="Times New Roman" panose="02020603050405020304" pitchFamily="18" charset="0"/>
              </a:rPr>
              <a:t>A and B, share </a:t>
            </a:r>
            <a:r>
              <a:rPr lang="en-US" sz="3200" b="1" dirty="0">
                <a:solidFill>
                  <a:schemeClr val="bg2"/>
                </a:solidFill>
                <a:latin typeface="Times New Roman" panose="02020603050405020304" pitchFamily="18" charset="0"/>
                <a:cs typeface="Times New Roman" panose="02020603050405020304" pitchFamily="18" charset="0"/>
              </a:rPr>
              <a:t>a common secret </a:t>
            </a:r>
            <a:r>
              <a:rPr lang="en-US" sz="3200" dirty="0">
                <a:solidFill>
                  <a:schemeClr val="bg2"/>
                </a:solidFill>
                <a:latin typeface="Times New Roman" panose="02020603050405020304" pitchFamily="18" charset="0"/>
                <a:cs typeface="Times New Roman" panose="02020603050405020304" pitchFamily="18" charset="0"/>
              </a:rPr>
              <a:t>value S</a:t>
            </a:r>
            <a:r>
              <a:rPr lang="en-US" sz="2000" dirty="0">
                <a:solidFill>
                  <a:schemeClr val="bg2"/>
                </a:solidFill>
                <a:latin typeface="Times New Roman" panose="02020603050405020304" pitchFamily="18" charset="0"/>
                <a:cs typeface="Times New Roman" panose="02020603050405020304" pitchFamily="18" charset="0"/>
              </a:rPr>
              <a:t>AB</a:t>
            </a:r>
          </a:p>
          <a:p>
            <a:r>
              <a:rPr lang="en-US" sz="3200" dirty="0">
                <a:solidFill>
                  <a:schemeClr val="bg2"/>
                </a:solidFill>
                <a:latin typeface="Times New Roman" panose="02020603050405020304" pitchFamily="18" charset="0"/>
                <a:cs typeface="Times New Roman" panose="02020603050405020304" pitchFamily="18" charset="0"/>
              </a:rPr>
              <a:t>When A has a message to send to B, it calculates the hash function over the concatenation of the secret value and the message:</a:t>
            </a:r>
          </a:p>
          <a:p>
            <a:r>
              <a:rPr lang="en-US" sz="3200" dirty="0">
                <a:solidFill>
                  <a:schemeClr val="bg2"/>
                </a:solidFill>
                <a:latin typeface="Times New Roman" panose="02020603050405020304" pitchFamily="18" charset="0"/>
                <a:cs typeface="Times New Roman" panose="02020603050405020304" pitchFamily="18" charset="0"/>
              </a:rPr>
              <a:t>MD</a:t>
            </a:r>
            <a:r>
              <a:rPr lang="en-US" sz="2400" dirty="0">
                <a:solidFill>
                  <a:schemeClr val="bg2"/>
                </a:solidFill>
                <a:latin typeface="Times New Roman" panose="02020603050405020304" pitchFamily="18" charset="0"/>
                <a:cs typeface="Times New Roman" panose="02020603050405020304" pitchFamily="18" charset="0"/>
              </a:rPr>
              <a:t>M</a:t>
            </a:r>
            <a:r>
              <a:rPr lang="en-US" sz="3200" dirty="0">
                <a:solidFill>
                  <a:schemeClr val="bg2"/>
                </a:solidFill>
                <a:latin typeface="Times New Roman" panose="02020603050405020304" pitchFamily="18" charset="0"/>
                <a:cs typeface="Times New Roman" panose="02020603050405020304" pitchFamily="18" charset="0"/>
              </a:rPr>
              <a:t> = H(S</a:t>
            </a:r>
            <a:r>
              <a:rPr lang="en-US" sz="3200" baseline="-25000" dirty="0">
                <a:solidFill>
                  <a:schemeClr val="bg2"/>
                </a:solidFill>
                <a:latin typeface="Times New Roman" panose="02020603050405020304" pitchFamily="18" charset="0"/>
                <a:cs typeface="Times New Roman" panose="02020603050405020304" pitchFamily="18" charset="0"/>
              </a:rPr>
              <a:t>AB</a:t>
            </a:r>
            <a:r>
              <a:rPr lang="en-US" sz="3200" dirty="0">
                <a:solidFill>
                  <a:schemeClr val="bg2"/>
                </a:solidFill>
                <a:latin typeface="Times New Roman" panose="02020603050405020304" pitchFamily="18" charset="0"/>
                <a:cs typeface="Times New Roman" panose="02020603050405020304" pitchFamily="18" charset="0"/>
              </a:rPr>
              <a:t> | | M)</a:t>
            </a:r>
          </a:p>
          <a:p>
            <a:r>
              <a:rPr lang="en-US" sz="3200" dirty="0">
                <a:solidFill>
                  <a:schemeClr val="bg2"/>
                </a:solidFill>
                <a:latin typeface="Times New Roman" panose="02020603050405020304" pitchFamily="18" charset="0"/>
                <a:cs typeface="Times New Roman" panose="02020603050405020304" pitchFamily="18" charset="0"/>
              </a:rPr>
              <a:t>It then sends [MD</a:t>
            </a:r>
            <a:r>
              <a:rPr lang="en-US" sz="3200" baseline="-25000" dirty="0">
                <a:solidFill>
                  <a:schemeClr val="bg2"/>
                </a:solidFill>
                <a:latin typeface="Times New Roman" panose="02020603050405020304" pitchFamily="18" charset="0"/>
                <a:cs typeface="Times New Roman" panose="02020603050405020304" pitchFamily="18" charset="0"/>
              </a:rPr>
              <a:t>M</a:t>
            </a:r>
            <a:r>
              <a:rPr lang="en-US" sz="2400" dirty="0">
                <a:solidFill>
                  <a:schemeClr val="bg2"/>
                </a:solidFill>
                <a:latin typeface="Times New Roman" panose="02020603050405020304" pitchFamily="18" charset="0"/>
                <a:cs typeface="Times New Roman" panose="02020603050405020304" pitchFamily="18" charset="0"/>
              </a:rPr>
              <a:t> </a:t>
            </a:r>
            <a:r>
              <a:rPr lang="en-US" sz="3200" dirty="0">
                <a:solidFill>
                  <a:schemeClr val="bg2"/>
                </a:solidFill>
                <a:latin typeface="Times New Roman" panose="02020603050405020304" pitchFamily="18" charset="0"/>
                <a:cs typeface="Times New Roman" panose="02020603050405020304" pitchFamily="18" charset="0"/>
              </a:rPr>
              <a:t>| | M ]</a:t>
            </a:r>
            <a:r>
              <a:rPr lang="en-US" sz="2400" dirty="0">
                <a:solidFill>
                  <a:schemeClr val="bg2"/>
                </a:solidFill>
                <a:latin typeface="Times New Roman" panose="02020603050405020304" pitchFamily="18" charset="0"/>
                <a:cs typeface="Times New Roman" panose="02020603050405020304" pitchFamily="18" charset="0"/>
              </a:rPr>
              <a:t>	</a:t>
            </a:r>
            <a:r>
              <a:rPr lang="en-US" sz="3200" dirty="0">
                <a:solidFill>
                  <a:schemeClr val="bg2"/>
                </a:solidFill>
                <a:latin typeface="Times New Roman" panose="02020603050405020304" pitchFamily="18" charset="0"/>
                <a:cs typeface="Times New Roman" panose="02020603050405020304" pitchFamily="18" charset="0"/>
              </a:rPr>
              <a:t>to B.</a:t>
            </a:r>
          </a:p>
          <a:p>
            <a:r>
              <a:rPr lang="en-US" sz="3200" dirty="0">
                <a:solidFill>
                  <a:schemeClr val="bg2"/>
                </a:solidFill>
                <a:latin typeface="Times New Roman" panose="02020603050405020304" pitchFamily="18" charset="0"/>
                <a:cs typeface="Times New Roman" panose="02020603050405020304" pitchFamily="18" charset="0"/>
              </a:rPr>
              <a:t>Because B possesses S</a:t>
            </a:r>
            <a:r>
              <a:rPr lang="en-US" sz="2000" dirty="0">
                <a:solidFill>
                  <a:schemeClr val="bg2"/>
                </a:solidFill>
                <a:latin typeface="Times New Roman" panose="02020603050405020304" pitchFamily="18" charset="0"/>
                <a:cs typeface="Times New Roman" panose="02020603050405020304" pitchFamily="18" charset="0"/>
              </a:rPr>
              <a:t>AB</a:t>
            </a:r>
            <a:r>
              <a:rPr lang="en-US" sz="3200" dirty="0">
                <a:solidFill>
                  <a:schemeClr val="bg2"/>
                </a:solidFill>
                <a:latin typeface="Times New Roman" panose="02020603050405020304" pitchFamily="18" charset="0"/>
                <a:cs typeface="Times New Roman" panose="02020603050405020304" pitchFamily="18" charset="0"/>
              </a:rPr>
              <a:t>, it can recompute </a:t>
            </a:r>
          </a:p>
          <a:p>
            <a:r>
              <a:rPr lang="en-US" sz="3200" dirty="0">
                <a:solidFill>
                  <a:schemeClr val="bg2"/>
                </a:solidFill>
                <a:latin typeface="Times New Roman" panose="02020603050405020304" pitchFamily="18" charset="0"/>
                <a:cs typeface="Times New Roman" panose="02020603050405020304" pitchFamily="18" charset="0"/>
              </a:rPr>
              <a:t>H(S</a:t>
            </a:r>
            <a:r>
              <a:rPr lang="en-US" dirty="0">
                <a:solidFill>
                  <a:schemeClr val="bg2"/>
                </a:solidFill>
                <a:latin typeface="Times New Roman" panose="02020603050405020304" pitchFamily="18" charset="0"/>
                <a:cs typeface="Times New Roman" panose="02020603050405020304" pitchFamily="18" charset="0"/>
              </a:rPr>
              <a:t>AB</a:t>
            </a:r>
            <a:r>
              <a:rPr lang="en-US" sz="3200" dirty="0">
                <a:solidFill>
                  <a:schemeClr val="bg2"/>
                </a:solidFill>
                <a:latin typeface="Times New Roman" panose="02020603050405020304" pitchFamily="18" charset="0"/>
                <a:cs typeface="Times New Roman" panose="02020603050405020304" pitchFamily="18" charset="0"/>
              </a:rPr>
              <a:t> | | M)and verify MD</a:t>
            </a:r>
            <a:r>
              <a:rPr lang="en-US" sz="3200" baseline="-25000" dirty="0">
                <a:solidFill>
                  <a:schemeClr val="bg2"/>
                </a:solidFill>
                <a:latin typeface="Times New Roman" panose="02020603050405020304" pitchFamily="18" charset="0"/>
                <a:cs typeface="Times New Roman" panose="02020603050405020304" pitchFamily="18" charset="0"/>
              </a:rPr>
              <a:t>M</a:t>
            </a:r>
            <a:endParaRPr lang="en-US" sz="32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1C11-7B24-42D6-B8FC-B667F6F0122B}"/>
              </a:ext>
            </a:extLst>
          </p:cNvPr>
          <p:cNvSpPr>
            <a:spLocks noGrp="1"/>
          </p:cNvSpPr>
          <p:nvPr>
            <p:ph type="title"/>
          </p:nvPr>
        </p:nvSpPr>
        <p:spPr/>
        <p:txBody>
          <a:bodyPr/>
          <a:lstStyle/>
          <a:p>
            <a:r>
              <a:rPr lang="en-US" dirty="0"/>
              <a:t>One-way hash </a:t>
            </a:r>
            <a:r>
              <a:rPr lang="en-US" dirty="0" err="1"/>
              <a:t>func</a:t>
            </a:r>
            <a:endParaRPr lang="en-US" dirty="0"/>
          </a:p>
        </p:txBody>
      </p:sp>
      <p:sp>
        <p:nvSpPr>
          <p:cNvPr id="3" name="Content Placeholder 2">
            <a:extLst>
              <a:ext uri="{FF2B5EF4-FFF2-40B4-BE49-F238E27FC236}">
                <a16:creationId xmlns:a16="http://schemas.microsoft.com/office/drawing/2014/main" id="{8EC359EC-32AB-4F46-BE22-0057EEEDC2FF}"/>
              </a:ext>
            </a:extLst>
          </p:cNvPr>
          <p:cNvSpPr>
            <a:spLocks noGrp="1"/>
          </p:cNvSpPr>
          <p:nvPr>
            <p:ph idx="1"/>
          </p:nvPr>
        </p:nvSpPr>
        <p:spPr/>
        <p:txBody>
          <a:bodyPr>
            <a:normAutofit fontScale="92500" lnSpcReduction="10000"/>
          </a:bodyPr>
          <a:lstStyle/>
          <a:p>
            <a:pPr marL="282575" lvl="1" indent="0">
              <a:buNone/>
              <a:defRPr/>
            </a:pPr>
            <a:r>
              <a:rPr lang="en-US" sz="2800" dirty="0"/>
              <a:t>Two approaches also have an advantage over approaches that encrypt the entire message in that less computation is required. </a:t>
            </a:r>
          </a:p>
          <a:p>
            <a:pPr marL="282575" lvl="1" indent="0">
              <a:buNone/>
              <a:defRPr/>
            </a:pPr>
            <a:r>
              <a:rPr lang="en-US" sz="2800"/>
              <a:t>However</a:t>
            </a:r>
            <a:r>
              <a:rPr lang="en-US" sz="2800" dirty="0"/>
              <a:t>, there are techniques that avoids encryption altogether</a:t>
            </a:r>
            <a:r>
              <a:rPr lang="en-US" sz="2800"/>
              <a:t>. Several </a:t>
            </a:r>
            <a:r>
              <a:rPr lang="en-US" sz="2800" dirty="0"/>
              <a:t>reasons for this interest are pointed out in: </a:t>
            </a:r>
          </a:p>
          <a:p>
            <a:pPr lvl="2">
              <a:defRPr/>
            </a:pPr>
            <a:r>
              <a:rPr lang="en-US" sz="2800" b="1" dirty="0"/>
              <a:t>a:Software is quite slow for Encryption,</a:t>
            </a:r>
          </a:p>
          <a:p>
            <a:pPr lvl="2">
              <a:defRPr/>
            </a:pPr>
            <a:r>
              <a:rPr lang="en-US" sz="2800" b="1" dirty="0"/>
              <a:t>b:Encryption hardware costs are nonnegligible</a:t>
            </a:r>
          </a:p>
          <a:p>
            <a:pPr lvl="2">
              <a:defRPr/>
            </a:pPr>
            <a:r>
              <a:rPr lang="en-US" sz="2800" b="1" dirty="0"/>
              <a:t>c:Encryption hardware </a:t>
            </a:r>
            <a:r>
              <a:rPr lang="en-US" sz="2800" dirty="0"/>
              <a:t>is optimized toward large data sizes while it has large overhead For small blocks of data, </a:t>
            </a:r>
          </a:p>
          <a:p>
            <a:pPr lvl="2">
              <a:defRPr/>
            </a:pPr>
            <a:r>
              <a:rPr lang="en-US" altLang="en-US" sz="2800" b="1" dirty="0"/>
              <a:t>d</a:t>
            </a:r>
            <a:r>
              <a:rPr lang="en-US" altLang="en-US" sz="2800" dirty="0"/>
              <a:t>:An encryption algorithm </a:t>
            </a:r>
            <a:r>
              <a:rPr lang="en-US" altLang="en-US" sz="2800" b="1" dirty="0"/>
              <a:t>may be protected by a patent</a:t>
            </a:r>
            <a:r>
              <a:rPr lang="en-US" altLang="en-US" sz="2800" dirty="0"/>
              <a:t> (need permission)</a:t>
            </a:r>
            <a:endParaRPr lang="en-US" sz="2800" dirty="0"/>
          </a:p>
          <a:p>
            <a:endParaRPr lang="en-US" sz="3200" dirty="0"/>
          </a:p>
        </p:txBody>
      </p:sp>
      <p:sp>
        <p:nvSpPr>
          <p:cNvPr id="4" name="Slide Number Placeholder 3">
            <a:extLst>
              <a:ext uri="{FF2B5EF4-FFF2-40B4-BE49-F238E27FC236}">
                <a16:creationId xmlns:a16="http://schemas.microsoft.com/office/drawing/2014/main" id="{00CA0092-0A62-4DAC-8425-CADDDA04BB67}"/>
              </a:ext>
            </a:extLst>
          </p:cNvPr>
          <p:cNvSpPr>
            <a:spLocks noGrp="1"/>
          </p:cNvSpPr>
          <p:nvPr>
            <p:ph type="sldNum" sz="quarter" idx="12"/>
          </p:nvPr>
        </p:nvSpPr>
        <p:spPr/>
        <p:txBody>
          <a:bodyPr/>
          <a:lstStyle/>
          <a:p>
            <a:pPr>
              <a:defRPr/>
            </a:pPr>
            <a:fld id="{309D7C35-13A4-4254-87CE-4ED12F6DAA6B}" type="slidenum">
              <a:rPr lang="en-US" smtClean="0"/>
              <a:pPr>
                <a:defRPr/>
              </a:pPr>
              <a:t>16</a:t>
            </a:fld>
            <a:endParaRPr lang="en-US" dirty="0"/>
          </a:p>
        </p:txBody>
      </p:sp>
    </p:spTree>
    <p:extLst>
      <p:ext uri="{BB962C8B-B14F-4D97-AF65-F5344CB8AC3E}">
        <p14:creationId xmlns:p14="http://schemas.microsoft.com/office/powerpoint/2010/main" val="1538094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D706B1E-DBB5-47B4-A0E4-1FE7478958C9}"/>
              </a:ext>
            </a:extLst>
          </p:cNvPr>
          <p:cNvSpPr>
            <a:spLocks noGrp="1" noChangeArrowheads="1"/>
          </p:cNvSpPr>
          <p:nvPr>
            <p:ph type="title"/>
          </p:nvPr>
        </p:nvSpPr>
        <p:spPr/>
        <p:txBody>
          <a:bodyPr/>
          <a:lstStyle/>
          <a:p>
            <a:pPr eaLnBrk="1" hangingPunct="1">
              <a:defRPr/>
            </a:pPr>
            <a:r>
              <a:rPr lang="en-US" altLang="en-US" sz="4000" dirty="0">
                <a:ea typeface="ＭＳ Ｐゴシック" panose="020B0600070205080204" pitchFamily="34" charset="-128"/>
              </a:rPr>
              <a:t>Hash Function Requirements</a:t>
            </a:r>
            <a:endParaRPr lang="en-AU" altLang="en-US" sz="4000" dirty="0">
              <a:ea typeface="ＭＳ Ｐゴシック" panose="020B0600070205080204" pitchFamily="34" charset="-128"/>
            </a:endParaRPr>
          </a:p>
        </p:txBody>
      </p:sp>
      <p:sp>
        <p:nvSpPr>
          <p:cNvPr id="5" name="TextBox 4">
            <a:extLst>
              <a:ext uri="{FF2B5EF4-FFF2-40B4-BE49-F238E27FC236}">
                <a16:creationId xmlns:a16="http://schemas.microsoft.com/office/drawing/2014/main" id="{5DC3EA08-8A84-457C-9B7E-E1D7A4A92939}"/>
              </a:ext>
            </a:extLst>
          </p:cNvPr>
          <p:cNvSpPr txBox="1"/>
          <p:nvPr/>
        </p:nvSpPr>
        <p:spPr>
          <a:xfrm>
            <a:off x="179388" y="1530350"/>
            <a:ext cx="8964612" cy="3539430"/>
          </a:xfrm>
          <a:prstGeom prst="rect">
            <a:avLst/>
          </a:prstGeom>
          <a:noFill/>
        </p:spPr>
        <p:txBody>
          <a:bodyPr>
            <a:spAutoFit/>
          </a:bodyPr>
          <a:lstStyle/>
          <a:p>
            <a:pPr>
              <a:defRPr/>
            </a:pPr>
            <a:r>
              <a:rPr lang="en-US" sz="2800" dirty="0">
                <a:solidFill>
                  <a:schemeClr val="bg2"/>
                </a:solidFill>
              </a:rPr>
              <a:t>For message, a </a:t>
            </a:r>
            <a:r>
              <a:rPr lang="en-US" sz="2800" b="1" dirty="0">
                <a:solidFill>
                  <a:schemeClr val="bg2"/>
                </a:solidFill>
              </a:rPr>
              <a:t>hash function (H)</a:t>
            </a:r>
            <a:r>
              <a:rPr lang="en-US" sz="2800" dirty="0">
                <a:solidFill>
                  <a:schemeClr val="bg2"/>
                </a:solidFill>
              </a:rPr>
              <a:t> must have the followings: </a:t>
            </a:r>
          </a:p>
          <a:p>
            <a:pPr marL="342900" indent="-342900">
              <a:buFontTx/>
              <a:buAutoNum type="arabicPeriod"/>
              <a:defRPr/>
            </a:pPr>
            <a:r>
              <a:rPr lang="en-US" sz="2800" b="1" dirty="0">
                <a:solidFill>
                  <a:schemeClr val="bg2"/>
                </a:solidFill>
              </a:rPr>
              <a:t>H can be applied to a block of data </a:t>
            </a:r>
            <a:r>
              <a:rPr lang="en-US" sz="2800" dirty="0">
                <a:solidFill>
                  <a:schemeClr val="bg2"/>
                </a:solidFill>
              </a:rPr>
              <a:t>of </a:t>
            </a:r>
            <a:r>
              <a:rPr lang="en-US" sz="2800" b="1" dirty="0">
                <a:solidFill>
                  <a:schemeClr val="bg2"/>
                </a:solidFill>
              </a:rPr>
              <a:t>any size. </a:t>
            </a:r>
          </a:p>
          <a:p>
            <a:pPr marL="342900" indent="-342900">
              <a:buFontTx/>
              <a:buAutoNum type="arabicPeriod"/>
              <a:defRPr/>
            </a:pPr>
            <a:r>
              <a:rPr lang="en-US" sz="2800" b="1" dirty="0">
                <a:solidFill>
                  <a:schemeClr val="bg2"/>
                </a:solidFill>
              </a:rPr>
              <a:t>H produces a fixed-length </a:t>
            </a:r>
            <a:r>
              <a:rPr lang="en-US" sz="2800" dirty="0">
                <a:solidFill>
                  <a:schemeClr val="bg2"/>
                </a:solidFill>
              </a:rPr>
              <a:t>output.</a:t>
            </a:r>
          </a:p>
          <a:p>
            <a:pPr marL="342900" indent="-342900">
              <a:buFontTx/>
              <a:buAutoNum type="arabicPeriod"/>
              <a:defRPr/>
            </a:pPr>
            <a:r>
              <a:rPr lang="en-US" sz="2800" b="1" dirty="0">
                <a:solidFill>
                  <a:schemeClr val="bg2"/>
                </a:solidFill>
              </a:rPr>
              <a:t>H(x) is relatively easy to compute </a:t>
            </a:r>
            <a:r>
              <a:rPr lang="en-US" sz="2800" dirty="0">
                <a:solidFill>
                  <a:schemeClr val="bg2"/>
                </a:solidFill>
              </a:rPr>
              <a:t>for any </a:t>
            </a:r>
            <a:r>
              <a:rPr lang="en-US" sz="2800" b="1" dirty="0">
                <a:solidFill>
                  <a:schemeClr val="bg2"/>
                </a:solidFill>
              </a:rPr>
              <a:t>given x, </a:t>
            </a:r>
            <a:r>
              <a:rPr lang="en-US" sz="2800" dirty="0">
                <a:solidFill>
                  <a:schemeClr val="bg2"/>
                </a:solidFill>
              </a:rPr>
              <a:t>making both hardware and software implementations practical. </a:t>
            </a:r>
          </a:p>
          <a:p>
            <a:pPr marL="342900" indent="-342900">
              <a:buFontTx/>
              <a:buAutoNum type="arabicPeriod"/>
              <a:defRPr/>
            </a:pPr>
            <a:endParaRPr lang="en-US" sz="2800" dirty="0">
              <a:solidFill>
                <a:schemeClr val="bg2"/>
              </a:solidFill>
            </a:endParaRPr>
          </a:p>
        </p:txBody>
      </p:sp>
      <p:sp>
        <p:nvSpPr>
          <p:cNvPr id="2" name="Slide Number Placeholder 1">
            <a:extLst>
              <a:ext uri="{FF2B5EF4-FFF2-40B4-BE49-F238E27FC236}">
                <a16:creationId xmlns:a16="http://schemas.microsoft.com/office/drawing/2014/main" id="{B05EC135-F83B-454F-BB78-8CFF5936221C}"/>
              </a:ext>
            </a:extLst>
          </p:cNvPr>
          <p:cNvSpPr>
            <a:spLocks noGrp="1"/>
          </p:cNvSpPr>
          <p:nvPr>
            <p:ph type="sldNum" sz="quarter" idx="12"/>
          </p:nvPr>
        </p:nvSpPr>
        <p:spPr/>
        <p:txBody>
          <a:bodyPr/>
          <a:lstStyle/>
          <a:p>
            <a:pPr>
              <a:defRPr/>
            </a:pPr>
            <a:fld id="{309D7C35-13A4-4254-87CE-4ED12F6DAA6B}" type="slidenum">
              <a:rPr lang="en-US" smtClean="0"/>
              <a:pPr>
                <a:defRPr/>
              </a:pPr>
              <a:t>17</a:t>
            </a:fld>
            <a:endParaRPr lang="en-US" dirty="0"/>
          </a:p>
        </p:txBody>
      </p:sp>
    </p:spTree>
    <p:extLst>
      <p:ext uri="{BB962C8B-B14F-4D97-AF65-F5344CB8AC3E}">
        <p14:creationId xmlns:p14="http://schemas.microsoft.com/office/powerpoint/2010/main" val="264163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D706B1E-DBB5-47B4-A0E4-1FE7478958C9}"/>
              </a:ext>
            </a:extLst>
          </p:cNvPr>
          <p:cNvSpPr>
            <a:spLocks noGrp="1" noChangeArrowheads="1"/>
          </p:cNvSpPr>
          <p:nvPr>
            <p:ph type="title"/>
          </p:nvPr>
        </p:nvSpPr>
        <p:spPr/>
        <p:txBody>
          <a:bodyPr/>
          <a:lstStyle/>
          <a:p>
            <a:pPr eaLnBrk="1" hangingPunct="1">
              <a:defRPr/>
            </a:pPr>
            <a:r>
              <a:rPr lang="en-US" altLang="en-US" sz="4000" dirty="0">
                <a:ea typeface="ＭＳ Ｐゴシック" panose="020B0600070205080204" pitchFamily="34" charset="-128"/>
              </a:rPr>
              <a:t>Hash Function Requirements (Cont.)</a:t>
            </a:r>
            <a:endParaRPr lang="en-AU" altLang="en-US" sz="4000" dirty="0">
              <a:ea typeface="ＭＳ Ｐゴシック" panose="020B0600070205080204" pitchFamily="34" charset="-128"/>
            </a:endParaRPr>
          </a:p>
        </p:txBody>
      </p:sp>
      <p:sp>
        <p:nvSpPr>
          <p:cNvPr id="5" name="TextBox 4">
            <a:extLst>
              <a:ext uri="{FF2B5EF4-FFF2-40B4-BE49-F238E27FC236}">
                <a16:creationId xmlns:a16="http://schemas.microsoft.com/office/drawing/2014/main" id="{5DC3EA08-8A84-457C-9B7E-E1D7A4A92939}"/>
              </a:ext>
            </a:extLst>
          </p:cNvPr>
          <p:cNvSpPr txBox="1"/>
          <p:nvPr/>
        </p:nvSpPr>
        <p:spPr>
          <a:xfrm>
            <a:off x="179388" y="1530350"/>
            <a:ext cx="8964612" cy="5016758"/>
          </a:xfrm>
          <a:prstGeom prst="rect">
            <a:avLst/>
          </a:prstGeom>
          <a:noFill/>
        </p:spPr>
        <p:txBody>
          <a:bodyPr>
            <a:spAutoFit/>
          </a:bodyPr>
          <a:lstStyle/>
          <a:p>
            <a:pPr marL="457200" indent="-457200">
              <a:buFont typeface="+mj-lt"/>
              <a:buAutoNum type="arabicPeriod" startAt="4"/>
              <a:defRPr/>
            </a:pPr>
            <a:r>
              <a:rPr lang="en-US" sz="3200" dirty="0">
                <a:solidFill>
                  <a:schemeClr val="bg2"/>
                </a:solidFill>
              </a:rPr>
              <a:t>For any given </a:t>
            </a:r>
            <a:r>
              <a:rPr lang="en-US" sz="3200" b="1" dirty="0">
                <a:solidFill>
                  <a:schemeClr val="bg2"/>
                </a:solidFill>
              </a:rPr>
              <a:t>code h</a:t>
            </a:r>
            <a:r>
              <a:rPr lang="en-US" sz="3200" dirty="0">
                <a:solidFill>
                  <a:schemeClr val="bg2"/>
                </a:solidFill>
              </a:rPr>
              <a:t>, it is computationally </a:t>
            </a:r>
            <a:r>
              <a:rPr lang="en-US" sz="3200" b="1" dirty="0">
                <a:solidFill>
                  <a:schemeClr val="bg2"/>
                </a:solidFill>
              </a:rPr>
              <a:t>infeasible to find x such that H(x) = h</a:t>
            </a:r>
            <a:r>
              <a:rPr lang="en-US" sz="3200" dirty="0">
                <a:solidFill>
                  <a:schemeClr val="bg2"/>
                </a:solidFill>
              </a:rPr>
              <a:t>. (one-way or </a:t>
            </a:r>
            <a:r>
              <a:rPr lang="en-US" sz="3200" b="1" dirty="0">
                <a:solidFill>
                  <a:schemeClr val="bg2"/>
                </a:solidFill>
              </a:rPr>
              <a:t>preimage resistant</a:t>
            </a:r>
            <a:r>
              <a:rPr lang="en-US" sz="3200" dirty="0">
                <a:solidFill>
                  <a:schemeClr val="bg2"/>
                </a:solidFill>
              </a:rPr>
              <a:t>) </a:t>
            </a:r>
          </a:p>
          <a:p>
            <a:pPr marL="342900" indent="-342900">
              <a:buFontTx/>
              <a:buAutoNum type="arabicPeriod" startAt="4"/>
              <a:defRPr/>
            </a:pPr>
            <a:r>
              <a:rPr lang="en-US" sz="3200" dirty="0">
                <a:solidFill>
                  <a:schemeClr val="bg2"/>
                </a:solidFill>
              </a:rPr>
              <a:t>For any given block</a:t>
            </a:r>
            <a:r>
              <a:rPr lang="en-US" sz="3200" b="1" dirty="0">
                <a:solidFill>
                  <a:schemeClr val="bg2"/>
                </a:solidFill>
              </a:rPr>
              <a:t> x</a:t>
            </a:r>
            <a:r>
              <a:rPr lang="en-US" sz="3200" dirty="0">
                <a:solidFill>
                  <a:schemeClr val="bg2"/>
                </a:solidFill>
              </a:rPr>
              <a:t>, it is computationally infeasible to find </a:t>
            </a:r>
            <a:r>
              <a:rPr lang="en-US" sz="3200" b="1" dirty="0">
                <a:solidFill>
                  <a:schemeClr val="bg2"/>
                </a:solidFill>
              </a:rPr>
              <a:t>y ≠ x with H(y) = H(x)</a:t>
            </a:r>
            <a:r>
              <a:rPr lang="en-US" sz="3200" dirty="0">
                <a:solidFill>
                  <a:schemeClr val="bg2"/>
                </a:solidFill>
              </a:rPr>
              <a:t>. (</a:t>
            </a:r>
            <a:r>
              <a:rPr lang="en-US" sz="3200" b="1" dirty="0">
                <a:solidFill>
                  <a:schemeClr val="bg2"/>
                </a:solidFill>
              </a:rPr>
              <a:t>second pre-image resistant</a:t>
            </a:r>
            <a:r>
              <a:rPr lang="en-US" sz="3200" dirty="0">
                <a:solidFill>
                  <a:schemeClr val="bg2"/>
                </a:solidFill>
              </a:rPr>
              <a:t>) or weak collision resistant. </a:t>
            </a:r>
          </a:p>
          <a:p>
            <a:pPr marL="342900" indent="-342900">
              <a:buFontTx/>
              <a:buAutoNum type="arabicPeriod" startAt="4"/>
              <a:defRPr/>
            </a:pPr>
            <a:r>
              <a:rPr lang="en-US" sz="3200" dirty="0">
                <a:solidFill>
                  <a:schemeClr val="bg2"/>
                </a:solidFill>
              </a:rPr>
              <a:t>It is computationally infeasible to find any pair (x, y) such that H(x) = H(y), referred as: (collision resistant or strong collision resistant).</a:t>
            </a:r>
          </a:p>
        </p:txBody>
      </p:sp>
      <p:sp>
        <p:nvSpPr>
          <p:cNvPr id="2" name="Slide Number Placeholder 1">
            <a:extLst>
              <a:ext uri="{FF2B5EF4-FFF2-40B4-BE49-F238E27FC236}">
                <a16:creationId xmlns:a16="http://schemas.microsoft.com/office/drawing/2014/main" id="{8C03EC73-934B-4F85-9642-CC5933841AE3}"/>
              </a:ext>
            </a:extLst>
          </p:cNvPr>
          <p:cNvSpPr>
            <a:spLocks noGrp="1"/>
          </p:cNvSpPr>
          <p:nvPr>
            <p:ph type="sldNum" sz="quarter" idx="12"/>
          </p:nvPr>
        </p:nvSpPr>
        <p:spPr/>
        <p:txBody>
          <a:bodyPr/>
          <a:lstStyle/>
          <a:p>
            <a:pPr>
              <a:defRPr/>
            </a:pPr>
            <a:fld id="{309D7C35-13A4-4254-87CE-4ED12F6DAA6B}" type="slidenum">
              <a:rPr lang="en-US" smtClean="0"/>
              <a:pPr>
                <a:defRPr/>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D706B1E-DBB5-47B4-A0E4-1FE7478958C9}"/>
              </a:ext>
            </a:extLst>
          </p:cNvPr>
          <p:cNvSpPr>
            <a:spLocks noGrp="1" noChangeArrowheads="1"/>
          </p:cNvSpPr>
          <p:nvPr>
            <p:ph type="title"/>
          </p:nvPr>
        </p:nvSpPr>
        <p:spPr/>
        <p:txBody>
          <a:bodyPr/>
          <a:lstStyle/>
          <a:p>
            <a:pPr eaLnBrk="1" hangingPunct="1">
              <a:defRPr/>
            </a:pPr>
            <a:r>
              <a:rPr lang="en-US" altLang="en-US" sz="4000" dirty="0">
                <a:ea typeface="ＭＳ Ｐゴシック" panose="020B0600070205080204" pitchFamily="34" charset="-128"/>
              </a:rPr>
              <a:t>Hash Function Requirements (Cont.)</a:t>
            </a:r>
            <a:endParaRPr lang="en-AU" altLang="en-US" sz="4000" dirty="0">
              <a:ea typeface="ＭＳ Ｐゴシック" panose="020B0600070205080204" pitchFamily="34" charset="-128"/>
            </a:endParaRPr>
          </a:p>
        </p:txBody>
      </p:sp>
      <p:sp>
        <p:nvSpPr>
          <p:cNvPr id="5" name="TextBox 4">
            <a:extLst>
              <a:ext uri="{FF2B5EF4-FFF2-40B4-BE49-F238E27FC236}">
                <a16:creationId xmlns:a16="http://schemas.microsoft.com/office/drawing/2014/main" id="{5DC3EA08-8A84-457C-9B7E-E1D7A4A92939}"/>
              </a:ext>
            </a:extLst>
          </p:cNvPr>
          <p:cNvSpPr txBox="1"/>
          <p:nvPr/>
        </p:nvSpPr>
        <p:spPr>
          <a:xfrm>
            <a:off x="179388" y="1530350"/>
            <a:ext cx="8964612" cy="4893647"/>
          </a:xfrm>
          <a:prstGeom prst="rect">
            <a:avLst/>
          </a:prstGeom>
          <a:noFill/>
        </p:spPr>
        <p:txBody>
          <a:bodyPr>
            <a:spAutoFit/>
          </a:bodyPr>
          <a:lstStyle/>
          <a:p>
            <a:pPr marL="342900" marR="0" lvl="0" indent="-34290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ltLang="en-US" sz="2400" dirty="0">
                <a:solidFill>
                  <a:schemeClr val="bg2"/>
                </a:solidFill>
                <a:latin typeface="Arial" panose="020B0604020202020204" pitchFamily="34" charset="0"/>
              </a:rPr>
              <a:t>4-th </a:t>
            </a:r>
            <a:r>
              <a:rPr lang="en-US" sz="2400" dirty="0">
                <a:solidFill>
                  <a:schemeClr val="bg2"/>
                </a:solidFill>
              </a:rPr>
              <a:t>property (one-way): if the authentication technique involves the use of a secret value. The secret value itself is not sent</a:t>
            </a:r>
            <a:r>
              <a:rPr lang="en-US" sz="2400">
                <a:solidFill>
                  <a:schemeClr val="bg2"/>
                </a:solidFill>
              </a:rPr>
              <a:t>; however</a:t>
            </a:r>
            <a:r>
              <a:rPr lang="en-US" sz="2400" dirty="0">
                <a:solidFill>
                  <a:schemeClr val="bg2"/>
                </a:solidFill>
              </a:rPr>
              <a:t>, if the hash function is not one way, an attacker can easily discover the secret value.</a:t>
            </a:r>
          </a:p>
          <a:p>
            <a:pPr marL="342900" indent="-342900" eaLnBrk="1" hangingPunct="1">
              <a:buFont typeface="Arial" panose="020B0604020202020204" pitchFamily="34" charset="0"/>
              <a:buChar char="•"/>
            </a:pPr>
            <a:r>
              <a:rPr lang="en-US" sz="2400" dirty="0">
                <a:solidFill>
                  <a:schemeClr val="bg2"/>
                </a:solidFill>
              </a:rPr>
              <a:t>If </a:t>
            </a:r>
            <a:r>
              <a:rPr lang="en-US" sz="2400" b="1" dirty="0">
                <a:solidFill>
                  <a:schemeClr val="bg2"/>
                </a:solidFill>
              </a:rPr>
              <a:t>second pre-image resistant</a:t>
            </a:r>
            <a:r>
              <a:rPr lang="en-US" sz="2400" dirty="0">
                <a:solidFill>
                  <a:schemeClr val="bg2"/>
                </a:solidFill>
              </a:rPr>
              <a:t> property were not true, Attacker First, observe or intercept a message plus its encrypted hash code; second, generate an unencrypted hash code from the message; third, generate an alternate message with the same hash code n. </a:t>
            </a:r>
          </a:p>
          <a:p>
            <a:pPr marL="342900" indent="-342900" algn="l" rtl="0" eaLnBrk="1" hangingPunct="1">
              <a:buFont typeface="Arial" panose="020B0604020202020204" pitchFamily="34" charset="0"/>
              <a:buChar char="•"/>
            </a:pPr>
            <a:r>
              <a:rPr lang="en-US" sz="2400" dirty="0">
                <a:solidFill>
                  <a:schemeClr val="bg2"/>
                </a:solidFill>
              </a:rPr>
              <a:t>The sixth property, collision resistant, protects against a sophisticated class of attack known as the </a:t>
            </a:r>
            <a:r>
              <a:rPr lang="en-US" sz="2400" b="1" dirty="0">
                <a:solidFill>
                  <a:schemeClr val="bg2"/>
                </a:solidFill>
              </a:rPr>
              <a:t>birthday attack</a:t>
            </a:r>
            <a:r>
              <a:rPr lang="en-US" sz="2400" dirty="0">
                <a:solidFill>
                  <a:schemeClr val="bg2"/>
                </a:solidFill>
              </a:rPr>
              <a:t>. Details are beyond the scope. The attack reduces the strength of an m-bit hash function from 2</a:t>
            </a:r>
            <a:r>
              <a:rPr lang="en-US" sz="2400" baseline="30000" dirty="0">
                <a:solidFill>
                  <a:schemeClr val="bg2"/>
                </a:solidFill>
              </a:rPr>
              <a:t>m</a:t>
            </a:r>
            <a:r>
              <a:rPr lang="en-US" sz="2400" dirty="0">
                <a:solidFill>
                  <a:schemeClr val="bg2"/>
                </a:solidFill>
              </a:rPr>
              <a:t> to 2</a:t>
            </a:r>
            <a:r>
              <a:rPr lang="en-US" sz="2400" baseline="30000" dirty="0">
                <a:solidFill>
                  <a:schemeClr val="bg2"/>
                </a:solidFill>
              </a:rPr>
              <a:t>m/2</a:t>
            </a:r>
            <a:endParaRPr lang="en-US" sz="2400" dirty="0">
              <a:solidFill>
                <a:schemeClr val="bg2"/>
              </a:solidFill>
            </a:endParaRPr>
          </a:p>
        </p:txBody>
      </p:sp>
      <p:sp>
        <p:nvSpPr>
          <p:cNvPr id="2" name="Slide Number Placeholder 1">
            <a:extLst>
              <a:ext uri="{FF2B5EF4-FFF2-40B4-BE49-F238E27FC236}">
                <a16:creationId xmlns:a16="http://schemas.microsoft.com/office/drawing/2014/main" id="{9D6D6554-B698-44D3-B63C-5286557E9CEF}"/>
              </a:ext>
            </a:extLst>
          </p:cNvPr>
          <p:cNvSpPr>
            <a:spLocks noGrp="1"/>
          </p:cNvSpPr>
          <p:nvPr>
            <p:ph type="sldNum" sz="quarter" idx="12"/>
          </p:nvPr>
        </p:nvSpPr>
        <p:spPr/>
        <p:txBody>
          <a:bodyPr/>
          <a:lstStyle/>
          <a:p>
            <a:pPr>
              <a:defRPr/>
            </a:pPr>
            <a:fld id="{309D7C35-13A4-4254-87CE-4ED12F6DAA6B}" type="slidenum">
              <a:rPr lang="en-US" smtClean="0"/>
              <a:pPr>
                <a:defRPr/>
              </a:pPr>
              <a:t>19</a:t>
            </a:fld>
            <a:endParaRPr lang="en-US" dirty="0"/>
          </a:p>
        </p:txBody>
      </p:sp>
    </p:spTree>
    <p:extLst>
      <p:ext uri="{BB962C8B-B14F-4D97-AF65-F5344CB8AC3E}">
        <p14:creationId xmlns:p14="http://schemas.microsoft.com/office/powerpoint/2010/main" val="3203508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728FC69C-7A93-4500-81B7-97D7FA033164}"/>
              </a:ext>
            </a:extLst>
          </p:cNvPr>
          <p:cNvSpPr>
            <a:spLocks noGrp="1" noChangeArrowheads="1"/>
          </p:cNvSpPr>
          <p:nvPr>
            <p:ph type="ctrTitle"/>
          </p:nvPr>
        </p:nvSpPr>
        <p:spPr>
          <a:xfrm>
            <a:off x="838200" y="457200"/>
            <a:ext cx="7848600" cy="2765425"/>
          </a:xfrm>
        </p:spPr>
        <p:txBody>
          <a:bodyPr/>
          <a:lstStyle/>
          <a:p>
            <a:pPr eaLnBrk="1" hangingPunct="1">
              <a:defRPr/>
            </a:pPr>
            <a:r>
              <a:rPr lang="en-US" altLang="en-US">
                <a:ea typeface="ＭＳ Ｐゴシック" panose="020B0600070205080204" pitchFamily="34" charset="-128"/>
              </a:rPr>
              <a:t>Network Security Essentials</a:t>
            </a:r>
            <a:br>
              <a:rPr lang="en-US" altLang="en-US">
                <a:ea typeface="ＭＳ Ｐゴシック" panose="020B0600070205080204" pitchFamily="34" charset="-128"/>
              </a:rPr>
            </a:br>
            <a:r>
              <a:rPr lang="en-US" altLang="en-US">
                <a:ea typeface="ＭＳ Ｐゴシック" panose="020B0600070205080204" pitchFamily="34" charset="-128"/>
              </a:rPr>
              <a:t>Chapter 3</a:t>
            </a:r>
            <a:endParaRPr lang="en-AU" altLang="en-US">
              <a:ea typeface="ＭＳ Ｐゴシック" panose="020B0600070205080204" pitchFamily="34" charset="-128"/>
            </a:endParaRPr>
          </a:p>
        </p:txBody>
      </p:sp>
      <p:sp>
        <p:nvSpPr>
          <p:cNvPr id="84995" name="Rectangle 3">
            <a:extLst>
              <a:ext uri="{FF2B5EF4-FFF2-40B4-BE49-F238E27FC236}">
                <a16:creationId xmlns:a16="http://schemas.microsoft.com/office/drawing/2014/main" id="{98B5227A-A609-425D-8AB5-09FCE0AB2A5D}"/>
              </a:ext>
            </a:extLst>
          </p:cNvPr>
          <p:cNvSpPr>
            <a:spLocks noGrp="1" noChangeArrowheads="1"/>
          </p:cNvSpPr>
          <p:nvPr>
            <p:ph type="subTitle" idx="1"/>
          </p:nvPr>
        </p:nvSpPr>
        <p:spPr>
          <a:xfrm>
            <a:off x="1371600" y="3657600"/>
            <a:ext cx="6400800" cy="2671763"/>
          </a:xfrm>
        </p:spPr>
        <p:txBody>
          <a:bodyPr/>
          <a:lstStyle/>
          <a:p>
            <a:pPr eaLnBrk="1" hangingPunct="1">
              <a:buFont typeface="Wingdings" panose="05000000000000000000" pitchFamily="2" charset="2"/>
              <a:buNone/>
              <a:defRPr/>
            </a:pPr>
            <a:r>
              <a:rPr lang="en-US" altLang="en-US" dirty="0">
                <a:ea typeface="ＭＳ Ｐゴシック" panose="020B0600070205080204" pitchFamily="34" charset="-128"/>
              </a:rPr>
              <a:t>by William Stallings	</a:t>
            </a:r>
          </a:p>
          <a:p>
            <a:pPr eaLnBrk="1" hangingPunct="1">
              <a:buFont typeface="Wingdings" panose="05000000000000000000" pitchFamily="2" charset="2"/>
              <a:buNone/>
              <a:defRPr/>
            </a:pPr>
            <a:endParaRPr lang="en-US" altLang="en-US" dirty="0">
              <a:ea typeface="ＭＳ Ｐゴシック" panose="020B0600070205080204" pitchFamily="34" charset="-128"/>
            </a:endParaRPr>
          </a:p>
          <a:p>
            <a:pPr eaLnBrk="1" hangingPunct="1">
              <a:buFont typeface="Wingdings" panose="05000000000000000000" pitchFamily="2" charset="2"/>
              <a:buNone/>
              <a:defRPr/>
            </a:pPr>
            <a:r>
              <a:rPr lang="en-US" altLang="en-US" dirty="0">
                <a:ea typeface="ＭＳ Ｐゴシック" panose="020B0600070205080204" pitchFamily="34" charset="-128"/>
              </a:rPr>
              <a:t>Lecture slides by Lawrie Brown</a:t>
            </a:r>
            <a:endParaRPr lang="en-AU" altLang="en-US"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68277A9F-3873-436F-8893-8AAB6327FF48}"/>
              </a:ext>
            </a:extLst>
          </p:cNvPr>
          <p:cNvSpPr>
            <a:spLocks noGrp="1"/>
          </p:cNvSpPr>
          <p:nvPr>
            <p:ph type="sldNum" sz="quarter" idx="12"/>
          </p:nvPr>
        </p:nvSpPr>
        <p:spPr/>
        <p:txBody>
          <a:bodyPr/>
          <a:lstStyle/>
          <a:p>
            <a:pPr>
              <a:defRPr/>
            </a:pPr>
            <a:fld id="{B29693CE-5A7A-464D-818C-6224E7D65B29}"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C840-EE73-4DE2-A6F1-40F3ACC2E5D6}"/>
              </a:ext>
            </a:extLst>
          </p:cNvPr>
          <p:cNvSpPr>
            <a:spLocks noGrp="1"/>
          </p:cNvSpPr>
          <p:nvPr>
            <p:ph type="title"/>
          </p:nvPr>
        </p:nvSpPr>
        <p:spPr/>
        <p:txBody>
          <a:bodyPr/>
          <a:lstStyle/>
          <a:p>
            <a:pPr eaLnBrk="1" hangingPunct="1">
              <a:defRPr/>
            </a:pPr>
            <a:r>
              <a:rPr lang="en-US"/>
              <a:t>Attacks on Hash Functions</a:t>
            </a:r>
          </a:p>
        </p:txBody>
      </p:sp>
      <p:sp>
        <p:nvSpPr>
          <p:cNvPr id="3" name="Content Placeholder 2">
            <a:extLst>
              <a:ext uri="{FF2B5EF4-FFF2-40B4-BE49-F238E27FC236}">
                <a16:creationId xmlns:a16="http://schemas.microsoft.com/office/drawing/2014/main" id="{4D9E4F5E-78EC-4612-A1F9-CFFE6470EE0E}"/>
              </a:ext>
            </a:extLst>
          </p:cNvPr>
          <p:cNvSpPr>
            <a:spLocks noGrp="1"/>
          </p:cNvSpPr>
          <p:nvPr>
            <p:ph idx="1"/>
          </p:nvPr>
        </p:nvSpPr>
        <p:spPr>
          <a:xfrm>
            <a:off x="457200" y="1676400"/>
            <a:ext cx="8229600" cy="4953000"/>
          </a:xfrm>
        </p:spPr>
        <p:txBody>
          <a:bodyPr>
            <a:normAutofit lnSpcReduction="10000"/>
          </a:bodyPr>
          <a:lstStyle/>
          <a:p>
            <a:pPr eaLnBrk="1" hangingPunct="1">
              <a:buFont typeface="Wingdings" pitchFamily="-107" charset="2"/>
              <a:buChar char="Ø"/>
              <a:defRPr/>
            </a:pPr>
            <a:r>
              <a:rPr lang="en-US" dirty="0"/>
              <a:t>have </a:t>
            </a:r>
            <a:r>
              <a:rPr lang="en-US" b="1" dirty="0"/>
              <a:t>brute-force attacks </a:t>
            </a:r>
            <a:r>
              <a:rPr lang="en-US" dirty="0"/>
              <a:t>and cryptanalysis</a:t>
            </a:r>
          </a:p>
          <a:p>
            <a:pPr lvl="1" eaLnBrk="1" hangingPunct="1">
              <a:buFont typeface="Wingdings" pitchFamily="-107" charset="2"/>
              <a:buChar char="Ø"/>
              <a:defRPr/>
            </a:pPr>
            <a:r>
              <a:rPr lang="en-US" altLang="en-US" dirty="0">
                <a:latin typeface="Arial" panose="020B0604020202020204" pitchFamily="34" charset="0"/>
              </a:rPr>
              <a:t>For an </a:t>
            </a:r>
            <a:r>
              <a:rPr lang="en-US" altLang="en-US" i="1" dirty="0">
                <a:latin typeface="Arial" panose="020B0604020202020204" pitchFamily="34" charset="0"/>
              </a:rPr>
              <a:t>m-bit </a:t>
            </a:r>
            <a:r>
              <a:rPr lang="en-US" altLang="en-US" dirty="0">
                <a:latin typeface="Arial" panose="020B0604020202020204" pitchFamily="34" charset="0"/>
              </a:rPr>
              <a:t>hash value, </a:t>
            </a:r>
            <a:r>
              <a:rPr lang="en-US" altLang="en-US">
                <a:latin typeface="Arial" panose="020B0604020202020204" pitchFamily="34" charset="0"/>
              </a:rPr>
              <a:t>the level </a:t>
            </a:r>
            <a:r>
              <a:rPr lang="en-US" altLang="en-US" dirty="0">
                <a:latin typeface="Arial" panose="020B0604020202020204" pitchFamily="34" charset="0"/>
              </a:rPr>
              <a:t>of effort is proportional to 2</a:t>
            </a:r>
            <a:r>
              <a:rPr lang="en-US" altLang="en-US" baseline="30000" dirty="0">
                <a:latin typeface="Arial" panose="020B0604020202020204" pitchFamily="34" charset="0"/>
              </a:rPr>
              <a:t>m</a:t>
            </a:r>
            <a:r>
              <a:rPr lang="en-US" altLang="en-US" dirty="0">
                <a:latin typeface="Arial" panose="020B0604020202020204" pitchFamily="34" charset="0"/>
              </a:rPr>
              <a:t>, For Average 2</a:t>
            </a:r>
            <a:r>
              <a:rPr lang="en-US" altLang="en-US" baseline="30000" dirty="0">
                <a:latin typeface="Arial" panose="020B0604020202020204" pitchFamily="34" charset="0"/>
              </a:rPr>
              <a:t>m–1 </a:t>
            </a:r>
            <a:r>
              <a:rPr lang="en-US" altLang="en-US" dirty="0">
                <a:latin typeface="Arial" panose="020B0604020202020204" pitchFamily="34" charset="0"/>
              </a:rPr>
              <a:t>values of y to find one that generates a given hash value h</a:t>
            </a:r>
            <a:endParaRPr lang="en-US" dirty="0"/>
          </a:p>
          <a:p>
            <a:pPr eaLnBrk="1" hangingPunct="1">
              <a:buFont typeface="Wingdings" pitchFamily="-107" charset="2"/>
              <a:buChar char="Ø"/>
              <a:defRPr/>
            </a:pPr>
            <a:r>
              <a:rPr lang="en-US" dirty="0"/>
              <a:t>a preimage or second preimage attack</a:t>
            </a:r>
          </a:p>
          <a:p>
            <a:pPr lvl="1" eaLnBrk="1" hangingPunct="1">
              <a:buFont typeface="Wingdings" pitchFamily="-107" charset="2"/>
              <a:buChar char="l"/>
              <a:defRPr/>
            </a:pPr>
            <a:r>
              <a:rPr lang="en-US" dirty="0"/>
              <a:t>find </a:t>
            </a:r>
            <a:r>
              <a:rPr lang="en-US" i="1" dirty="0">
                <a:latin typeface="Courier New" pitchFamily="-107" charset="0"/>
                <a:ea typeface="Courier New" pitchFamily="-107" charset="0"/>
                <a:cs typeface="Courier New" pitchFamily="-107" charset="0"/>
              </a:rPr>
              <a:t>y</a:t>
            </a:r>
            <a:r>
              <a:rPr lang="en-US" i="1" dirty="0"/>
              <a:t>  </a:t>
            </a:r>
            <a:r>
              <a:rPr lang="en-US" dirty="0" err="1"/>
              <a:t>s.t.</a:t>
            </a:r>
            <a:r>
              <a:rPr lang="en-US" dirty="0"/>
              <a:t> </a:t>
            </a:r>
            <a:r>
              <a:rPr lang="en-US" i="1" dirty="0">
                <a:latin typeface="Courier New" pitchFamily="-107" charset="0"/>
                <a:ea typeface="Courier New" pitchFamily="-107" charset="0"/>
                <a:cs typeface="Courier New" pitchFamily="-107" charset="0"/>
              </a:rPr>
              <a:t>H(y) </a:t>
            </a:r>
            <a:r>
              <a:rPr lang="en-US" dirty="0"/>
              <a:t>equals a given hash value </a:t>
            </a:r>
          </a:p>
          <a:p>
            <a:pPr eaLnBrk="1" hangingPunct="1">
              <a:buFont typeface="Wingdings" pitchFamily="-107" charset="2"/>
              <a:buChar char="Ø"/>
              <a:defRPr/>
            </a:pPr>
            <a:r>
              <a:rPr lang="en-US" dirty="0"/>
              <a:t>collision resistance</a:t>
            </a:r>
          </a:p>
          <a:p>
            <a:pPr lvl="1" eaLnBrk="1" hangingPunct="1">
              <a:buFont typeface="Wingdings" pitchFamily="-107" charset="2"/>
              <a:buChar char="l"/>
              <a:defRPr/>
            </a:pPr>
            <a:r>
              <a:rPr lang="en-US" dirty="0"/>
              <a:t>find  two messages </a:t>
            </a:r>
            <a:r>
              <a:rPr lang="en-US" dirty="0">
                <a:latin typeface="Courier New" pitchFamily="-107" charset="0"/>
                <a:ea typeface="Courier New" pitchFamily="-107" charset="0"/>
                <a:cs typeface="Courier New" pitchFamily="-107" charset="0"/>
              </a:rPr>
              <a:t>x</a:t>
            </a:r>
            <a:r>
              <a:rPr lang="en-US" dirty="0"/>
              <a:t> &amp; </a:t>
            </a:r>
            <a:r>
              <a:rPr lang="en-US" i="1" dirty="0">
                <a:latin typeface="Courier New" pitchFamily="-107" charset="0"/>
                <a:ea typeface="Courier New" pitchFamily="-107" charset="0"/>
                <a:cs typeface="Courier New" pitchFamily="-107" charset="0"/>
              </a:rPr>
              <a:t>y</a:t>
            </a:r>
            <a:r>
              <a:rPr lang="en-US" i="1" dirty="0"/>
              <a:t> </a:t>
            </a:r>
            <a:r>
              <a:rPr lang="en-US" dirty="0"/>
              <a:t>with same hash so </a:t>
            </a:r>
            <a:r>
              <a:rPr lang="en-US" dirty="0">
                <a:latin typeface="Courier New" pitchFamily="-107" charset="0"/>
                <a:ea typeface="Courier New" pitchFamily="-107" charset="0"/>
                <a:cs typeface="Courier New" pitchFamily="-107" charset="0"/>
              </a:rPr>
              <a:t>H(x) = H(y)</a:t>
            </a:r>
            <a:r>
              <a:rPr lang="en-US" dirty="0"/>
              <a:t> </a:t>
            </a:r>
          </a:p>
          <a:p>
            <a:pPr eaLnBrk="1" hangingPunct="1">
              <a:buFont typeface="Wingdings" pitchFamily="-107" charset="2"/>
              <a:buChar char="Ø"/>
              <a:defRPr/>
            </a:pPr>
            <a:r>
              <a:rPr lang="en-US" dirty="0"/>
              <a:t>hence value 2</a:t>
            </a:r>
            <a:r>
              <a:rPr lang="en-US" i="1" baseline="30000" dirty="0"/>
              <a:t>m/2 </a:t>
            </a:r>
            <a:r>
              <a:rPr lang="en-US" dirty="0"/>
              <a:t>determines strength of hash code against brute-force attacks</a:t>
            </a:r>
          </a:p>
          <a:p>
            <a:pPr lvl="1" eaLnBrk="1" hangingPunct="1">
              <a:buFont typeface="Wingdings" pitchFamily="-107" charset="2"/>
              <a:buChar char="l"/>
              <a:defRPr/>
            </a:pPr>
            <a:r>
              <a:rPr lang="en-US" dirty="0"/>
              <a:t>128-bits inadequate, 160-bits suspect</a:t>
            </a:r>
          </a:p>
        </p:txBody>
      </p:sp>
      <p:sp>
        <p:nvSpPr>
          <p:cNvPr id="4" name="Slide Number Placeholder 3">
            <a:extLst>
              <a:ext uri="{FF2B5EF4-FFF2-40B4-BE49-F238E27FC236}">
                <a16:creationId xmlns:a16="http://schemas.microsoft.com/office/drawing/2014/main" id="{CB498CDD-F1BA-4BE2-8671-21BA3DDB0945}"/>
              </a:ext>
            </a:extLst>
          </p:cNvPr>
          <p:cNvSpPr>
            <a:spLocks noGrp="1"/>
          </p:cNvSpPr>
          <p:nvPr>
            <p:ph type="sldNum" sz="quarter" idx="12"/>
          </p:nvPr>
        </p:nvSpPr>
        <p:spPr/>
        <p:txBody>
          <a:bodyPr/>
          <a:lstStyle/>
          <a:p>
            <a:pPr>
              <a:defRPr/>
            </a:pPr>
            <a:fld id="{309D7C35-13A4-4254-87CE-4ED12F6DAA6B}" type="slidenum">
              <a:rPr lang="en-US" smtClean="0"/>
              <a:pPr>
                <a:defRPr/>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C840-EE73-4DE2-A6F1-40F3ACC2E5D6}"/>
              </a:ext>
            </a:extLst>
          </p:cNvPr>
          <p:cNvSpPr>
            <a:spLocks noGrp="1"/>
          </p:cNvSpPr>
          <p:nvPr>
            <p:ph type="title"/>
          </p:nvPr>
        </p:nvSpPr>
        <p:spPr/>
        <p:txBody>
          <a:bodyPr/>
          <a:lstStyle/>
          <a:p>
            <a:pPr eaLnBrk="1" hangingPunct="1">
              <a:defRPr/>
            </a:pPr>
            <a:r>
              <a:rPr lang="en-US"/>
              <a:t>Attacks on Hash Functions</a:t>
            </a:r>
          </a:p>
        </p:txBody>
      </p:sp>
      <p:sp>
        <p:nvSpPr>
          <p:cNvPr id="3" name="Content Placeholder 2">
            <a:extLst>
              <a:ext uri="{FF2B5EF4-FFF2-40B4-BE49-F238E27FC236}">
                <a16:creationId xmlns:a16="http://schemas.microsoft.com/office/drawing/2014/main" id="{4D9E4F5E-78EC-4612-A1F9-CFFE6470EE0E}"/>
              </a:ext>
            </a:extLst>
          </p:cNvPr>
          <p:cNvSpPr>
            <a:spLocks noGrp="1"/>
          </p:cNvSpPr>
          <p:nvPr>
            <p:ph idx="1"/>
          </p:nvPr>
        </p:nvSpPr>
        <p:spPr>
          <a:xfrm>
            <a:off x="457200" y="1676400"/>
            <a:ext cx="8229600" cy="4953000"/>
          </a:xfrm>
        </p:spPr>
        <p:txBody>
          <a:bodyPr>
            <a:normAutofit/>
          </a:bodyPr>
          <a:lstStyle/>
          <a:p>
            <a:pPr eaLnBrk="1" hangingPunct="1">
              <a:buFont typeface="Wingdings" pitchFamily="-107" charset="2"/>
              <a:buChar char="Ø"/>
              <a:defRPr/>
            </a:pPr>
            <a:r>
              <a:rPr lang="en-US" dirty="0"/>
              <a:t>brute-force attacks :</a:t>
            </a:r>
            <a:r>
              <a:rPr lang="en-US" altLang="en-US" dirty="0"/>
              <a:t> does not depend on the specific algorithm but depends only on bit length of hash value</a:t>
            </a:r>
            <a:endParaRPr lang="en-US" dirty="0"/>
          </a:p>
          <a:p>
            <a:pPr eaLnBrk="1" hangingPunct="1">
              <a:buFont typeface="Wingdings" pitchFamily="-107" charset="2"/>
              <a:buChar char="Ø"/>
              <a:defRPr/>
            </a:pPr>
            <a:r>
              <a:rPr lang="en-US" dirty="0"/>
              <a:t>Cryptanalysis:</a:t>
            </a:r>
            <a:r>
              <a:rPr lang="en-US" altLang="en-US" dirty="0"/>
              <a:t> an attack </a:t>
            </a:r>
            <a:r>
              <a:rPr lang="en-US" altLang="en-US" b="1" dirty="0"/>
              <a:t>based on weaknesses in a particular cryptographic algorithm</a:t>
            </a:r>
            <a:r>
              <a:rPr lang="en-US" altLang="en-US" dirty="0"/>
              <a:t>. </a:t>
            </a:r>
            <a:r>
              <a:rPr lang="en-US" dirty="0"/>
              <a:t>For a hash code of length n, </a:t>
            </a:r>
            <a:r>
              <a:rPr lang="en-US"/>
              <a:t>the level </a:t>
            </a:r>
            <a:r>
              <a:rPr lang="en-US" dirty="0"/>
              <a:t>of effort required is proportional to the following</a:t>
            </a:r>
            <a:endParaRPr lang="en-US" altLang="en-US" dirty="0"/>
          </a:p>
          <a:p>
            <a:pPr lvl="1" eaLnBrk="1" hangingPunct="1">
              <a:buFont typeface="Wingdings" pitchFamily="-107" charset="2"/>
              <a:buChar char="Ø"/>
              <a:defRPr/>
            </a:pPr>
            <a:r>
              <a:rPr lang="en-US" dirty="0"/>
              <a:t>Preimage resistant </a:t>
            </a:r>
            <a:r>
              <a:rPr lang="en-US" sz="2800" dirty="0">
                <a:effectLst/>
                <a:latin typeface="Calibri" panose="020F0502020204030204" pitchFamily="34" charset="0"/>
                <a:ea typeface="Calibri" panose="020F0502020204030204" pitchFamily="34" charset="0"/>
                <a:cs typeface="Arial" panose="020B0604020202020204" pitchFamily="34" charset="0"/>
              </a:rPr>
              <a:t>2</a:t>
            </a:r>
            <a:r>
              <a:rPr lang="en-US" sz="2800" baseline="30000" dirty="0">
                <a:effectLst/>
                <a:latin typeface="Calibri" panose="020F0502020204030204" pitchFamily="34" charset="0"/>
                <a:ea typeface="Calibri" panose="020F0502020204030204" pitchFamily="34" charset="0"/>
                <a:cs typeface="Arial" panose="020B0604020202020204" pitchFamily="34" charset="0"/>
              </a:rPr>
              <a:t>n </a:t>
            </a:r>
            <a:endParaRPr lang="en-US" dirty="0"/>
          </a:p>
          <a:p>
            <a:pPr lvl="1" eaLnBrk="1" hangingPunct="1">
              <a:buFont typeface="Wingdings" pitchFamily="-107" charset="2"/>
              <a:buChar char="Ø"/>
              <a:defRPr/>
            </a:pPr>
            <a:r>
              <a:rPr lang="en-US" dirty="0"/>
              <a:t>Second preimage resistant </a:t>
            </a:r>
            <a:r>
              <a:rPr lang="en-US" sz="2400" dirty="0">
                <a:effectLst/>
                <a:latin typeface="Calibri" panose="020F0502020204030204" pitchFamily="34" charset="0"/>
                <a:ea typeface="Calibri" panose="020F0502020204030204" pitchFamily="34" charset="0"/>
                <a:cs typeface="Arial" panose="020B0604020202020204" pitchFamily="34" charset="0"/>
              </a:rPr>
              <a:t>2</a:t>
            </a:r>
            <a:r>
              <a:rPr lang="en-US" sz="2400" baseline="30000" dirty="0">
                <a:effectLst/>
                <a:latin typeface="Calibri" panose="020F0502020204030204" pitchFamily="34" charset="0"/>
                <a:ea typeface="Calibri" panose="020F0502020204030204" pitchFamily="34" charset="0"/>
                <a:cs typeface="Arial" panose="020B0604020202020204" pitchFamily="34" charset="0"/>
              </a:rPr>
              <a:t>n </a:t>
            </a:r>
          </a:p>
          <a:p>
            <a:pPr lvl="1" eaLnBrk="1" hangingPunct="1">
              <a:buFont typeface="Wingdings" pitchFamily="-107" charset="2"/>
              <a:buChar char="Ø"/>
              <a:defRPr/>
            </a:pPr>
            <a:r>
              <a:rPr lang="en-US" dirty="0"/>
              <a:t>Collision resistant (birthday attack) </a:t>
            </a:r>
            <a:r>
              <a:rPr lang="en-US" sz="2400" dirty="0">
                <a:effectLst/>
                <a:latin typeface="Calibri" panose="020F0502020204030204" pitchFamily="34" charset="0"/>
                <a:ea typeface="Calibri" panose="020F0502020204030204" pitchFamily="34" charset="0"/>
                <a:cs typeface="Arial" panose="020B0604020202020204" pitchFamily="34" charset="0"/>
              </a:rPr>
              <a:t>2</a:t>
            </a:r>
            <a:r>
              <a:rPr lang="en-US" sz="2400" baseline="30000" dirty="0">
                <a:effectLst/>
                <a:latin typeface="Calibri" panose="020F0502020204030204" pitchFamily="34" charset="0"/>
                <a:ea typeface="Calibri" panose="020F0502020204030204" pitchFamily="34" charset="0"/>
                <a:cs typeface="Arial" panose="020B0604020202020204" pitchFamily="34" charset="0"/>
              </a:rPr>
              <a:t>n/2</a:t>
            </a:r>
          </a:p>
        </p:txBody>
      </p:sp>
      <p:sp>
        <p:nvSpPr>
          <p:cNvPr id="4" name="Slide Number Placeholder 3">
            <a:extLst>
              <a:ext uri="{FF2B5EF4-FFF2-40B4-BE49-F238E27FC236}">
                <a16:creationId xmlns:a16="http://schemas.microsoft.com/office/drawing/2014/main" id="{0BD1B801-2D42-4F13-ABC6-A1820B913C0B}"/>
              </a:ext>
            </a:extLst>
          </p:cNvPr>
          <p:cNvSpPr>
            <a:spLocks noGrp="1"/>
          </p:cNvSpPr>
          <p:nvPr>
            <p:ph type="sldNum" sz="quarter" idx="12"/>
          </p:nvPr>
        </p:nvSpPr>
        <p:spPr/>
        <p:txBody>
          <a:bodyPr/>
          <a:lstStyle/>
          <a:p>
            <a:pPr>
              <a:defRPr/>
            </a:pPr>
            <a:fld id="{309D7C35-13A4-4254-87CE-4ED12F6DAA6B}" type="slidenum">
              <a:rPr lang="en-US" smtClean="0"/>
              <a:pPr>
                <a:defRPr/>
              </a:pPr>
              <a:t>21</a:t>
            </a:fld>
            <a:endParaRPr lang="en-US" dirty="0"/>
          </a:p>
        </p:txBody>
      </p:sp>
    </p:spTree>
    <p:extLst>
      <p:ext uri="{BB962C8B-B14F-4D97-AF65-F5344CB8AC3E}">
        <p14:creationId xmlns:p14="http://schemas.microsoft.com/office/powerpoint/2010/main" val="3525051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C840-EE73-4DE2-A6F1-40F3ACC2E5D6}"/>
              </a:ext>
            </a:extLst>
          </p:cNvPr>
          <p:cNvSpPr>
            <a:spLocks noGrp="1"/>
          </p:cNvSpPr>
          <p:nvPr>
            <p:ph type="title"/>
          </p:nvPr>
        </p:nvSpPr>
        <p:spPr/>
        <p:txBody>
          <a:bodyPr/>
          <a:lstStyle/>
          <a:p>
            <a:pPr eaLnBrk="1" hangingPunct="1">
              <a:defRPr/>
            </a:pPr>
            <a:r>
              <a:rPr lang="en-US"/>
              <a:t>Attacks on Hash Functions</a:t>
            </a:r>
          </a:p>
        </p:txBody>
      </p:sp>
      <p:sp>
        <p:nvSpPr>
          <p:cNvPr id="3" name="Content Placeholder 2">
            <a:extLst>
              <a:ext uri="{FF2B5EF4-FFF2-40B4-BE49-F238E27FC236}">
                <a16:creationId xmlns:a16="http://schemas.microsoft.com/office/drawing/2014/main" id="{4D9E4F5E-78EC-4612-A1F9-CFFE6470EE0E}"/>
              </a:ext>
            </a:extLst>
          </p:cNvPr>
          <p:cNvSpPr>
            <a:spLocks noGrp="1"/>
          </p:cNvSpPr>
          <p:nvPr>
            <p:ph idx="1"/>
          </p:nvPr>
        </p:nvSpPr>
        <p:spPr>
          <a:xfrm>
            <a:off x="457200" y="1676400"/>
            <a:ext cx="8229600" cy="4953000"/>
          </a:xfrm>
        </p:spPr>
        <p:txBody>
          <a:bodyPr>
            <a:normAutofit/>
          </a:bodyPr>
          <a:lstStyle/>
          <a:p>
            <a:pPr eaLnBrk="1" hangingPunct="1">
              <a:buFont typeface="Wingdings" pitchFamily="-107" charset="2"/>
              <a:buChar char="Ø"/>
              <a:defRPr/>
            </a:pPr>
            <a:r>
              <a:rPr lang="en-US" altLang="en-US" sz="2800" dirty="0">
                <a:latin typeface="Arial" panose="020B0604020202020204" pitchFamily="34" charset="0"/>
              </a:rPr>
              <a:t>a preimage or second preimage attack, an adversary wishes to find a value </a:t>
            </a:r>
            <a:r>
              <a:rPr lang="en-US" altLang="en-US" sz="2800" i="1" dirty="0">
                <a:latin typeface="Arial" panose="020B0604020202020204" pitchFamily="34" charset="0"/>
              </a:rPr>
              <a:t>y </a:t>
            </a:r>
            <a:r>
              <a:rPr lang="en-US" altLang="en-US" sz="2800" dirty="0">
                <a:latin typeface="Arial" panose="020B0604020202020204" pitchFamily="34" charset="0"/>
              </a:rPr>
              <a:t>such that </a:t>
            </a:r>
            <a:r>
              <a:rPr lang="en-US" altLang="en-US" sz="2800" i="1" dirty="0">
                <a:latin typeface="Arial" panose="020B0604020202020204" pitchFamily="34" charset="0"/>
              </a:rPr>
              <a:t>H(y) </a:t>
            </a:r>
            <a:r>
              <a:rPr lang="en-US" altLang="en-US" sz="2800" dirty="0">
                <a:latin typeface="Arial" panose="020B0604020202020204" pitchFamily="34" charset="0"/>
              </a:rPr>
              <a:t>is equal to a given hash value h. For an </a:t>
            </a:r>
            <a:r>
              <a:rPr lang="en-US" altLang="en-US" sz="2800" i="1" dirty="0">
                <a:latin typeface="Arial" panose="020B0604020202020204" pitchFamily="34" charset="0"/>
              </a:rPr>
              <a:t>n-bit </a:t>
            </a:r>
            <a:r>
              <a:rPr lang="en-US" altLang="en-US" sz="2800" dirty="0">
                <a:latin typeface="Arial" panose="020B0604020202020204" pitchFamily="34" charset="0"/>
              </a:rPr>
              <a:t>hash value, </a:t>
            </a:r>
            <a:r>
              <a:rPr lang="en-US" altLang="en-US" sz="2800">
                <a:latin typeface="Arial" panose="020B0604020202020204" pitchFamily="34" charset="0"/>
              </a:rPr>
              <a:t>the level </a:t>
            </a:r>
            <a:r>
              <a:rPr lang="en-US" altLang="en-US" sz="2800" dirty="0">
                <a:latin typeface="Arial" panose="020B0604020202020204" pitchFamily="34" charset="0"/>
              </a:rPr>
              <a:t>of effort is proportional to 2</a:t>
            </a:r>
            <a:r>
              <a:rPr lang="en-US" altLang="en-US" sz="2800" baseline="30000" dirty="0">
                <a:latin typeface="Arial" panose="020B0604020202020204" pitchFamily="34" charset="0"/>
              </a:rPr>
              <a:t>n</a:t>
            </a:r>
            <a:r>
              <a:rPr lang="en-US" altLang="en-US" sz="2800" i="1" dirty="0">
                <a:latin typeface="Arial" panose="020B0604020202020204" pitchFamily="34" charset="0"/>
              </a:rPr>
              <a:t>. </a:t>
            </a:r>
          </a:p>
          <a:p>
            <a:pPr eaLnBrk="1" hangingPunct="1">
              <a:buFont typeface="Wingdings" pitchFamily="-107" charset="2"/>
              <a:buChar char="Ø"/>
              <a:defRPr/>
            </a:pPr>
            <a:r>
              <a:rPr lang="en-US" altLang="en-US" sz="2800" dirty="0">
                <a:latin typeface="Arial" panose="020B0604020202020204" pitchFamily="34" charset="0"/>
              </a:rPr>
              <a:t>For a collision resistant attack, an adversary wishes to find two messages or data blocks, x and </a:t>
            </a:r>
            <a:r>
              <a:rPr lang="en-US" altLang="en-US" sz="2800" i="1" dirty="0">
                <a:latin typeface="Arial" panose="020B0604020202020204" pitchFamily="34" charset="0"/>
              </a:rPr>
              <a:t>y, </a:t>
            </a:r>
            <a:r>
              <a:rPr lang="en-US" altLang="en-US" sz="2800" dirty="0">
                <a:latin typeface="Arial" panose="020B0604020202020204" pitchFamily="34" charset="0"/>
              </a:rPr>
              <a:t>that yield the same hash function: H(x) = H(y).</a:t>
            </a:r>
            <a:endParaRPr lang="en-US" altLang="en-US" sz="2800" i="1" dirty="0">
              <a:latin typeface="Arial" panose="020B0604020202020204" pitchFamily="34" charset="0"/>
            </a:endParaRPr>
          </a:p>
        </p:txBody>
      </p:sp>
      <p:sp>
        <p:nvSpPr>
          <p:cNvPr id="4" name="Slide Number Placeholder 3">
            <a:extLst>
              <a:ext uri="{FF2B5EF4-FFF2-40B4-BE49-F238E27FC236}">
                <a16:creationId xmlns:a16="http://schemas.microsoft.com/office/drawing/2014/main" id="{60ED74C3-CB0C-4C5F-89E0-F6B373B9AFD1}"/>
              </a:ext>
            </a:extLst>
          </p:cNvPr>
          <p:cNvSpPr>
            <a:spLocks noGrp="1"/>
          </p:cNvSpPr>
          <p:nvPr>
            <p:ph type="sldNum" sz="quarter" idx="12"/>
          </p:nvPr>
        </p:nvSpPr>
        <p:spPr/>
        <p:txBody>
          <a:bodyPr/>
          <a:lstStyle/>
          <a:p>
            <a:pPr>
              <a:defRPr/>
            </a:pPr>
            <a:fld id="{309D7C35-13A4-4254-87CE-4ED12F6DAA6B}" type="slidenum">
              <a:rPr lang="en-US" smtClean="0"/>
              <a:pPr>
                <a:defRPr/>
              </a:pPr>
              <a:t>22</a:t>
            </a:fld>
            <a:endParaRPr lang="en-US" dirty="0"/>
          </a:p>
        </p:txBody>
      </p:sp>
    </p:spTree>
    <p:extLst>
      <p:ext uri="{BB962C8B-B14F-4D97-AF65-F5344CB8AC3E}">
        <p14:creationId xmlns:p14="http://schemas.microsoft.com/office/powerpoint/2010/main" val="3377296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AA9FEB46-2499-4BDF-B9D8-402EE8E84373}"/>
              </a:ext>
            </a:extLst>
          </p:cNvPr>
          <p:cNvSpPr>
            <a:spLocks noGrp="1" noChangeArrowheads="1"/>
          </p:cNvSpPr>
          <p:nvPr>
            <p:ph type="title"/>
          </p:nvPr>
        </p:nvSpPr>
        <p:spPr/>
        <p:txBody>
          <a:bodyPr/>
          <a:lstStyle/>
          <a:p>
            <a:pPr eaLnBrk="1" hangingPunct="1">
              <a:defRPr/>
            </a:pPr>
            <a:r>
              <a:rPr lang="en-US" altLang="en-US" sz="3600" dirty="0">
                <a:ea typeface="ＭＳ Ｐゴシック" panose="020B0600070205080204" pitchFamily="34" charset="-128"/>
              </a:rPr>
              <a:t>Secure Hash Algorithm-&gt;SHA</a:t>
            </a:r>
            <a:endParaRPr lang="en-AU" altLang="en-US" sz="3600" dirty="0">
              <a:ea typeface="ＭＳ Ｐゴシック" panose="020B0600070205080204" pitchFamily="34" charset="-128"/>
            </a:endParaRPr>
          </a:p>
        </p:txBody>
      </p:sp>
      <p:sp>
        <p:nvSpPr>
          <p:cNvPr id="59395" name="Rectangle 3">
            <a:extLst>
              <a:ext uri="{FF2B5EF4-FFF2-40B4-BE49-F238E27FC236}">
                <a16:creationId xmlns:a16="http://schemas.microsoft.com/office/drawing/2014/main" id="{EABDA53A-AF9B-4977-AE32-4B6133D77258}"/>
              </a:ext>
            </a:extLst>
          </p:cNvPr>
          <p:cNvSpPr>
            <a:spLocks noGrp="1" noChangeArrowheads="1"/>
          </p:cNvSpPr>
          <p:nvPr>
            <p:ph type="body" idx="1"/>
          </p:nvPr>
        </p:nvSpPr>
        <p:spPr>
          <a:xfrm>
            <a:off x="0" y="1484313"/>
            <a:ext cx="9036050" cy="5373687"/>
          </a:xfrm>
        </p:spPr>
        <p:txBody>
          <a:bodyPr>
            <a:normAutofit fontScale="92500" lnSpcReduction="20000"/>
          </a:bodyPr>
          <a:lstStyle/>
          <a:p>
            <a:pPr eaLnBrk="1" hangingPunct="1">
              <a:buFont typeface="Wingdings" pitchFamily="-107" charset="2"/>
              <a:buChar char="Ø"/>
              <a:defRPr/>
            </a:pPr>
            <a:r>
              <a:rPr lang="en-AU" sz="2800" dirty="0"/>
              <a:t>SHA originally designed by NIST &amp; NSA in 1993</a:t>
            </a:r>
          </a:p>
          <a:p>
            <a:pPr eaLnBrk="1" hangingPunct="1">
              <a:buFont typeface="Wingdings" pitchFamily="-107" charset="2"/>
              <a:buChar char="Ø"/>
              <a:defRPr/>
            </a:pPr>
            <a:r>
              <a:rPr lang="en-AU" sz="2800" dirty="0"/>
              <a:t>was revised in 1995 as SHA-1</a:t>
            </a:r>
          </a:p>
          <a:p>
            <a:pPr eaLnBrk="1" hangingPunct="1">
              <a:buFont typeface="Wingdings" pitchFamily="-107" charset="2"/>
              <a:buChar char="Ø"/>
              <a:defRPr/>
            </a:pPr>
            <a:r>
              <a:rPr lang="en-AU" sz="2800" dirty="0"/>
              <a:t>US standard for use with DSA signature scheme </a:t>
            </a:r>
          </a:p>
          <a:p>
            <a:pPr eaLnBrk="1" hangingPunct="1">
              <a:buFont typeface="Wingdings" pitchFamily="-107" charset="2"/>
              <a:buChar char="Ø"/>
              <a:defRPr/>
            </a:pPr>
            <a:r>
              <a:rPr lang="en-AU" sz="2800" dirty="0"/>
              <a:t>based on design of MD4 algorithm with key differences </a:t>
            </a:r>
          </a:p>
          <a:p>
            <a:pPr eaLnBrk="1" hangingPunct="1">
              <a:buFont typeface="Wingdings" pitchFamily="-107" charset="2"/>
              <a:buChar char="Ø"/>
              <a:defRPr/>
            </a:pPr>
            <a:r>
              <a:rPr lang="en-AU" sz="2800" dirty="0"/>
              <a:t>produces </a:t>
            </a:r>
            <a:r>
              <a:rPr lang="en-AU" sz="2800" b="1" dirty="0"/>
              <a:t>160-bit hash values </a:t>
            </a:r>
          </a:p>
          <a:p>
            <a:pPr eaLnBrk="1" hangingPunct="1">
              <a:buFont typeface="Wingdings" pitchFamily="-107" charset="2"/>
              <a:buChar char="Ø"/>
              <a:defRPr/>
            </a:pPr>
            <a:r>
              <a:rPr lang="en-AU" sz="2800" dirty="0"/>
              <a:t>recent 2005 results on security of SHA-1 have raised concerns on its use in future applications</a:t>
            </a:r>
          </a:p>
          <a:p>
            <a:pPr eaLnBrk="1" hangingPunct="1">
              <a:buFont typeface="Wingdings" pitchFamily="-107" charset="2"/>
              <a:buChar char="Ø"/>
              <a:defRPr/>
            </a:pPr>
            <a:r>
              <a:rPr lang="en-US" sz="2800" dirty="0"/>
              <a:t>Security researchers </a:t>
            </a:r>
            <a:r>
              <a:rPr lang="en-US" sz="2800"/>
              <a:t>have achieved </a:t>
            </a:r>
            <a:r>
              <a:rPr lang="en-US" sz="2800" dirty="0"/>
              <a:t>the first real-world collision attack against the SHA-1 hash function at 2017, producing two different PDF files with the same SHA-1 signature1</a:t>
            </a:r>
            <a:endParaRPr lang="en-AU" sz="2800" dirty="0"/>
          </a:p>
        </p:txBody>
      </p:sp>
      <p:sp>
        <p:nvSpPr>
          <p:cNvPr id="2" name="Slide Number Placeholder 1">
            <a:extLst>
              <a:ext uri="{FF2B5EF4-FFF2-40B4-BE49-F238E27FC236}">
                <a16:creationId xmlns:a16="http://schemas.microsoft.com/office/drawing/2014/main" id="{F7F657A4-7FCA-4C3D-B71D-3E782D10801B}"/>
              </a:ext>
            </a:extLst>
          </p:cNvPr>
          <p:cNvSpPr>
            <a:spLocks noGrp="1"/>
          </p:cNvSpPr>
          <p:nvPr>
            <p:ph type="sldNum" sz="quarter" idx="12"/>
          </p:nvPr>
        </p:nvSpPr>
        <p:spPr/>
        <p:txBody>
          <a:bodyPr/>
          <a:lstStyle/>
          <a:p>
            <a:pPr>
              <a:defRPr/>
            </a:pPr>
            <a:fld id="{309D7C35-13A4-4254-87CE-4ED12F6DAA6B}" type="slidenum">
              <a:rPr lang="en-US" smtClean="0"/>
              <a:pPr>
                <a:defRPr/>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2F1438B-9608-4633-8FBA-C058012262A6}"/>
              </a:ext>
            </a:extLst>
          </p:cNvPr>
          <p:cNvSpPr>
            <a:spLocks noGrp="1" noChangeArrowheads="1"/>
          </p:cNvSpPr>
          <p:nvPr>
            <p:ph type="title"/>
          </p:nvPr>
        </p:nvSpPr>
        <p:spPr/>
        <p:txBody>
          <a:bodyPr/>
          <a:lstStyle/>
          <a:p>
            <a:pPr eaLnBrk="1" hangingPunct="1">
              <a:defRPr/>
            </a:pPr>
            <a:r>
              <a:rPr lang="en-US" altLang="en-US">
                <a:ea typeface="ＭＳ Ｐゴシック" panose="020B0600070205080204" pitchFamily="34" charset="-128"/>
              </a:rPr>
              <a:t>Revised Secure Hash Standard</a:t>
            </a:r>
            <a:endParaRPr lang="en-AU" altLang="en-US">
              <a:ea typeface="ＭＳ Ｐゴシック" panose="020B0600070205080204" pitchFamily="34" charset="-128"/>
            </a:endParaRPr>
          </a:p>
        </p:txBody>
      </p:sp>
      <p:sp>
        <p:nvSpPr>
          <p:cNvPr id="97283" name="Rectangle 3">
            <a:extLst>
              <a:ext uri="{FF2B5EF4-FFF2-40B4-BE49-F238E27FC236}">
                <a16:creationId xmlns:a16="http://schemas.microsoft.com/office/drawing/2014/main" id="{8C23F411-0A63-4100-81CB-8C029F590B33}"/>
              </a:ext>
            </a:extLst>
          </p:cNvPr>
          <p:cNvSpPr>
            <a:spLocks noGrp="1" noChangeArrowheads="1"/>
          </p:cNvSpPr>
          <p:nvPr>
            <p:ph type="body" idx="1"/>
          </p:nvPr>
        </p:nvSpPr>
        <p:spPr/>
        <p:txBody>
          <a:bodyPr>
            <a:normAutofit lnSpcReduction="10000"/>
          </a:bodyPr>
          <a:lstStyle/>
          <a:p>
            <a:pPr eaLnBrk="1" hangingPunct="1">
              <a:lnSpc>
                <a:spcPct val="90000"/>
              </a:lnSpc>
              <a:buFont typeface="Wingdings" pitchFamily="-107" charset="2"/>
              <a:buChar char="Ø"/>
              <a:defRPr/>
            </a:pPr>
            <a:r>
              <a:rPr lang="en-US" sz="3200" dirty="0"/>
              <a:t>NIST issued revision FIPS 180-2 in 2002</a:t>
            </a:r>
          </a:p>
          <a:p>
            <a:pPr eaLnBrk="1" hangingPunct="1">
              <a:lnSpc>
                <a:spcPct val="90000"/>
              </a:lnSpc>
              <a:buFont typeface="Wingdings" pitchFamily="-107" charset="2"/>
              <a:buChar char="Ø"/>
              <a:defRPr/>
            </a:pPr>
            <a:r>
              <a:rPr lang="en-US" sz="3200" dirty="0"/>
              <a:t>adds 3 additional versions of SHA </a:t>
            </a:r>
          </a:p>
          <a:p>
            <a:pPr lvl="1" eaLnBrk="1" hangingPunct="1">
              <a:lnSpc>
                <a:spcPct val="90000"/>
              </a:lnSpc>
              <a:buFont typeface="Wingdings" pitchFamily="-107" charset="2"/>
              <a:buChar char="l"/>
              <a:defRPr/>
            </a:pPr>
            <a:r>
              <a:rPr lang="en-US" sz="2800" dirty="0"/>
              <a:t>SHA-256, SHA-384, SHA-512</a:t>
            </a:r>
          </a:p>
          <a:p>
            <a:pPr eaLnBrk="1" hangingPunct="1">
              <a:lnSpc>
                <a:spcPct val="90000"/>
              </a:lnSpc>
              <a:buFont typeface="Wingdings" pitchFamily="-107" charset="2"/>
              <a:buChar char="Ø"/>
              <a:defRPr/>
            </a:pPr>
            <a:r>
              <a:rPr lang="en-US" sz="3200" dirty="0"/>
              <a:t>designed for compatibility with increased security provided by the AES cipher</a:t>
            </a:r>
          </a:p>
          <a:p>
            <a:pPr eaLnBrk="1" hangingPunct="1">
              <a:lnSpc>
                <a:spcPct val="90000"/>
              </a:lnSpc>
              <a:buFont typeface="Wingdings" pitchFamily="-107" charset="2"/>
              <a:buChar char="Ø"/>
              <a:defRPr/>
            </a:pPr>
            <a:r>
              <a:rPr lang="en-US" sz="3200" dirty="0"/>
              <a:t>structure &amp; detail is similar to SHA-1</a:t>
            </a:r>
          </a:p>
          <a:p>
            <a:pPr eaLnBrk="1" hangingPunct="1">
              <a:lnSpc>
                <a:spcPct val="90000"/>
              </a:lnSpc>
              <a:buFont typeface="Wingdings" pitchFamily="-107" charset="2"/>
              <a:buChar char="Ø"/>
              <a:defRPr/>
            </a:pPr>
            <a:r>
              <a:rPr lang="en-US" sz="3200" dirty="0"/>
              <a:t>hence analysis should be similar</a:t>
            </a:r>
          </a:p>
          <a:p>
            <a:pPr eaLnBrk="1" hangingPunct="1">
              <a:lnSpc>
                <a:spcPct val="90000"/>
              </a:lnSpc>
              <a:buFont typeface="Wingdings" pitchFamily="-107" charset="2"/>
              <a:buChar char="Ø"/>
              <a:defRPr/>
            </a:pPr>
            <a:r>
              <a:rPr lang="en-AU" sz="3200" dirty="0"/>
              <a:t>but </a:t>
            </a:r>
            <a:r>
              <a:rPr lang="en-AU" sz="3200"/>
              <a:t>security levels </a:t>
            </a:r>
            <a:r>
              <a:rPr lang="en-AU" sz="3200" dirty="0"/>
              <a:t>are rather higher</a:t>
            </a:r>
          </a:p>
        </p:txBody>
      </p:sp>
      <p:sp>
        <p:nvSpPr>
          <p:cNvPr id="2" name="Slide Number Placeholder 1">
            <a:extLst>
              <a:ext uri="{FF2B5EF4-FFF2-40B4-BE49-F238E27FC236}">
                <a16:creationId xmlns:a16="http://schemas.microsoft.com/office/drawing/2014/main" id="{0081BF21-A974-40AB-A6E4-831FED5926DF}"/>
              </a:ext>
            </a:extLst>
          </p:cNvPr>
          <p:cNvSpPr>
            <a:spLocks noGrp="1"/>
          </p:cNvSpPr>
          <p:nvPr>
            <p:ph type="sldNum" sz="quarter" idx="12"/>
          </p:nvPr>
        </p:nvSpPr>
        <p:spPr/>
        <p:txBody>
          <a:bodyPr/>
          <a:lstStyle/>
          <a:p>
            <a:pPr>
              <a:defRPr/>
            </a:pPr>
            <a:fld id="{309D7C35-13A4-4254-87CE-4ED12F6DAA6B}" type="slidenum">
              <a:rPr lang="en-US" smtClean="0"/>
              <a:pPr>
                <a:defRPr/>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4B5C-1B5D-45F6-891E-8707DCCF4E1E}"/>
              </a:ext>
            </a:extLst>
          </p:cNvPr>
          <p:cNvSpPr>
            <a:spLocks noGrp="1"/>
          </p:cNvSpPr>
          <p:nvPr>
            <p:ph type="title"/>
          </p:nvPr>
        </p:nvSpPr>
        <p:spPr/>
        <p:txBody>
          <a:bodyPr/>
          <a:lstStyle/>
          <a:p>
            <a:r>
              <a:rPr lang="en-US" dirty="0"/>
              <a:t>SHA applications</a:t>
            </a:r>
          </a:p>
        </p:txBody>
      </p:sp>
      <p:sp>
        <p:nvSpPr>
          <p:cNvPr id="3" name="Content Placeholder 2">
            <a:extLst>
              <a:ext uri="{FF2B5EF4-FFF2-40B4-BE49-F238E27FC236}">
                <a16:creationId xmlns:a16="http://schemas.microsoft.com/office/drawing/2014/main" id="{FA446942-6B3D-4562-9B3F-2EA2B117D2AB}"/>
              </a:ext>
            </a:extLst>
          </p:cNvPr>
          <p:cNvSpPr>
            <a:spLocks noGrp="1"/>
          </p:cNvSpPr>
          <p:nvPr>
            <p:ph idx="1"/>
          </p:nvPr>
        </p:nvSpPr>
        <p:spPr>
          <a:xfrm>
            <a:off x="0" y="1484313"/>
            <a:ext cx="9036050" cy="5310187"/>
          </a:xfrm>
        </p:spPr>
        <p:txBody>
          <a:bodyPr>
            <a:normAutofit/>
          </a:bodyPr>
          <a:lstStyle/>
          <a:p>
            <a:pPr marL="0" indent="0" algn="l">
              <a:spcBef>
                <a:spcPts val="0"/>
              </a:spcBef>
            </a:pPr>
            <a:r>
              <a:rPr lang="en-US" sz="3200" b="1" i="0" dirty="0">
                <a:solidFill>
                  <a:srgbClr val="000000"/>
                </a:solidFill>
                <a:effectLst/>
                <a:latin typeface="Times New Roman" panose="02020603050405020304" pitchFamily="18" charset="0"/>
                <a:hlinkClick r:id="rId3"/>
              </a:rPr>
              <a:t>SHA-2</a:t>
            </a:r>
            <a:r>
              <a:rPr lang="en-US" sz="3200" b="0" i="0" dirty="0">
                <a:solidFill>
                  <a:srgbClr val="000000"/>
                </a:solidFill>
                <a:effectLst/>
                <a:latin typeface="Times New Roman" panose="02020603050405020304" pitchFamily="18" charset="0"/>
                <a:hlinkClick r:id="rId3"/>
              </a:rPr>
              <a:t> is used for</a:t>
            </a:r>
            <a:r>
              <a:rPr lang="en-US" sz="3200" b="0" i="0" baseline="30000" dirty="0">
                <a:solidFill>
                  <a:srgbClr val="000000"/>
                </a:solidFill>
                <a:effectLst/>
                <a:latin typeface="Times New Roman" panose="02020603050405020304" pitchFamily="18" charset="0"/>
                <a:hlinkClick r:id="rId3"/>
              </a:rPr>
              <a:t>1</a:t>
            </a:r>
            <a:r>
              <a:rPr lang="en-US" sz="3200" b="0" i="0" dirty="0">
                <a:solidFill>
                  <a:srgbClr val="000000"/>
                </a:solidFill>
                <a:effectLst/>
                <a:latin typeface="Times New Roman" panose="02020603050405020304" pitchFamily="18" charset="0"/>
              </a:rPr>
              <a:t>:</a:t>
            </a:r>
          </a:p>
          <a:p>
            <a:pPr marL="295275" lvl="1" indent="0">
              <a:spcBef>
                <a:spcPts val="0"/>
              </a:spcBef>
              <a:buFont typeface="Arial" panose="020B0604020202020204" pitchFamily="34" charset="0"/>
              <a:buChar char="•"/>
            </a:pPr>
            <a:r>
              <a:rPr lang="en-US" sz="2800" b="0" i="0" dirty="0">
                <a:solidFill>
                  <a:srgbClr val="000000"/>
                </a:solidFill>
                <a:effectLst/>
                <a:latin typeface="Times New Roman" panose="02020603050405020304" pitchFamily="18" charset="0"/>
              </a:rPr>
              <a:t>Digital certificates validation</a:t>
            </a:r>
          </a:p>
          <a:p>
            <a:pPr marL="295275" lvl="1" indent="0">
              <a:spcBef>
                <a:spcPts val="0"/>
              </a:spcBef>
              <a:buFont typeface="Arial" panose="020B0604020202020204" pitchFamily="34" charset="0"/>
              <a:buChar char="•"/>
            </a:pPr>
            <a:r>
              <a:rPr lang="en-US" sz="2800" b="0" i="0" dirty="0">
                <a:solidFill>
                  <a:srgbClr val="000000"/>
                </a:solidFill>
                <a:effectLst/>
                <a:latin typeface="Times New Roman" panose="02020603050405020304" pitchFamily="18" charset="0"/>
              </a:rPr>
              <a:t>Authentication</a:t>
            </a:r>
          </a:p>
          <a:p>
            <a:pPr marL="295275" lvl="1" indent="0">
              <a:spcBef>
                <a:spcPts val="0"/>
              </a:spcBef>
              <a:buFont typeface="Arial" panose="020B0604020202020204" pitchFamily="34" charset="0"/>
              <a:buChar char="•"/>
            </a:pPr>
            <a:r>
              <a:rPr lang="en-US" sz="2800" b="0" i="0" dirty="0">
                <a:solidFill>
                  <a:srgbClr val="000000"/>
                </a:solidFill>
                <a:effectLst/>
                <a:latin typeface="Times New Roman" panose="02020603050405020304" pitchFamily="18" charset="0"/>
              </a:rPr>
              <a:t>Password protection</a:t>
            </a:r>
          </a:p>
          <a:p>
            <a:pPr marL="295275" lvl="1" indent="0">
              <a:spcBef>
                <a:spcPts val="0"/>
              </a:spcBef>
              <a:buFont typeface="Arial" panose="020B0604020202020204" pitchFamily="34" charset="0"/>
              <a:buChar char="•"/>
            </a:pPr>
            <a:r>
              <a:rPr lang="en-US" sz="2800" b="0" i="0" dirty="0">
                <a:solidFill>
                  <a:srgbClr val="000000"/>
                </a:solidFill>
                <a:effectLst/>
                <a:latin typeface="Times New Roman" panose="02020603050405020304" pitchFamily="18" charset="0"/>
              </a:rPr>
              <a:t>Data integrity checks</a:t>
            </a:r>
          </a:p>
          <a:p>
            <a:pPr marL="295275" lvl="1" indent="0">
              <a:spcBef>
                <a:spcPts val="0"/>
              </a:spcBef>
              <a:buFont typeface="Arial" panose="020B0604020202020204" pitchFamily="34" charset="0"/>
              <a:buChar char="•"/>
            </a:pPr>
            <a:r>
              <a:rPr lang="en-US" sz="2800" b="0" i="0" dirty="0">
                <a:solidFill>
                  <a:srgbClr val="000000"/>
                </a:solidFill>
                <a:effectLst/>
                <a:latin typeface="Times New Roman" panose="02020603050405020304" pitchFamily="18" charset="0"/>
              </a:rPr>
              <a:t>It is implemented in some widely used security applications and protocols, including TLS and SSL, PGP, SSH, S/MIME, and IPsec.</a:t>
            </a:r>
          </a:p>
          <a:p>
            <a:pPr marL="0" indent="0">
              <a:spcBef>
                <a:spcPts val="0"/>
              </a:spcBef>
            </a:pPr>
            <a:endParaRPr lang="en-US" sz="3200"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8382FDAC-4490-4AE5-85D1-6787BDA8445D}"/>
              </a:ext>
            </a:extLst>
          </p:cNvPr>
          <p:cNvSpPr>
            <a:spLocks noGrp="1"/>
          </p:cNvSpPr>
          <p:nvPr>
            <p:ph type="sldNum" sz="quarter" idx="12"/>
          </p:nvPr>
        </p:nvSpPr>
        <p:spPr/>
        <p:txBody>
          <a:bodyPr/>
          <a:lstStyle/>
          <a:p>
            <a:pPr>
              <a:defRPr/>
            </a:pPr>
            <a:fld id="{309D7C35-13A4-4254-87CE-4ED12F6DAA6B}" type="slidenum">
              <a:rPr lang="en-US" smtClean="0"/>
              <a:pPr>
                <a:defRPr/>
              </a:pPr>
              <a:t>25</a:t>
            </a:fld>
            <a:endParaRPr lang="en-US" dirty="0"/>
          </a:p>
        </p:txBody>
      </p:sp>
    </p:spTree>
    <p:extLst>
      <p:ext uri="{BB962C8B-B14F-4D97-AF65-F5344CB8AC3E}">
        <p14:creationId xmlns:p14="http://schemas.microsoft.com/office/powerpoint/2010/main" val="357816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693F-D63F-43F3-BDF8-2DD86DAEEFC0}"/>
              </a:ext>
            </a:extLst>
          </p:cNvPr>
          <p:cNvSpPr>
            <a:spLocks noGrp="1"/>
          </p:cNvSpPr>
          <p:nvPr>
            <p:ph type="title"/>
          </p:nvPr>
        </p:nvSpPr>
        <p:spPr/>
        <p:txBody>
          <a:bodyPr/>
          <a:lstStyle/>
          <a:p>
            <a:pPr>
              <a:defRPr/>
            </a:pPr>
            <a:r>
              <a:rPr lang="en-US" dirty="0"/>
              <a:t>SHA Versions</a:t>
            </a:r>
          </a:p>
        </p:txBody>
      </p:sp>
      <p:graphicFrame>
        <p:nvGraphicFramePr>
          <p:cNvPr id="7" name="Table 6">
            <a:extLst>
              <a:ext uri="{FF2B5EF4-FFF2-40B4-BE49-F238E27FC236}">
                <a16:creationId xmlns:a16="http://schemas.microsoft.com/office/drawing/2014/main" id="{F973E3A4-BF66-4CC2-AC10-9E3C5EE90866}"/>
              </a:ext>
            </a:extLst>
          </p:cNvPr>
          <p:cNvGraphicFramePr>
            <a:graphicFrameLocks noGrp="1"/>
          </p:cNvGraphicFramePr>
          <p:nvPr>
            <p:extLst>
              <p:ext uri="{D42A27DB-BD31-4B8C-83A1-F6EECF244321}">
                <p14:modId xmlns:p14="http://schemas.microsoft.com/office/powerpoint/2010/main" val="2490069120"/>
              </p:ext>
            </p:extLst>
          </p:nvPr>
        </p:nvGraphicFramePr>
        <p:xfrm>
          <a:off x="179512" y="1143000"/>
          <a:ext cx="8583488" cy="5598370"/>
        </p:xfrm>
        <a:graphic>
          <a:graphicData uri="http://schemas.openxmlformats.org/drawingml/2006/table">
            <a:tbl>
              <a:tblPr>
                <a:effectLst>
                  <a:outerShdw blurRad="50800" dist="38100" dir="2700000">
                    <a:srgbClr val="000000">
                      <a:alpha val="43000"/>
                    </a:srgbClr>
                  </a:outerShdw>
                </a:effectLst>
              </a:tblPr>
              <a:tblGrid>
                <a:gridCol w="1872761">
                  <a:extLst>
                    <a:ext uri="{9D8B030D-6E8A-4147-A177-3AD203B41FA5}">
                      <a16:colId xmlns:a16="http://schemas.microsoft.com/office/drawing/2014/main" val="20000"/>
                    </a:ext>
                  </a:extLst>
                </a:gridCol>
                <a:gridCol w="1248507">
                  <a:extLst>
                    <a:ext uri="{9D8B030D-6E8A-4147-A177-3AD203B41FA5}">
                      <a16:colId xmlns:a16="http://schemas.microsoft.com/office/drawing/2014/main" val="20001"/>
                    </a:ext>
                  </a:extLst>
                </a:gridCol>
                <a:gridCol w="1390384">
                  <a:extLst>
                    <a:ext uri="{9D8B030D-6E8A-4147-A177-3AD203B41FA5}">
                      <a16:colId xmlns:a16="http://schemas.microsoft.com/office/drawing/2014/main" val="20002"/>
                    </a:ext>
                  </a:extLst>
                </a:gridCol>
                <a:gridCol w="1340726">
                  <a:extLst>
                    <a:ext uri="{9D8B030D-6E8A-4147-A177-3AD203B41FA5}">
                      <a16:colId xmlns:a16="http://schemas.microsoft.com/office/drawing/2014/main" val="20003"/>
                    </a:ext>
                  </a:extLst>
                </a:gridCol>
                <a:gridCol w="1404571">
                  <a:extLst>
                    <a:ext uri="{9D8B030D-6E8A-4147-A177-3AD203B41FA5}">
                      <a16:colId xmlns:a16="http://schemas.microsoft.com/office/drawing/2014/main" val="20004"/>
                    </a:ext>
                  </a:extLst>
                </a:gridCol>
                <a:gridCol w="1326539">
                  <a:extLst>
                    <a:ext uri="{9D8B030D-6E8A-4147-A177-3AD203B41FA5}">
                      <a16:colId xmlns:a16="http://schemas.microsoft.com/office/drawing/2014/main" val="20005"/>
                    </a:ext>
                  </a:extLst>
                </a:gridCol>
              </a:tblGrid>
              <a:tr h="1084743">
                <a:tc>
                  <a:txBody>
                    <a:bodyPr/>
                    <a:lstStyle/>
                    <a:p>
                      <a:pPr algn="l" fontAlgn="b"/>
                      <a:r>
                        <a:rPr lang="en-US" sz="2400" b="1" i="0" u="none" strike="noStrike" dirty="0">
                          <a:solidFill>
                            <a:schemeClr val="bg2"/>
                          </a:solidFill>
                          <a:latin typeface="+mn-lt"/>
                        </a:rPr>
                        <a:t>Size are bits</a:t>
                      </a:r>
                    </a:p>
                  </a:txBody>
                  <a:tcPr marL="12315" marR="12315" marT="12315" marB="0" anchor="b">
                    <a:lnL>
                      <a:noFill/>
                    </a:lnL>
                    <a:lnR>
                      <a:noFill/>
                    </a:lnR>
                    <a:lnT>
                      <a:noFill/>
                    </a:lnT>
                    <a:lnB>
                      <a:noFill/>
                    </a:lnB>
                  </a:tcPr>
                </a:tc>
                <a:tc>
                  <a:txBody>
                    <a:bodyPr/>
                    <a:lstStyle/>
                    <a:p>
                      <a:pPr algn="l" fontAlgn="b"/>
                      <a:r>
                        <a:rPr lang="en-US" sz="2400" b="1" i="0" u="none" strike="noStrike" dirty="0">
                          <a:solidFill>
                            <a:schemeClr val="bg2"/>
                          </a:solidFill>
                          <a:latin typeface="+mn-lt"/>
                        </a:rPr>
                        <a:t>SHA-1</a:t>
                      </a:r>
                    </a:p>
                  </a:txBody>
                  <a:tcPr marL="12315" marR="12315" marT="12315" marB="0" anchor="b">
                    <a:lnL>
                      <a:noFill/>
                    </a:lnL>
                    <a:lnR>
                      <a:noFill/>
                    </a:lnR>
                    <a:lnT>
                      <a:noFill/>
                    </a:lnT>
                    <a:lnB>
                      <a:noFill/>
                    </a:lnB>
                  </a:tcPr>
                </a:tc>
                <a:tc>
                  <a:txBody>
                    <a:bodyPr/>
                    <a:lstStyle/>
                    <a:p>
                      <a:pPr algn="l" fontAlgn="b"/>
                      <a:r>
                        <a:rPr lang="en-US" sz="2400" b="1" i="0" u="none" strike="noStrike" dirty="0">
                          <a:solidFill>
                            <a:schemeClr val="bg2"/>
                          </a:solidFill>
                          <a:latin typeface="+mn-lt"/>
                        </a:rPr>
                        <a:t>SHA-224</a:t>
                      </a:r>
                    </a:p>
                  </a:txBody>
                  <a:tcPr marL="12315" marR="12315" marT="12315" marB="0" anchor="b">
                    <a:lnL>
                      <a:noFill/>
                    </a:lnL>
                    <a:lnR>
                      <a:noFill/>
                    </a:lnR>
                    <a:lnT>
                      <a:noFill/>
                    </a:lnT>
                    <a:lnB>
                      <a:noFill/>
                    </a:lnB>
                  </a:tcPr>
                </a:tc>
                <a:tc>
                  <a:txBody>
                    <a:bodyPr/>
                    <a:lstStyle/>
                    <a:p>
                      <a:pPr algn="l" fontAlgn="b"/>
                      <a:r>
                        <a:rPr lang="en-US" sz="2400" b="1" i="0" u="none" strike="noStrike" dirty="0">
                          <a:solidFill>
                            <a:schemeClr val="bg2"/>
                          </a:solidFill>
                          <a:latin typeface="+mn-lt"/>
                        </a:rPr>
                        <a:t>SHA-256</a:t>
                      </a:r>
                    </a:p>
                  </a:txBody>
                  <a:tcPr marL="12315" marR="12315" marT="12315" marB="0" anchor="b">
                    <a:lnL>
                      <a:noFill/>
                    </a:lnL>
                    <a:lnR>
                      <a:noFill/>
                    </a:lnR>
                    <a:lnT>
                      <a:noFill/>
                    </a:lnT>
                    <a:lnB>
                      <a:noFill/>
                    </a:lnB>
                  </a:tcPr>
                </a:tc>
                <a:tc>
                  <a:txBody>
                    <a:bodyPr/>
                    <a:lstStyle/>
                    <a:p>
                      <a:pPr algn="l" fontAlgn="b"/>
                      <a:r>
                        <a:rPr lang="en-US" sz="2400" b="1" i="0" u="none" strike="noStrike">
                          <a:solidFill>
                            <a:schemeClr val="bg2"/>
                          </a:solidFill>
                          <a:latin typeface="+mn-lt"/>
                        </a:rPr>
                        <a:t>SHA-384</a:t>
                      </a:r>
                    </a:p>
                  </a:txBody>
                  <a:tcPr marL="12315" marR="12315" marT="12315" marB="0" anchor="b">
                    <a:lnL>
                      <a:noFill/>
                    </a:lnL>
                    <a:lnR>
                      <a:noFill/>
                    </a:lnR>
                    <a:lnT>
                      <a:noFill/>
                    </a:lnT>
                    <a:lnB>
                      <a:noFill/>
                    </a:lnB>
                  </a:tcPr>
                </a:tc>
                <a:tc>
                  <a:txBody>
                    <a:bodyPr/>
                    <a:lstStyle/>
                    <a:p>
                      <a:pPr algn="l" fontAlgn="b"/>
                      <a:r>
                        <a:rPr lang="en-US" sz="2400" b="1" i="0" u="none" strike="noStrike">
                          <a:solidFill>
                            <a:schemeClr val="bg2"/>
                          </a:solidFill>
                          <a:latin typeface="+mn-lt"/>
                        </a:rPr>
                        <a:t>SHA-512 </a:t>
                      </a:r>
                    </a:p>
                  </a:txBody>
                  <a:tcPr marL="12315" marR="12315" marT="12315" marB="0" anchor="b">
                    <a:lnL>
                      <a:noFill/>
                    </a:lnL>
                    <a:lnR>
                      <a:noFill/>
                    </a:lnR>
                    <a:lnT>
                      <a:noFill/>
                    </a:lnT>
                    <a:lnB>
                      <a:noFill/>
                    </a:lnB>
                  </a:tcPr>
                </a:tc>
                <a:extLst>
                  <a:ext uri="{0D108BD9-81ED-4DB2-BD59-A6C34878D82A}">
                    <a16:rowId xmlns:a16="http://schemas.microsoft.com/office/drawing/2014/main" val="10000"/>
                  </a:ext>
                </a:extLst>
              </a:tr>
              <a:tr h="1084743">
                <a:tc>
                  <a:txBody>
                    <a:bodyPr/>
                    <a:lstStyle/>
                    <a:p>
                      <a:pPr algn="l" fontAlgn="b"/>
                      <a:r>
                        <a:rPr lang="en-US" sz="2400" b="1" i="0" u="none" strike="noStrike" dirty="0">
                          <a:solidFill>
                            <a:schemeClr val="bg2"/>
                          </a:solidFill>
                          <a:latin typeface="+mn-lt"/>
                        </a:rPr>
                        <a:t>Message digest size</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160</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224</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256</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384</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512</a:t>
                      </a:r>
                    </a:p>
                  </a:txBody>
                  <a:tcPr marL="12315" marR="12315" marT="12315" marB="0" anchor="b">
                    <a:lnL>
                      <a:noFill/>
                    </a:lnL>
                    <a:lnR>
                      <a:noFill/>
                    </a:lnR>
                    <a:lnT>
                      <a:noFill/>
                    </a:lnT>
                    <a:lnB>
                      <a:noFill/>
                    </a:lnB>
                  </a:tcPr>
                </a:tc>
                <a:extLst>
                  <a:ext uri="{0D108BD9-81ED-4DB2-BD59-A6C34878D82A}">
                    <a16:rowId xmlns:a16="http://schemas.microsoft.com/office/drawing/2014/main" val="10001"/>
                  </a:ext>
                </a:extLst>
              </a:tr>
              <a:tr h="1084743">
                <a:tc>
                  <a:txBody>
                    <a:bodyPr/>
                    <a:lstStyle/>
                    <a:p>
                      <a:pPr algn="l" fontAlgn="b"/>
                      <a:r>
                        <a:rPr lang="en-US" sz="2400" b="1" i="0" u="none" strike="noStrike">
                          <a:solidFill>
                            <a:schemeClr val="bg2"/>
                          </a:solidFill>
                          <a:latin typeface="+mn-lt"/>
                        </a:rPr>
                        <a:t>Message size</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&lt; 2</a:t>
                      </a:r>
                      <a:r>
                        <a:rPr lang="en-US" sz="2400" b="0" i="0" u="none" strike="noStrike" baseline="30000" dirty="0">
                          <a:solidFill>
                            <a:schemeClr val="bg2"/>
                          </a:solidFill>
                          <a:latin typeface="+mn-lt"/>
                        </a:rPr>
                        <a:t>64</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&lt; 2</a:t>
                      </a:r>
                      <a:r>
                        <a:rPr lang="en-US" sz="2400" b="0" i="0" u="none" strike="noStrike" baseline="30000" dirty="0">
                          <a:solidFill>
                            <a:schemeClr val="bg2"/>
                          </a:solidFill>
                          <a:latin typeface="+mn-lt"/>
                        </a:rPr>
                        <a:t>64</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&lt; 2</a:t>
                      </a:r>
                      <a:r>
                        <a:rPr lang="en-US" sz="2400" b="0" i="0" u="none" strike="noStrike" baseline="30000" dirty="0">
                          <a:solidFill>
                            <a:schemeClr val="bg2"/>
                          </a:solidFill>
                          <a:latin typeface="+mn-lt"/>
                        </a:rPr>
                        <a:t>64</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&lt; 2</a:t>
                      </a:r>
                      <a:r>
                        <a:rPr lang="en-US" sz="2400" b="0" i="0" u="none" strike="noStrike" baseline="30000" dirty="0">
                          <a:solidFill>
                            <a:schemeClr val="bg2"/>
                          </a:solidFill>
                          <a:latin typeface="+mn-lt"/>
                        </a:rPr>
                        <a:t>128</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&lt; 2</a:t>
                      </a:r>
                      <a:r>
                        <a:rPr lang="en-US" sz="2400" b="0" i="0" u="none" strike="noStrike" baseline="30000" dirty="0">
                          <a:solidFill>
                            <a:schemeClr val="bg2"/>
                          </a:solidFill>
                          <a:latin typeface="+mn-lt"/>
                        </a:rPr>
                        <a:t>128</a:t>
                      </a:r>
                      <a:r>
                        <a:rPr lang="en-US" sz="2400" b="0" i="0" u="none" strike="noStrike" dirty="0">
                          <a:solidFill>
                            <a:schemeClr val="bg2"/>
                          </a:solidFill>
                          <a:latin typeface="+mn-lt"/>
                        </a:rPr>
                        <a:t> </a:t>
                      </a:r>
                    </a:p>
                  </a:txBody>
                  <a:tcPr marL="12315" marR="12315" marT="12315" marB="0" anchor="b">
                    <a:lnL>
                      <a:noFill/>
                    </a:lnL>
                    <a:lnR>
                      <a:noFill/>
                    </a:lnR>
                    <a:lnT>
                      <a:noFill/>
                    </a:lnT>
                    <a:lnB>
                      <a:noFill/>
                    </a:lnB>
                  </a:tcPr>
                </a:tc>
                <a:extLst>
                  <a:ext uri="{0D108BD9-81ED-4DB2-BD59-A6C34878D82A}">
                    <a16:rowId xmlns:a16="http://schemas.microsoft.com/office/drawing/2014/main" val="10002"/>
                  </a:ext>
                </a:extLst>
              </a:tr>
              <a:tr h="629699">
                <a:tc>
                  <a:txBody>
                    <a:bodyPr/>
                    <a:lstStyle/>
                    <a:p>
                      <a:pPr algn="l" fontAlgn="b"/>
                      <a:r>
                        <a:rPr lang="en-US" sz="2400" b="1" i="0" u="none" strike="noStrike" dirty="0">
                          <a:solidFill>
                            <a:schemeClr val="bg2"/>
                          </a:solidFill>
                          <a:latin typeface="+mn-lt"/>
                        </a:rPr>
                        <a:t>Block size</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512</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512</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512</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1024</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1024</a:t>
                      </a:r>
                    </a:p>
                  </a:txBody>
                  <a:tcPr marL="12315" marR="12315" marT="12315" marB="0" anchor="b">
                    <a:lnL>
                      <a:noFill/>
                    </a:lnL>
                    <a:lnR>
                      <a:noFill/>
                    </a:lnR>
                    <a:lnT>
                      <a:noFill/>
                    </a:lnT>
                    <a:lnB>
                      <a:noFill/>
                    </a:lnB>
                  </a:tcPr>
                </a:tc>
                <a:extLst>
                  <a:ext uri="{0D108BD9-81ED-4DB2-BD59-A6C34878D82A}">
                    <a16:rowId xmlns:a16="http://schemas.microsoft.com/office/drawing/2014/main" val="10003"/>
                  </a:ext>
                </a:extLst>
              </a:tr>
              <a:tr h="629699">
                <a:tc>
                  <a:txBody>
                    <a:bodyPr/>
                    <a:lstStyle/>
                    <a:p>
                      <a:pPr algn="l" fontAlgn="b"/>
                      <a:r>
                        <a:rPr lang="en-US" sz="2400" b="1" i="0" u="none" strike="noStrike">
                          <a:solidFill>
                            <a:schemeClr val="bg2"/>
                          </a:solidFill>
                          <a:latin typeface="+mn-lt"/>
                        </a:rPr>
                        <a:t>Word size</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32</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32</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32</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64</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64</a:t>
                      </a:r>
                    </a:p>
                  </a:txBody>
                  <a:tcPr marL="12315" marR="12315" marT="12315" marB="0" anchor="b">
                    <a:lnL>
                      <a:noFill/>
                    </a:lnL>
                    <a:lnR>
                      <a:noFill/>
                    </a:lnR>
                    <a:lnT>
                      <a:noFill/>
                    </a:lnT>
                    <a:lnB>
                      <a:noFill/>
                    </a:lnB>
                  </a:tcPr>
                </a:tc>
                <a:extLst>
                  <a:ext uri="{0D108BD9-81ED-4DB2-BD59-A6C34878D82A}">
                    <a16:rowId xmlns:a16="http://schemas.microsoft.com/office/drawing/2014/main" val="10004"/>
                  </a:ext>
                </a:extLst>
              </a:tr>
              <a:tr h="1084743">
                <a:tc>
                  <a:txBody>
                    <a:bodyPr/>
                    <a:lstStyle/>
                    <a:p>
                      <a:pPr algn="l" fontAlgn="b"/>
                      <a:r>
                        <a:rPr lang="en-US" sz="2400" b="1" i="0" u="none" strike="noStrike">
                          <a:solidFill>
                            <a:schemeClr val="bg2"/>
                          </a:solidFill>
                          <a:latin typeface="+mn-lt"/>
                        </a:rPr>
                        <a:t>Number of steps</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80</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64</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64</a:t>
                      </a:r>
                    </a:p>
                  </a:txBody>
                  <a:tcPr marL="12315" marR="12315" marT="12315" marB="0" anchor="b">
                    <a:lnL>
                      <a:noFill/>
                    </a:lnL>
                    <a:lnR>
                      <a:noFill/>
                    </a:lnR>
                    <a:lnT>
                      <a:noFill/>
                    </a:lnT>
                    <a:lnB>
                      <a:noFill/>
                    </a:lnB>
                  </a:tcPr>
                </a:tc>
                <a:tc>
                  <a:txBody>
                    <a:bodyPr/>
                    <a:lstStyle/>
                    <a:p>
                      <a:pPr algn="r" fontAlgn="b"/>
                      <a:r>
                        <a:rPr lang="en-US" sz="2400" b="0" i="0" u="none" strike="noStrike">
                          <a:solidFill>
                            <a:schemeClr val="bg2"/>
                          </a:solidFill>
                          <a:latin typeface="+mn-lt"/>
                        </a:rPr>
                        <a:t>80</a:t>
                      </a:r>
                    </a:p>
                  </a:txBody>
                  <a:tcPr marL="12315" marR="12315" marT="12315" marB="0" anchor="b">
                    <a:lnL>
                      <a:noFill/>
                    </a:lnL>
                    <a:lnR>
                      <a:noFill/>
                    </a:lnR>
                    <a:lnT>
                      <a:noFill/>
                    </a:lnT>
                    <a:lnB>
                      <a:noFill/>
                    </a:lnB>
                  </a:tcPr>
                </a:tc>
                <a:tc>
                  <a:txBody>
                    <a:bodyPr/>
                    <a:lstStyle/>
                    <a:p>
                      <a:pPr algn="r" fontAlgn="b"/>
                      <a:r>
                        <a:rPr lang="en-US" sz="2400" b="0" i="0" u="none" strike="noStrike" dirty="0">
                          <a:solidFill>
                            <a:schemeClr val="bg2"/>
                          </a:solidFill>
                          <a:latin typeface="+mn-lt"/>
                        </a:rPr>
                        <a:t>80</a:t>
                      </a:r>
                    </a:p>
                  </a:txBody>
                  <a:tcPr marL="12315" marR="12315" marT="12315" marB="0" anchor="b">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429335B9-E7F2-4FDA-85EC-5C35111E8B96}"/>
              </a:ext>
            </a:extLst>
          </p:cNvPr>
          <p:cNvSpPr>
            <a:spLocks noGrp="1"/>
          </p:cNvSpPr>
          <p:nvPr>
            <p:ph type="sldNum" sz="quarter" idx="12"/>
          </p:nvPr>
        </p:nvSpPr>
        <p:spPr/>
        <p:txBody>
          <a:bodyPr/>
          <a:lstStyle/>
          <a:p>
            <a:pPr>
              <a:defRPr/>
            </a:pPr>
            <a:fld id="{309D7C35-13A4-4254-87CE-4ED12F6DAA6B}" type="slidenum">
              <a:rPr lang="en-US" smtClean="0"/>
              <a:pPr>
                <a:defRPr/>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7538-7924-4DD3-994D-EB0930B94227}"/>
              </a:ext>
            </a:extLst>
          </p:cNvPr>
          <p:cNvSpPr>
            <a:spLocks noGrp="1"/>
          </p:cNvSpPr>
          <p:nvPr>
            <p:ph type="title"/>
          </p:nvPr>
        </p:nvSpPr>
        <p:spPr/>
        <p:txBody>
          <a:bodyPr/>
          <a:lstStyle/>
          <a:p>
            <a:r>
              <a:rPr lang="en-US" dirty="0"/>
              <a:t>SHA-512</a:t>
            </a:r>
          </a:p>
        </p:txBody>
      </p:sp>
      <p:sp>
        <p:nvSpPr>
          <p:cNvPr id="3" name="Content Placeholder 2">
            <a:extLst>
              <a:ext uri="{FF2B5EF4-FFF2-40B4-BE49-F238E27FC236}">
                <a16:creationId xmlns:a16="http://schemas.microsoft.com/office/drawing/2014/main" id="{5C8AAF99-EF2E-417A-9D08-0B18897FEC43}"/>
              </a:ext>
            </a:extLst>
          </p:cNvPr>
          <p:cNvSpPr>
            <a:spLocks noGrp="1"/>
          </p:cNvSpPr>
          <p:nvPr>
            <p:ph idx="1"/>
          </p:nvPr>
        </p:nvSpPr>
        <p:spPr/>
        <p:txBody>
          <a:bodyPr>
            <a:normAutofit fontScale="92500" lnSpcReduction="10000"/>
          </a:bodyPr>
          <a:lstStyle/>
          <a:p>
            <a:pPr marL="0" indent="0">
              <a:buNone/>
            </a:pPr>
            <a:r>
              <a:rPr lang="en-US" dirty="0"/>
              <a:t>The algorithm takes as input a message with a maximum length of less than </a:t>
            </a:r>
            <a:r>
              <a:rPr lang="en-US" b="1" i="0" u="none" strike="noStrike" dirty="0">
                <a:solidFill>
                  <a:schemeClr val="bg2"/>
                </a:solidFill>
                <a:latin typeface="+mn-lt"/>
              </a:rPr>
              <a:t>2</a:t>
            </a:r>
            <a:r>
              <a:rPr lang="en-US" b="1" baseline="30000" dirty="0"/>
              <a:t>128</a:t>
            </a:r>
            <a:r>
              <a:rPr lang="en-US" dirty="0"/>
              <a:t> bits and produces as output a </a:t>
            </a:r>
            <a:r>
              <a:rPr lang="en-US" b="1" dirty="0"/>
              <a:t>512-bit</a:t>
            </a:r>
            <a:r>
              <a:rPr lang="en-US" dirty="0"/>
              <a:t> message digest. </a:t>
            </a:r>
          </a:p>
          <a:p>
            <a:r>
              <a:rPr lang="en-US" dirty="0"/>
              <a:t>Plain text is processed by N blocks which each  block is 1024 bits</a:t>
            </a:r>
          </a:p>
          <a:p>
            <a:r>
              <a:rPr lang="en-US" dirty="0"/>
              <a:t>Number of rows and steps:80</a:t>
            </a:r>
          </a:p>
          <a:p>
            <a:r>
              <a:rPr lang="en-US" dirty="0"/>
              <a:t>Each round=80</a:t>
            </a:r>
          </a:p>
          <a:p>
            <a:r>
              <a:rPr lang="en-US" dirty="0"/>
              <a:t>In Each round,</a:t>
            </a:r>
          </a:p>
          <a:p>
            <a:pPr lvl="1"/>
            <a:r>
              <a:rPr lang="en-US" dirty="0"/>
              <a:t>Qword or W of 64 bits which is generated from plaintext</a:t>
            </a:r>
          </a:p>
          <a:p>
            <a:pPr lvl="1"/>
            <a:r>
              <a:rPr lang="en-US" dirty="0"/>
              <a:t>we use constant eighty k,</a:t>
            </a:r>
          </a:p>
          <a:p>
            <a:pPr lvl="1"/>
            <a:r>
              <a:rPr lang="en-US" dirty="0"/>
              <a:t>We use buffer to store intermediate results and output(</a:t>
            </a:r>
            <a:r>
              <a:rPr lang="en-US" dirty="0" err="1"/>
              <a:t>hashcode</a:t>
            </a:r>
            <a:r>
              <a:rPr lang="en-US" dirty="0"/>
              <a:t>)</a:t>
            </a:r>
          </a:p>
          <a:p>
            <a:r>
              <a:rPr lang="en-US" dirty="0"/>
              <a:t>Each buffer size: 64bits, so we have (512/64=8) buffer.</a:t>
            </a:r>
          </a:p>
        </p:txBody>
      </p:sp>
      <p:sp>
        <p:nvSpPr>
          <p:cNvPr id="4" name="Slide Number Placeholder 3">
            <a:extLst>
              <a:ext uri="{FF2B5EF4-FFF2-40B4-BE49-F238E27FC236}">
                <a16:creationId xmlns:a16="http://schemas.microsoft.com/office/drawing/2014/main" id="{541CACD3-44A9-4A5F-BAC3-60B2A94FC33C}"/>
              </a:ext>
            </a:extLst>
          </p:cNvPr>
          <p:cNvSpPr>
            <a:spLocks noGrp="1"/>
          </p:cNvSpPr>
          <p:nvPr>
            <p:ph type="sldNum" sz="quarter" idx="12"/>
          </p:nvPr>
        </p:nvSpPr>
        <p:spPr/>
        <p:txBody>
          <a:bodyPr/>
          <a:lstStyle/>
          <a:p>
            <a:pPr>
              <a:defRPr/>
            </a:pPr>
            <a:fld id="{309D7C35-13A4-4254-87CE-4ED12F6DAA6B}" type="slidenum">
              <a:rPr lang="en-US" smtClean="0"/>
              <a:pPr>
                <a:defRPr/>
              </a:pPr>
              <a:t>27</a:t>
            </a:fld>
            <a:endParaRPr lang="en-US" dirty="0"/>
          </a:p>
        </p:txBody>
      </p:sp>
    </p:spTree>
    <p:extLst>
      <p:ext uri="{BB962C8B-B14F-4D97-AF65-F5344CB8AC3E}">
        <p14:creationId xmlns:p14="http://schemas.microsoft.com/office/powerpoint/2010/main" val="1965142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860C78-1D18-4684-A3BE-8A0789E11825}"/>
              </a:ext>
            </a:extLst>
          </p:cNvPr>
          <p:cNvPicPr>
            <a:picLocks noChangeAspect="1"/>
          </p:cNvPicPr>
          <p:nvPr/>
        </p:nvPicPr>
        <p:blipFill>
          <a:blip r:embed="rId3"/>
          <a:stretch>
            <a:fillRect/>
          </a:stretch>
        </p:blipFill>
        <p:spPr>
          <a:xfrm>
            <a:off x="146069" y="4869160"/>
            <a:ext cx="8850273" cy="1246518"/>
          </a:xfrm>
          <a:prstGeom prst="rect">
            <a:avLst/>
          </a:prstGeom>
        </p:spPr>
      </p:pic>
      <p:sp>
        <p:nvSpPr>
          <p:cNvPr id="2" name="Title 1">
            <a:extLst>
              <a:ext uri="{FF2B5EF4-FFF2-40B4-BE49-F238E27FC236}">
                <a16:creationId xmlns:a16="http://schemas.microsoft.com/office/drawing/2014/main" id="{20769778-A9F1-4916-9000-B6C10292D1F2}"/>
              </a:ext>
            </a:extLst>
          </p:cNvPr>
          <p:cNvSpPr>
            <a:spLocks noGrp="1"/>
          </p:cNvSpPr>
          <p:nvPr>
            <p:ph type="title"/>
          </p:nvPr>
        </p:nvSpPr>
        <p:spPr/>
        <p:txBody>
          <a:bodyPr/>
          <a:lstStyle/>
          <a:p>
            <a:r>
              <a:rPr lang="en-US" dirty="0"/>
              <a:t>SHA-512</a:t>
            </a:r>
          </a:p>
        </p:txBody>
      </p:sp>
      <p:sp>
        <p:nvSpPr>
          <p:cNvPr id="3" name="Content Placeholder 2">
            <a:extLst>
              <a:ext uri="{FF2B5EF4-FFF2-40B4-BE49-F238E27FC236}">
                <a16:creationId xmlns:a16="http://schemas.microsoft.com/office/drawing/2014/main" id="{7BAC25D4-D285-4D3D-B533-CB66CFDB237C}"/>
              </a:ext>
            </a:extLst>
          </p:cNvPr>
          <p:cNvSpPr>
            <a:spLocks noGrp="1"/>
          </p:cNvSpPr>
          <p:nvPr>
            <p:ph idx="1"/>
          </p:nvPr>
        </p:nvSpPr>
        <p:spPr>
          <a:xfrm>
            <a:off x="9611" y="1405832"/>
            <a:ext cx="9036050" cy="3672879"/>
          </a:xfrm>
        </p:spPr>
        <p:txBody>
          <a:bodyPr>
            <a:normAutofit/>
          </a:bodyPr>
          <a:lstStyle/>
          <a:p>
            <a:r>
              <a:rPr lang="en-US" dirty="0"/>
              <a:t>Step 1: </a:t>
            </a:r>
            <a:r>
              <a:rPr lang="en-US" b="1" dirty="0"/>
              <a:t>Append padding bits</a:t>
            </a:r>
            <a:r>
              <a:rPr lang="en-US" dirty="0"/>
              <a:t>: The message is padded so that its length is congruent to 896 modulo 1024 [length = 896 (mod 1024)] or 1024-128=896 bits for the last block. </a:t>
            </a:r>
          </a:p>
          <a:p>
            <a:pPr lvl="1"/>
            <a:r>
              <a:rPr lang="en-US" dirty="0"/>
              <a:t>The padding consists of a single 1 bit followed by the necessary number of 0 bit</a:t>
            </a:r>
          </a:p>
          <a:p>
            <a:r>
              <a:rPr lang="en-US" dirty="0"/>
              <a:t>Step 2: Append length: A block of 128 bits is appended to the message containing the length of the message</a:t>
            </a:r>
          </a:p>
        </p:txBody>
      </p:sp>
      <p:sp>
        <p:nvSpPr>
          <p:cNvPr id="4" name="Slide Number Placeholder 3">
            <a:extLst>
              <a:ext uri="{FF2B5EF4-FFF2-40B4-BE49-F238E27FC236}">
                <a16:creationId xmlns:a16="http://schemas.microsoft.com/office/drawing/2014/main" id="{32CAA3AB-3477-4E8F-B3E7-E869E3DFF2EA}"/>
              </a:ext>
            </a:extLst>
          </p:cNvPr>
          <p:cNvSpPr>
            <a:spLocks noGrp="1"/>
          </p:cNvSpPr>
          <p:nvPr>
            <p:ph type="sldNum" sz="quarter" idx="12"/>
          </p:nvPr>
        </p:nvSpPr>
        <p:spPr/>
        <p:txBody>
          <a:bodyPr/>
          <a:lstStyle/>
          <a:p>
            <a:pPr>
              <a:defRPr/>
            </a:pPr>
            <a:fld id="{309D7C35-13A4-4254-87CE-4ED12F6DAA6B}" type="slidenum">
              <a:rPr lang="en-US" smtClean="0"/>
              <a:pPr>
                <a:defRPr/>
              </a:pPr>
              <a:t>28</a:t>
            </a:fld>
            <a:endParaRPr lang="en-US" dirty="0"/>
          </a:p>
        </p:txBody>
      </p:sp>
      <p:pic>
        <p:nvPicPr>
          <p:cNvPr id="8" name="Picture 7">
            <a:extLst>
              <a:ext uri="{FF2B5EF4-FFF2-40B4-BE49-F238E27FC236}">
                <a16:creationId xmlns:a16="http://schemas.microsoft.com/office/drawing/2014/main" id="{3046702A-C983-4FCA-9CAD-870F392C02E2}"/>
              </a:ext>
            </a:extLst>
          </p:cNvPr>
          <p:cNvPicPr>
            <a:picLocks noChangeAspect="1"/>
          </p:cNvPicPr>
          <p:nvPr/>
        </p:nvPicPr>
        <p:blipFill>
          <a:blip r:embed="rId4"/>
          <a:stretch>
            <a:fillRect/>
          </a:stretch>
        </p:blipFill>
        <p:spPr>
          <a:xfrm>
            <a:off x="146070" y="6126900"/>
            <a:ext cx="8763132" cy="731100"/>
          </a:xfrm>
          <a:prstGeom prst="rect">
            <a:avLst/>
          </a:prstGeom>
        </p:spPr>
      </p:pic>
    </p:spTree>
    <p:extLst>
      <p:ext uri="{BB962C8B-B14F-4D97-AF65-F5344CB8AC3E}">
        <p14:creationId xmlns:p14="http://schemas.microsoft.com/office/powerpoint/2010/main" val="3495021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9778-A9F1-4916-9000-B6C10292D1F2}"/>
              </a:ext>
            </a:extLst>
          </p:cNvPr>
          <p:cNvSpPr>
            <a:spLocks noGrp="1"/>
          </p:cNvSpPr>
          <p:nvPr>
            <p:ph type="title"/>
          </p:nvPr>
        </p:nvSpPr>
        <p:spPr/>
        <p:txBody>
          <a:bodyPr/>
          <a:lstStyle/>
          <a:p>
            <a:r>
              <a:rPr lang="en-US" dirty="0"/>
              <a:t>SHA-512</a:t>
            </a:r>
          </a:p>
        </p:txBody>
      </p:sp>
      <p:sp>
        <p:nvSpPr>
          <p:cNvPr id="3" name="Content Placeholder 2">
            <a:extLst>
              <a:ext uri="{FF2B5EF4-FFF2-40B4-BE49-F238E27FC236}">
                <a16:creationId xmlns:a16="http://schemas.microsoft.com/office/drawing/2014/main" id="{7BAC25D4-D285-4D3D-B533-CB66CFDB237C}"/>
              </a:ext>
            </a:extLst>
          </p:cNvPr>
          <p:cNvSpPr>
            <a:spLocks noGrp="1"/>
          </p:cNvSpPr>
          <p:nvPr>
            <p:ph idx="1"/>
          </p:nvPr>
        </p:nvSpPr>
        <p:spPr>
          <a:xfrm>
            <a:off x="0" y="1484313"/>
            <a:ext cx="9144000" cy="5310187"/>
          </a:xfrm>
        </p:spPr>
        <p:txBody>
          <a:bodyPr>
            <a:normAutofit lnSpcReduction="10000"/>
          </a:bodyPr>
          <a:lstStyle/>
          <a:p>
            <a:r>
              <a:rPr lang="en-US" dirty="0"/>
              <a:t>Step 3: </a:t>
            </a:r>
            <a:r>
              <a:rPr lang="en-US" b="1" dirty="0"/>
              <a:t>Initialize hash buffer</a:t>
            </a:r>
            <a:r>
              <a:rPr lang="en-US" dirty="0"/>
              <a:t>: A 512-bit buffer is used to hold intermediate and final results of the hash function. The buffer can be represented as eight 64-bit registers (a, b, c, d, e, f, g, h).</a:t>
            </a:r>
          </a:p>
          <a:p>
            <a:pPr lvl="1"/>
            <a:r>
              <a:rPr lang="en-US" dirty="0"/>
              <a:t>These registers are initialized to the following 64-bit integers (hexadecimal values):</a:t>
            </a:r>
          </a:p>
          <a:p>
            <a:pPr lvl="1"/>
            <a:r>
              <a:rPr lang="en-US" dirty="0"/>
              <a:t> </a:t>
            </a:r>
            <a:r>
              <a:rPr lang="en-US" b="1" dirty="0"/>
              <a:t>a</a:t>
            </a:r>
            <a:r>
              <a:rPr lang="en-US" dirty="0"/>
              <a:t> = 6A09E667F3BCC908 </a:t>
            </a:r>
            <a:r>
              <a:rPr lang="en-US" b="1" dirty="0"/>
              <a:t>e </a:t>
            </a:r>
            <a:r>
              <a:rPr lang="en-US" dirty="0"/>
              <a:t>= 510E527FADE682D1 </a:t>
            </a:r>
          </a:p>
          <a:p>
            <a:pPr lvl="1"/>
            <a:r>
              <a:rPr lang="en-US" b="1" dirty="0"/>
              <a:t>b</a:t>
            </a:r>
            <a:r>
              <a:rPr lang="en-US" dirty="0"/>
              <a:t> = BB67AE8584CAA73B </a:t>
            </a:r>
            <a:r>
              <a:rPr lang="en-US" b="1" dirty="0"/>
              <a:t>f</a:t>
            </a:r>
            <a:r>
              <a:rPr lang="en-US" dirty="0"/>
              <a:t> = 9B05688C2B3E6C1F </a:t>
            </a:r>
          </a:p>
          <a:p>
            <a:pPr lvl="1"/>
            <a:r>
              <a:rPr lang="en-US" b="1" dirty="0"/>
              <a:t>c</a:t>
            </a:r>
            <a:r>
              <a:rPr lang="en-US" dirty="0"/>
              <a:t> = 3C6EF372FE94F82B </a:t>
            </a:r>
            <a:r>
              <a:rPr lang="en-US" b="1" dirty="0"/>
              <a:t>g</a:t>
            </a:r>
            <a:r>
              <a:rPr lang="en-US" dirty="0"/>
              <a:t> = 1F83D9ABFB41BD6B </a:t>
            </a:r>
          </a:p>
          <a:p>
            <a:pPr lvl="1"/>
            <a:r>
              <a:rPr lang="en-US" b="1" dirty="0"/>
              <a:t>d</a:t>
            </a:r>
            <a:r>
              <a:rPr lang="en-US" dirty="0"/>
              <a:t> = A54FF53A5F1D36F1 </a:t>
            </a:r>
            <a:r>
              <a:rPr lang="en-US" b="1" dirty="0"/>
              <a:t>h</a:t>
            </a:r>
            <a:r>
              <a:rPr lang="en-US" dirty="0"/>
              <a:t> = 5BE0CD19137E2179</a:t>
            </a:r>
          </a:p>
          <a:p>
            <a:r>
              <a:rPr lang="en-US" dirty="0"/>
              <a:t>Step 4: </a:t>
            </a:r>
            <a:r>
              <a:rPr lang="en-US" b="1" dirty="0"/>
              <a:t>Process message (buffers) in 1024-bit (128-word) blocks in 80 rounds;</a:t>
            </a:r>
          </a:p>
          <a:p>
            <a:pPr lvl="1"/>
            <a:r>
              <a:rPr lang="en-US" b="1" dirty="0"/>
              <a:t> this module (algorithm )is labeled F in Figure</a:t>
            </a:r>
          </a:p>
          <a:p>
            <a:r>
              <a:rPr lang="en-US" dirty="0"/>
              <a:t>Step 5 Output of buffer is hash </a:t>
            </a:r>
            <a:r>
              <a:rPr lang="en-US" dirty="0" err="1"/>
              <a:t>func</a:t>
            </a:r>
            <a:endParaRPr lang="en-US" dirty="0"/>
          </a:p>
          <a:p>
            <a:pPr lvl="1"/>
            <a:endParaRPr lang="en-US" dirty="0"/>
          </a:p>
          <a:p>
            <a:pPr lvl="2"/>
            <a:endParaRPr lang="en-US" dirty="0"/>
          </a:p>
          <a:p>
            <a:pPr marL="282575" lvl="1" indent="0">
              <a:buNone/>
            </a:pPr>
            <a:endParaRPr lang="en-US" dirty="0"/>
          </a:p>
        </p:txBody>
      </p:sp>
      <p:sp>
        <p:nvSpPr>
          <p:cNvPr id="4" name="Slide Number Placeholder 3">
            <a:extLst>
              <a:ext uri="{FF2B5EF4-FFF2-40B4-BE49-F238E27FC236}">
                <a16:creationId xmlns:a16="http://schemas.microsoft.com/office/drawing/2014/main" id="{32CAA3AB-3477-4E8F-B3E7-E869E3DFF2EA}"/>
              </a:ext>
            </a:extLst>
          </p:cNvPr>
          <p:cNvSpPr>
            <a:spLocks noGrp="1"/>
          </p:cNvSpPr>
          <p:nvPr>
            <p:ph type="sldNum" sz="quarter" idx="12"/>
          </p:nvPr>
        </p:nvSpPr>
        <p:spPr/>
        <p:txBody>
          <a:bodyPr/>
          <a:lstStyle/>
          <a:p>
            <a:pPr>
              <a:defRPr/>
            </a:pPr>
            <a:fld id="{309D7C35-13A4-4254-87CE-4ED12F6DAA6B}" type="slidenum">
              <a:rPr lang="en-US" smtClean="0"/>
              <a:pPr>
                <a:defRPr/>
              </a:pPr>
              <a:t>29</a:t>
            </a:fld>
            <a:endParaRPr lang="en-US" dirty="0"/>
          </a:p>
        </p:txBody>
      </p:sp>
    </p:spTree>
    <p:extLst>
      <p:ext uri="{BB962C8B-B14F-4D97-AF65-F5344CB8AC3E}">
        <p14:creationId xmlns:p14="http://schemas.microsoft.com/office/powerpoint/2010/main" val="604757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DE84-AB9D-4E43-B419-49E08B6F16F0}"/>
              </a:ext>
            </a:extLst>
          </p:cNvPr>
          <p:cNvSpPr>
            <a:spLocks noGrp="1"/>
          </p:cNvSpPr>
          <p:nvPr>
            <p:ph type="title"/>
          </p:nvPr>
        </p:nvSpPr>
        <p:spPr/>
        <p:txBody>
          <a:bodyPr/>
          <a:lstStyle/>
          <a:p>
            <a:pPr>
              <a:defRPr/>
            </a:pPr>
            <a:r>
              <a:rPr lang="en-US" sz="3600" dirty="0"/>
              <a:t>Authentication Using Conventional Encryption</a:t>
            </a:r>
          </a:p>
        </p:txBody>
      </p:sp>
      <p:sp>
        <p:nvSpPr>
          <p:cNvPr id="3" name="Content Placeholder 2">
            <a:extLst>
              <a:ext uri="{FF2B5EF4-FFF2-40B4-BE49-F238E27FC236}">
                <a16:creationId xmlns:a16="http://schemas.microsoft.com/office/drawing/2014/main" id="{3D478790-7390-492A-9BDF-6B716318D2A7}"/>
              </a:ext>
            </a:extLst>
          </p:cNvPr>
          <p:cNvSpPr>
            <a:spLocks noGrp="1"/>
          </p:cNvSpPr>
          <p:nvPr>
            <p:ph idx="1"/>
          </p:nvPr>
        </p:nvSpPr>
        <p:spPr>
          <a:xfrm>
            <a:off x="0" y="1484313"/>
            <a:ext cx="9036050" cy="5310187"/>
          </a:xfrm>
        </p:spPr>
        <p:txBody>
          <a:bodyPr/>
          <a:lstStyle/>
          <a:p>
            <a:pPr>
              <a:defRPr/>
            </a:pPr>
            <a:r>
              <a:rPr lang="en-US" dirty="0"/>
              <a:t>Is it possible to authenticate by the use of symmetric encryption? </a:t>
            </a:r>
          </a:p>
          <a:p>
            <a:pPr lvl="1">
              <a:defRPr/>
            </a:pPr>
            <a:r>
              <a:rPr lang="en-US" dirty="0"/>
              <a:t>If only the sender and receiver share a key</a:t>
            </a:r>
          </a:p>
          <a:p>
            <a:pPr lvl="1">
              <a:defRPr/>
            </a:pPr>
            <a:r>
              <a:rPr lang="en-US" dirty="0"/>
              <a:t>Only the genuine sender encrypt a message successfully for the other participant, and receiver can recognize a valid message. </a:t>
            </a:r>
          </a:p>
          <a:p>
            <a:pPr>
              <a:defRPr/>
            </a:pPr>
            <a:r>
              <a:rPr lang="en-US" dirty="0"/>
              <a:t>But, symmetric encryption alone is not a suitable tool for data authentication. </a:t>
            </a:r>
          </a:p>
          <a:p>
            <a:pPr lvl="1">
              <a:defRPr/>
            </a:pPr>
            <a:r>
              <a:rPr lang="en-US" dirty="0"/>
              <a:t>Ex, in the ECB mode of encryption, if an attacker reorders the blocks of ciphertext, then each block will still decrypt successfully. However, the reordering may alter the meaning of the overall data sequence.</a:t>
            </a:r>
          </a:p>
        </p:txBody>
      </p:sp>
      <p:sp>
        <p:nvSpPr>
          <p:cNvPr id="4" name="Slide Number Placeholder 3">
            <a:extLst>
              <a:ext uri="{FF2B5EF4-FFF2-40B4-BE49-F238E27FC236}">
                <a16:creationId xmlns:a16="http://schemas.microsoft.com/office/drawing/2014/main" id="{4E2C4A23-AE81-4A5C-9C6E-403074672050}"/>
              </a:ext>
            </a:extLst>
          </p:cNvPr>
          <p:cNvSpPr>
            <a:spLocks noGrp="1"/>
          </p:cNvSpPr>
          <p:nvPr>
            <p:ph type="sldNum" sz="quarter" idx="12"/>
          </p:nvPr>
        </p:nvSpPr>
        <p:spPr/>
        <p:txBody>
          <a:bodyPr/>
          <a:lstStyle/>
          <a:p>
            <a:pPr>
              <a:defRPr/>
            </a:pPr>
            <a:fld id="{2B0B749C-815B-4B6A-A850-8AFEC4B4FEA0}" type="slidenum">
              <a:rPr lang="en-US" smtClean="0"/>
              <a:pPr>
                <a:defRPr/>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511C535-E373-4AC3-B6B7-DDB705734B93}"/>
              </a:ext>
            </a:extLst>
          </p:cNvPr>
          <p:cNvSpPr>
            <a:spLocks noGrp="1" noChangeArrowheads="1"/>
          </p:cNvSpPr>
          <p:nvPr>
            <p:ph type="title"/>
          </p:nvPr>
        </p:nvSpPr>
        <p:spPr>
          <a:xfrm>
            <a:off x="457200" y="152400"/>
            <a:ext cx="8229600" cy="1139825"/>
          </a:xfrm>
        </p:spPr>
        <p:txBody>
          <a:bodyPr/>
          <a:lstStyle/>
          <a:p>
            <a:pPr eaLnBrk="1" hangingPunct="1">
              <a:defRPr/>
            </a:pPr>
            <a:r>
              <a:rPr lang="en-AU"/>
              <a:t>SHA-512 Overview</a:t>
            </a:r>
          </a:p>
        </p:txBody>
      </p:sp>
      <p:pic>
        <p:nvPicPr>
          <p:cNvPr id="57347" name="Picture 3">
            <a:extLst>
              <a:ext uri="{FF2B5EF4-FFF2-40B4-BE49-F238E27FC236}">
                <a16:creationId xmlns:a16="http://schemas.microsoft.com/office/drawing/2014/main" id="{EE16796B-8295-4C55-A912-3B9DCBB3DE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552" y="77515"/>
            <a:ext cx="8304152" cy="662808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8D6D42B-FAC7-43CF-A00F-4750C458F339}"/>
              </a:ext>
            </a:extLst>
          </p:cNvPr>
          <p:cNvSpPr>
            <a:spLocks noGrp="1"/>
          </p:cNvSpPr>
          <p:nvPr>
            <p:ph type="sldNum" sz="quarter" idx="12"/>
          </p:nvPr>
        </p:nvSpPr>
        <p:spPr/>
        <p:txBody>
          <a:bodyPr/>
          <a:lstStyle/>
          <a:p>
            <a:pPr>
              <a:defRPr/>
            </a:pPr>
            <a:fld id="{309D7C35-13A4-4254-87CE-4ED12F6DAA6B}" type="slidenum">
              <a:rPr lang="en-US" smtClean="0"/>
              <a:pPr>
                <a:defRPr/>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26E0-08DD-433E-B3FC-E3A7AB7F767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AB37820-883B-4D43-B8C7-9E91A937E3FD}"/>
              </a:ext>
            </a:extLst>
          </p:cNvPr>
          <p:cNvSpPr>
            <a:spLocks noGrp="1"/>
          </p:cNvSpPr>
          <p:nvPr>
            <p:ph idx="1"/>
          </p:nvPr>
        </p:nvSpPr>
        <p:spPr>
          <a:xfrm>
            <a:off x="0" y="1484313"/>
            <a:ext cx="3203848" cy="4752975"/>
          </a:xfrm>
        </p:spPr>
        <p:txBody>
          <a:bodyPr/>
          <a:lstStyle/>
          <a:p>
            <a:r>
              <a:rPr lang="en-US" dirty="0"/>
              <a:t>Each words is 64 bits, which means 16 words for 1024 bit blocks. Rest of the words are </a:t>
            </a:r>
            <a:r>
              <a:rPr lang="en-US" dirty="0" err="1"/>
              <a:t>aquired</a:t>
            </a:r>
            <a:r>
              <a:rPr lang="en-US" dirty="0"/>
              <a:t> from these 16 words</a:t>
            </a:r>
            <a:endParaRPr lang="fa-IR" dirty="0"/>
          </a:p>
          <a:p>
            <a:r>
              <a:rPr lang="en-US" dirty="0"/>
              <a:t>K</a:t>
            </a:r>
            <a:r>
              <a:rPr lang="en-US" sz="2400" baseline="-25000" dirty="0"/>
              <a:t>t  </a:t>
            </a:r>
            <a:r>
              <a:rPr lang="en-US" dirty="0"/>
              <a:t>are cube root of first 80 prime number.</a:t>
            </a:r>
          </a:p>
          <a:p>
            <a:endParaRPr lang="en-US" dirty="0"/>
          </a:p>
        </p:txBody>
      </p:sp>
      <p:sp>
        <p:nvSpPr>
          <p:cNvPr id="4" name="Slide Number Placeholder 3">
            <a:extLst>
              <a:ext uri="{FF2B5EF4-FFF2-40B4-BE49-F238E27FC236}">
                <a16:creationId xmlns:a16="http://schemas.microsoft.com/office/drawing/2014/main" id="{BFF0C9C2-13B4-4066-9B2D-BDF139CFD3D8}"/>
              </a:ext>
            </a:extLst>
          </p:cNvPr>
          <p:cNvSpPr>
            <a:spLocks noGrp="1"/>
          </p:cNvSpPr>
          <p:nvPr>
            <p:ph type="sldNum" sz="quarter" idx="12"/>
          </p:nvPr>
        </p:nvSpPr>
        <p:spPr/>
        <p:txBody>
          <a:bodyPr/>
          <a:lstStyle/>
          <a:p>
            <a:pPr>
              <a:defRPr/>
            </a:pPr>
            <a:fld id="{309D7C35-13A4-4254-87CE-4ED12F6DAA6B}" type="slidenum">
              <a:rPr lang="en-US" smtClean="0"/>
              <a:pPr>
                <a:defRPr/>
              </a:pPr>
              <a:t>31</a:t>
            </a:fld>
            <a:endParaRPr lang="en-US" dirty="0"/>
          </a:p>
        </p:txBody>
      </p:sp>
      <p:pic>
        <p:nvPicPr>
          <p:cNvPr id="6" name="Picture 5">
            <a:extLst>
              <a:ext uri="{FF2B5EF4-FFF2-40B4-BE49-F238E27FC236}">
                <a16:creationId xmlns:a16="http://schemas.microsoft.com/office/drawing/2014/main" id="{DB171459-AE14-4C1B-B73A-F3B27CA43D8B}"/>
              </a:ext>
            </a:extLst>
          </p:cNvPr>
          <p:cNvPicPr>
            <a:picLocks noChangeAspect="1"/>
          </p:cNvPicPr>
          <p:nvPr/>
        </p:nvPicPr>
        <p:blipFill>
          <a:blip r:embed="rId3"/>
          <a:stretch>
            <a:fillRect/>
          </a:stretch>
        </p:blipFill>
        <p:spPr>
          <a:xfrm>
            <a:off x="4139952" y="5728"/>
            <a:ext cx="5079061" cy="6858000"/>
          </a:xfrm>
          <a:prstGeom prst="rect">
            <a:avLst/>
          </a:prstGeom>
        </p:spPr>
      </p:pic>
    </p:spTree>
    <p:extLst>
      <p:ext uri="{BB962C8B-B14F-4D97-AF65-F5344CB8AC3E}">
        <p14:creationId xmlns:p14="http://schemas.microsoft.com/office/powerpoint/2010/main" val="3860147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F7D0A-F34B-4E92-9DC6-BF152A3907CC}"/>
              </a:ext>
            </a:extLst>
          </p:cNvPr>
          <p:cNvSpPr>
            <a:spLocks noGrp="1"/>
          </p:cNvSpPr>
          <p:nvPr>
            <p:ph type="title"/>
          </p:nvPr>
        </p:nvSpPr>
        <p:spPr/>
        <p:txBody>
          <a:bodyPr/>
          <a:lstStyle/>
          <a:p>
            <a:r>
              <a:rPr lang="en-US" dirty="0"/>
              <a:t>SHA, word-selection</a:t>
            </a:r>
          </a:p>
        </p:txBody>
      </p:sp>
      <p:pic>
        <p:nvPicPr>
          <p:cNvPr id="8" name="Content Placeholder 7">
            <a:extLst>
              <a:ext uri="{FF2B5EF4-FFF2-40B4-BE49-F238E27FC236}">
                <a16:creationId xmlns:a16="http://schemas.microsoft.com/office/drawing/2014/main" id="{E188D2B2-C2D5-4D9E-A1A6-54CE67A58E48}"/>
              </a:ext>
            </a:extLst>
          </p:cNvPr>
          <p:cNvPicPr>
            <a:picLocks noGrp="1" noChangeAspect="1"/>
          </p:cNvPicPr>
          <p:nvPr>
            <p:ph idx="1"/>
          </p:nvPr>
        </p:nvPicPr>
        <p:blipFill>
          <a:blip r:embed="rId3"/>
          <a:stretch>
            <a:fillRect/>
          </a:stretch>
        </p:blipFill>
        <p:spPr>
          <a:xfrm>
            <a:off x="0" y="2181535"/>
            <a:ext cx="9036050" cy="3358531"/>
          </a:xfrm>
        </p:spPr>
      </p:pic>
      <p:sp>
        <p:nvSpPr>
          <p:cNvPr id="4" name="Slide Number Placeholder 3">
            <a:extLst>
              <a:ext uri="{FF2B5EF4-FFF2-40B4-BE49-F238E27FC236}">
                <a16:creationId xmlns:a16="http://schemas.microsoft.com/office/drawing/2014/main" id="{7FF36D69-1CDE-4807-BB41-063C5F6349DD}"/>
              </a:ext>
            </a:extLst>
          </p:cNvPr>
          <p:cNvSpPr>
            <a:spLocks noGrp="1"/>
          </p:cNvSpPr>
          <p:nvPr>
            <p:ph type="sldNum" sz="quarter" idx="12"/>
          </p:nvPr>
        </p:nvSpPr>
        <p:spPr/>
        <p:txBody>
          <a:bodyPr/>
          <a:lstStyle/>
          <a:p>
            <a:pPr>
              <a:defRPr/>
            </a:pPr>
            <a:fld id="{309D7C35-13A4-4254-87CE-4ED12F6DAA6B}" type="slidenum">
              <a:rPr lang="en-US" smtClean="0"/>
              <a:pPr>
                <a:defRPr/>
              </a:pPr>
              <a:t>32</a:t>
            </a:fld>
            <a:endParaRPr lang="en-US" dirty="0"/>
          </a:p>
        </p:txBody>
      </p:sp>
    </p:spTree>
    <p:extLst>
      <p:ext uri="{BB962C8B-B14F-4D97-AF65-F5344CB8AC3E}">
        <p14:creationId xmlns:p14="http://schemas.microsoft.com/office/powerpoint/2010/main" val="1238876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6B960EEB-9E04-4A7A-8BB4-AE965E3C90C8}"/>
              </a:ext>
            </a:extLst>
          </p:cNvPr>
          <p:cNvSpPr>
            <a:spLocks noGrp="1" noChangeArrowheads="1"/>
          </p:cNvSpPr>
          <p:nvPr>
            <p:ph type="title"/>
          </p:nvPr>
        </p:nvSpPr>
        <p:spPr/>
        <p:txBody>
          <a:bodyPr/>
          <a:lstStyle/>
          <a:p>
            <a:pPr eaLnBrk="1" hangingPunct="1">
              <a:defRPr/>
            </a:pPr>
            <a:r>
              <a:rPr lang="en-AU" sz="4000"/>
              <a:t>Keyed Hash Functions as MACs</a:t>
            </a:r>
          </a:p>
        </p:txBody>
      </p:sp>
      <p:sp>
        <p:nvSpPr>
          <p:cNvPr id="82947" name="Rectangle 3">
            <a:extLst>
              <a:ext uri="{FF2B5EF4-FFF2-40B4-BE49-F238E27FC236}">
                <a16:creationId xmlns:a16="http://schemas.microsoft.com/office/drawing/2014/main" id="{695EFE6B-5713-4B55-B4D3-CD560CC14FC3}"/>
              </a:ext>
            </a:extLst>
          </p:cNvPr>
          <p:cNvSpPr>
            <a:spLocks noGrp="1" noChangeArrowheads="1"/>
          </p:cNvSpPr>
          <p:nvPr>
            <p:ph type="body" idx="1"/>
          </p:nvPr>
        </p:nvSpPr>
        <p:spPr>
          <a:xfrm>
            <a:off x="457200" y="1447800"/>
            <a:ext cx="8229600" cy="5181600"/>
          </a:xfrm>
        </p:spPr>
        <p:txBody>
          <a:bodyPr>
            <a:normAutofit fontScale="92500" lnSpcReduction="20000"/>
          </a:bodyPr>
          <a:lstStyle/>
          <a:p>
            <a:pPr eaLnBrk="1" hangingPunct="1">
              <a:buFont typeface="Wingdings" pitchFamily="-107" charset="2"/>
              <a:buChar char="Ø"/>
              <a:defRPr/>
            </a:pPr>
            <a:r>
              <a:rPr lang="en-US" dirty="0"/>
              <a:t>want a MAC based on a hash function? </a:t>
            </a:r>
          </a:p>
          <a:p>
            <a:pPr lvl="1" eaLnBrk="1" hangingPunct="1">
              <a:buFont typeface="Wingdings" pitchFamily="-107" charset="2"/>
              <a:buChar char="l"/>
              <a:defRPr/>
            </a:pPr>
            <a:r>
              <a:rPr lang="en-US" dirty="0"/>
              <a:t>because hash functions are generally faster</a:t>
            </a:r>
          </a:p>
          <a:p>
            <a:pPr lvl="1" eaLnBrk="1" hangingPunct="1">
              <a:buFont typeface="Wingdings" pitchFamily="-107" charset="2"/>
              <a:buChar char="l"/>
              <a:defRPr/>
            </a:pPr>
            <a:r>
              <a:rPr lang="en-US" dirty="0"/>
              <a:t>crypto hash function code(library) is widely available</a:t>
            </a:r>
          </a:p>
          <a:p>
            <a:pPr eaLnBrk="1" hangingPunct="1">
              <a:buFont typeface="Wingdings" pitchFamily="-107" charset="2"/>
              <a:buChar char="Ø"/>
              <a:defRPr/>
            </a:pPr>
            <a:r>
              <a:rPr lang="en-AU" dirty="0"/>
              <a:t>hash includes a key along with message</a:t>
            </a:r>
          </a:p>
          <a:p>
            <a:pPr eaLnBrk="1" hangingPunct="1">
              <a:buFont typeface="Wingdings" pitchFamily="-107" charset="2"/>
              <a:buChar char="Ø"/>
              <a:defRPr/>
            </a:pPr>
            <a:r>
              <a:rPr lang="en-AU" dirty="0"/>
              <a:t>original proposal:</a:t>
            </a:r>
          </a:p>
          <a:p>
            <a:pPr lvl="1" eaLnBrk="1" hangingPunct="1">
              <a:buFont typeface="Wingdings" pitchFamily="-107" charset="2"/>
              <a:buNone/>
              <a:defRPr/>
            </a:pPr>
            <a:r>
              <a:rPr lang="en-AU" dirty="0" err="1">
                <a:latin typeface="Courier New" pitchFamily="-107" charset="0"/>
              </a:rPr>
              <a:t>KeyedHash</a:t>
            </a:r>
            <a:r>
              <a:rPr lang="en-AU" dirty="0">
                <a:latin typeface="Courier New" pitchFamily="-107" charset="0"/>
              </a:rPr>
              <a:t> = Hash(</a:t>
            </a:r>
            <a:r>
              <a:rPr lang="en-AU" dirty="0" err="1">
                <a:latin typeface="Courier New" pitchFamily="-107" charset="0"/>
              </a:rPr>
              <a:t>Key|Message</a:t>
            </a:r>
            <a:r>
              <a:rPr lang="en-AU" dirty="0">
                <a:latin typeface="Courier New" pitchFamily="-107" charset="0"/>
              </a:rPr>
              <a:t>) </a:t>
            </a:r>
          </a:p>
          <a:p>
            <a:pPr lvl="1" eaLnBrk="1" hangingPunct="1">
              <a:buFont typeface="Wingdings" pitchFamily="-107" charset="2"/>
              <a:buChar char="l"/>
              <a:defRPr/>
            </a:pPr>
            <a:r>
              <a:rPr lang="en-AU" dirty="0"/>
              <a:t>some weaknesses were found with this </a:t>
            </a:r>
            <a:r>
              <a:rPr lang="en-AU"/>
              <a:t>, however eventually </a:t>
            </a:r>
            <a:r>
              <a:rPr lang="en-AU" dirty="0"/>
              <a:t>HMAC is proposed</a:t>
            </a:r>
          </a:p>
          <a:p>
            <a:pPr eaLnBrk="1" hangingPunct="1">
              <a:buFont typeface="Wingdings" pitchFamily="-107" charset="2"/>
              <a:buChar char="Ø"/>
              <a:defRPr/>
            </a:pPr>
            <a:r>
              <a:rPr lang="en-US" altLang="en-US" dirty="0"/>
              <a:t>A hash function such as SHA was not designed for use as a MAC and cannot be used directly for that purpose because it does not rely on a secret key.</a:t>
            </a:r>
            <a:endParaRPr lang="fa-IR" altLang="en-US" dirty="0"/>
          </a:p>
          <a:p>
            <a:pPr eaLnBrk="1" hangingPunct="1">
              <a:buFont typeface="Wingdings" pitchFamily="-107" charset="2"/>
              <a:buChar char="Ø"/>
              <a:defRPr/>
            </a:pPr>
            <a:r>
              <a:rPr lang="en-US" b="1" dirty="0"/>
              <a:t>HMAC</a:t>
            </a:r>
            <a:r>
              <a:rPr lang="en-US" dirty="0"/>
              <a:t> has been issued as RFC 2104, has been chosen as the mandatory</a:t>
            </a:r>
            <a:r>
              <a:rPr lang="fa-IR" dirty="0"/>
              <a:t> </a:t>
            </a:r>
            <a:r>
              <a:rPr lang="en-US" dirty="0"/>
              <a:t>to-implement MAC for IP </a:t>
            </a:r>
            <a:r>
              <a:rPr lang="en-US" dirty="0" err="1"/>
              <a:t>Securiy</a:t>
            </a:r>
            <a:r>
              <a:rPr lang="en-US" dirty="0"/>
              <a:t>.</a:t>
            </a:r>
            <a:endParaRPr lang="en-US" altLang="en-US" dirty="0"/>
          </a:p>
          <a:p>
            <a:pPr marL="0" indent="0" eaLnBrk="1" hangingPunct="1">
              <a:buNone/>
              <a:defRPr/>
            </a:pPr>
            <a:endParaRPr lang="en-AU" dirty="0"/>
          </a:p>
        </p:txBody>
      </p:sp>
      <p:sp>
        <p:nvSpPr>
          <p:cNvPr id="2" name="Slide Number Placeholder 1">
            <a:extLst>
              <a:ext uri="{FF2B5EF4-FFF2-40B4-BE49-F238E27FC236}">
                <a16:creationId xmlns:a16="http://schemas.microsoft.com/office/drawing/2014/main" id="{E1375E76-50F0-437A-81F8-48FAB58FA447}"/>
              </a:ext>
            </a:extLst>
          </p:cNvPr>
          <p:cNvSpPr>
            <a:spLocks noGrp="1"/>
          </p:cNvSpPr>
          <p:nvPr>
            <p:ph type="sldNum" sz="quarter" idx="12"/>
          </p:nvPr>
        </p:nvSpPr>
        <p:spPr/>
        <p:txBody>
          <a:bodyPr/>
          <a:lstStyle/>
          <a:p>
            <a:pPr>
              <a:defRPr/>
            </a:pPr>
            <a:fld id="{309D7C35-13A4-4254-87CE-4ED12F6DAA6B}" type="slidenum">
              <a:rPr lang="en-US" smtClean="0"/>
              <a:pPr>
                <a:defRPr/>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8FE7-A09A-41FC-A0B9-0A3E33AA0E05}"/>
              </a:ext>
            </a:extLst>
          </p:cNvPr>
          <p:cNvSpPr>
            <a:spLocks noGrp="1"/>
          </p:cNvSpPr>
          <p:nvPr>
            <p:ph type="title"/>
          </p:nvPr>
        </p:nvSpPr>
        <p:spPr/>
        <p:txBody>
          <a:bodyPr/>
          <a:lstStyle/>
          <a:p>
            <a:r>
              <a:rPr lang="en-US" sz="3200" dirty="0"/>
              <a:t>Problem of </a:t>
            </a:r>
            <a:r>
              <a:rPr lang="en-US" sz="3200" dirty="0" err="1"/>
              <a:t>cryptograpy</a:t>
            </a:r>
            <a:r>
              <a:rPr lang="en-US" sz="3200" dirty="0"/>
              <a:t> with msg authentication</a:t>
            </a:r>
          </a:p>
        </p:txBody>
      </p:sp>
      <p:sp>
        <p:nvSpPr>
          <p:cNvPr id="4" name="Slide Number Placeholder 3">
            <a:extLst>
              <a:ext uri="{FF2B5EF4-FFF2-40B4-BE49-F238E27FC236}">
                <a16:creationId xmlns:a16="http://schemas.microsoft.com/office/drawing/2014/main" id="{6DD263C7-9650-463A-8713-DDCABFD7A429}"/>
              </a:ext>
            </a:extLst>
          </p:cNvPr>
          <p:cNvSpPr>
            <a:spLocks noGrp="1"/>
          </p:cNvSpPr>
          <p:nvPr>
            <p:ph type="sldNum" sz="quarter" idx="12"/>
          </p:nvPr>
        </p:nvSpPr>
        <p:spPr/>
        <p:txBody>
          <a:bodyPr/>
          <a:lstStyle/>
          <a:p>
            <a:pPr>
              <a:defRPr/>
            </a:pPr>
            <a:fld id="{309D7C35-13A4-4254-87CE-4ED12F6DAA6B}" type="slidenum">
              <a:rPr lang="en-US" smtClean="0"/>
              <a:pPr>
                <a:defRPr/>
              </a:pPr>
              <a:t>34</a:t>
            </a:fld>
            <a:endParaRPr lang="en-US" dirty="0"/>
          </a:p>
        </p:txBody>
      </p:sp>
      <p:sp>
        <p:nvSpPr>
          <p:cNvPr id="7" name="TextBox 6">
            <a:extLst>
              <a:ext uri="{FF2B5EF4-FFF2-40B4-BE49-F238E27FC236}">
                <a16:creationId xmlns:a16="http://schemas.microsoft.com/office/drawing/2014/main" id="{4C484BE3-1D10-46D2-A59D-204D07E90C73}"/>
              </a:ext>
            </a:extLst>
          </p:cNvPr>
          <p:cNvSpPr txBox="1"/>
          <p:nvPr/>
        </p:nvSpPr>
        <p:spPr>
          <a:xfrm>
            <a:off x="330027" y="2423333"/>
            <a:ext cx="8712968" cy="1200329"/>
          </a:xfrm>
          <a:prstGeom prst="rect">
            <a:avLst/>
          </a:prstGeom>
          <a:noFill/>
        </p:spPr>
        <p:txBody>
          <a:bodyPr wrap="square">
            <a:spAutoFit/>
          </a:bodyPr>
          <a:lstStyle/>
          <a:p>
            <a:r>
              <a:rPr lang="en-US" sz="2400" dirty="0">
                <a:solidFill>
                  <a:schemeClr val="bg2"/>
                </a:solidFill>
              </a:rPr>
              <a:t>Now attacker receive the message and changes 5 to 4 in decipher</a:t>
            </a:r>
          </a:p>
          <a:p>
            <a:endParaRPr lang="en-US" sz="2400" dirty="0">
              <a:solidFill>
                <a:schemeClr val="bg2"/>
              </a:solidFill>
            </a:endParaRPr>
          </a:p>
        </p:txBody>
      </p:sp>
      <p:sp>
        <p:nvSpPr>
          <p:cNvPr id="8" name="TextBox 7">
            <a:extLst>
              <a:ext uri="{FF2B5EF4-FFF2-40B4-BE49-F238E27FC236}">
                <a16:creationId xmlns:a16="http://schemas.microsoft.com/office/drawing/2014/main" id="{68E8ECB0-5857-4EBE-AAD0-4233A7E81EDD}"/>
              </a:ext>
            </a:extLst>
          </p:cNvPr>
          <p:cNvSpPr txBox="1"/>
          <p:nvPr/>
        </p:nvSpPr>
        <p:spPr>
          <a:xfrm>
            <a:off x="101005" y="3253575"/>
            <a:ext cx="8555954" cy="523220"/>
          </a:xfrm>
          <a:prstGeom prst="rect">
            <a:avLst/>
          </a:prstGeom>
          <a:noFill/>
        </p:spPr>
        <p:txBody>
          <a:bodyPr wrap="square">
            <a:spAutoFit/>
          </a:bodyPr>
          <a:lstStyle/>
          <a:p>
            <a:r>
              <a:rPr lang="en-US" sz="2800" dirty="0">
                <a:solidFill>
                  <a:schemeClr val="bg2"/>
                </a:solidFill>
              </a:rPr>
              <a:t>h15jxFKqraHIUeq4iEo</a:t>
            </a:r>
            <a:r>
              <a:rPr lang="en-US" sz="2800" u="sng" dirty="0">
                <a:solidFill>
                  <a:schemeClr val="bg2"/>
                </a:solidFill>
              </a:rPr>
              <a:t>4</a:t>
            </a:r>
            <a:r>
              <a:rPr lang="en-US" sz="2800" dirty="0">
                <a:solidFill>
                  <a:schemeClr val="bg2"/>
                </a:solidFill>
              </a:rPr>
              <a:t>nA</a:t>
            </a:r>
            <a:r>
              <a:rPr lang="en-US" sz="2400" dirty="0">
                <a:solidFill>
                  <a:schemeClr val="bg2"/>
                </a:solidFill>
              </a:rPr>
              <a:t>== -&gt;Decipher-&gt; send Ali 300$</a:t>
            </a:r>
          </a:p>
        </p:txBody>
      </p:sp>
      <p:graphicFrame>
        <p:nvGraphicFramePr>
          <p:cNvPr id="11" name="Table 11">
            <a:extLst>
              <a:ext uri="{FF2B5EF4-FFF2-40B4-BE49-F238E27FC236}">
                <a16:creationId xmlns:a16="http://schemas.microsoft.com/office/drawing/2014/main" id="{24C673D2-9B64-41BE-A400-B57E8647ACC8}"/>
              </a:ext>
            </a:extLst>
          </p:cNvPr>
          <p:cNvGraphicFramePr>
            <a:graphicFrameLocks noGrp="1"/>
          </p:cNvGraphicFramePr>
          <p:nvPr>
            <p:extLst>
              <p:ext uri="{D42A27DB-BD31-4B8C-83A1-F6EECF244321}">
                <p14:modId xmlns:p14="http://schemas.microsoft.com/office/powerpoint/2010/main" val="579603461"/>
              </p:ext>
            </p:extLst>
          </p:nvPr>
        </p:nvGraphicFramePr>
        <p:xfrm>
          <a:off x="330027" y="1668207"/>
          <a:ext cx="8280921" cy="45720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1677364706"/>
                    </a:ext>
                  </a:extLst>
                </a:gridCol>
                <a:gridCol w="1800200">
                  <a:extLst>
                    <a:ext uri="{9D8B030D-6E8A-4147-A177-3AD203B41FA5}">
                      <a16:colId xmlns:a16="http://schemas.microsoft.com/office/drawing/2014/main" val="2024276384"/>
                    </a:ext>
                  </a:extLst>
                </a:gridCol>
                <a:gridCol w="4176465">
                  <a:extLst>
                    <a:ext uri="{9D8B030D-6E8A-4147-A177-3AD203B41FA5}">
                      <a16:colId xmlns:a16="http://schemas.microsoft.com/office/drawing/2014/main" val="940639096"/>
                    </a:ext>
                  </a:extLst>
                </a:gridCol>
              </a:tblGrid>
              <a:tr h="370840">
                <a:tc>
                  <a:txBody>
                    <a:bodyPr/>
                    <a:lstStyle/>
                    <a:p>
                      <a:r>
                        <a:rPr lang="en-US" sz="2400" dirty="0">
                          <a:solidFill>
                            <a:schemeClr val="tx1"/>
                          </a:solidFill>
                          <a:latin typeface="Times New Roman" panose="02020603050405020304" pitchFamily="18" charset="0"/>
                          <a:cs typeface="Times New Roman" panose="02020603050405020304" pitchFamily="18" charset="0"/>
                        </a:rPr>
                        <a:t>send Ali 200$ </a:t>
                      </a:r>
                    </a:p>
                  </a:txBody>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Encipher-</a:t>
                      </a:r>
                    </a:p>
                  </a:txBody>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h15jxFKqraHIUeq4iEo5nA==</a:t>
                      </a:r>
                    </a:p>
                  </a:txBody>
                  <a:tcPr/>
                </a:tc>
                <a:extLst>
                  <a:ext uri="{0D108BD9-81ED-4DB2-BD59-A6C34878D82A}">
                    <a16:rowId xmlns:a16="http://schemas.microsoft.com/office/drawing/2014/main" val="3332405682"/>
                  </a:ext>
                </a:extLst>
              </a:tr>
            </a:tbl>
          </a:graphicData>
        </a:graphic>
      </p:graphicFrame>
      <p:sp>
        <p:nvSpPr>
          <p:cNvPr id="17" name="TextBox 16">
            <a:extLst>
              <a:ext uri="{FF2B5EF4-FFF2-40B4-BE49-F238E27FC236}">
                <a16:creationId xmlns:a16="http://schemas.microsoft.com/office/drawing/2014/main" id="{B5AD41C2-2CED-4E88-8779-09DFFBAD79B4}"/>
              </a:ext>
            </a:extLst>
          </p:cNvPr>
          <p:cNvSpPr txBox="1"/>
          <p:nvPr/>
        </p:nvSpPr>
        <p:spPr>
          <a:xfrm>
            <a:off x="330027" y="3776795"/>
            <a:ext cx="8280921" cy="830997"/>
          </a:xfrm>
          <a:prstGeom prst="rect">
            <a:avLst/>
          </a:prstGeom>
          <a:noFill/>
        </p:spPr>
        <p:txBody>
          <a:bodyPr wrap="square">
            <a:spAutoFit/>
          </a:bodyPr>
          <a:lstStyle/>
          <a:p>
            <a:r>
              <a:rPr lang="en-US" sz="2400">
                <a:solidFill>
                  <a:schemeClr val="bg2"/>
                </a:solidFill>
              </a:rPr>
              <a:t>However</a:t>
            </a:r>
            <a:r>
              <a:rPr lang="en-US" sz="2400" dirty="0">
                <a:solidFill>
                  <a:schemeClr val="bg2"/>
                </a:solidFill>
              </a:rPr>
              <a:t>, there is still a chance that attacker change message and regenerate hash and send it.  </a:t>
            </a:r>
          </a:p>
        </p:txBody>
      </p:sp>
    </p:spTree>
    <p:extLst>
      <p:ext uri="{BB962C8B-B14F-4D97-AF65-F5344CB8AC3E}">
        <p14:creationId xmlns:p14="http://schemas.microsoft.com/office/powerpoint/2010/main" val="47163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8FE7-A09A-41FC-A0B9-0A3E33AA0E05}"/>
              </a:ext>
            </a:extLst>
          </p:cNvPr>
          <p:cNvSpPr>
            <a:spLocks noGrp="1"/>
          </p:cNvSpPr>
          <p:nvPr>
            <p:ph type="title"/>
          </p:nvPr>
        </p:nvSpPr>
        <p:spPr/>
        <p:txBody>
          <a:bodyPr/>
          <a:lstStyle/>
          <a:p>
            <a:r>
              <a:rPr lang="en-US" sz="3200" dirty="0"/>
              <a:t>Problem of </a:t>
            </a:r>
            <a:r>
              <a:rPr lang="en-US" sz="3200" dirty="0" err="1"/>
              <a:t>cryptograpy</a:t>
            </a:r>
            <a:r>
              <a:rPr lang="en-US" sz="3200" dirty="0"/>
              <a:t> with msg authentication</a:t>
            </a:r>
          </a:p>
        </p:txBody>
      </p:sp>
      <p:graphicFrame>
        <p:nvGraphicFramePr>
          <p:cNvPr id="5" name="Table 5">
            <a:extLst>
              <a:ext uri="{FF2B5EF4-FFF2-40B4-BE49-F238E27FC236}">
                <a16:creationId xmlns:a16="http://schemas.microsoft.com/office/drawing/2014/main" id="{87EF9315-413B-47C6-8AB5-686CC092ABEE}"/>
              </a:ext>
            </a:extLst>
          </p:cNvPr>
          <p:cNvGraphicFramePr>
            <a:graphicFrameLocks noGrp="1"/>
          </p:cNvGraphicFramePr>
          <p:nvPr>
            <p:ph idx="1"/>
            <p:extLst>
              <p:ext uri="{D42A27DB-BD31-4B8C-83A1-F6EECF244321}">
                <p14:modId xmlns:p14="http://schemas.microsoft.com/office/powerpoint/2010/main" val="3199513062"/>
              </p:ext>
            </p:extLst>
          </p:nvPr>
        </p:nvGraphicFramePr>
        <p:xfrm>
          <a:off x="545257" y="2204864"/>
          <a:ext cx="8051898" cy="457200"/>
        </p:xfrm>
        <a:graphic>
          <a:graphicData uri="http://schemas.openxmlformats.org/drawingml/2006/table">
            <a:tbl>
              <a:tblPr firstRow="1" bandRow="1">
                <a:tableStyleId>{5C22544A-7EE6-4342-B048-85BDC9FD1C3A}</a:tableStyleId>
              </a:tblPr>
              <a:tblGrid>
                <a:gridCol w="6063171">
                  <a:extLst>
                    <a:ext uri="{9D8B030D-6E8A-4147-A177-3AD203B41FA5}">
                      <a16:colId xmlns:a16="http://schemas.microsoft.com/office/drawing/2014/main" val="564769105"/>
                    </a:ext>
                  </a:extLst>
                </a:gridCol>
                <a:gridCol w="1988727">
                  <a:extLst>
                    <a:ext uri="{9D8B030D-6E8A-4147-A177-3AD203B41FA5}">
                      <a16:colId xmlns:a16="http://schemas.microsoft.com/office/drawing/2014/main" val="1864145769"/>
                    </a:ext>
                  </a:extLst>
                </a:gridCol>
              </a:tblGrid>
              <a:tr h="370840">
                <a:tc>
                  <a:txBody>
                    <a:bodyPr/>
                    <a:lstStyle/>
                    <a:p>
                      <a:r>
                        <a:rPr lang="en-US" sz="2400" dirty="0">
                          <a:latin typeface="Times New Roman" panose="02020603050405020304" pitchFamily="18" charset="0"/>
                          <a:cs typeface="Times New Roman" panose="02020603050405020304" pitchFamily="18" charset="0"/>
                        </a:rPr>
                        <a:t>Message (M)</a:t>
                      </a:r>
                    </a:p>
                  </a:txBody>
                  <a:tcPr>
                    <a:solidFill>
                      <a:srgbClr val="00B0F0"/>
                    </a:solidFill>
                  </a:tcPr>
                </a:tc>
                <a:tc>
                  <a:txBody>
                    <a:bodyPr/>
                    <a:lstStyle/>
                    <a:p>
                      <a:r>
                        <a:rPr lang="en-US" sz="2400" dirty="0">
                          <a:latin typeface="Times New Roman" panose="02020603050405020304" pitchFamily="18" charset="0"/>
                          <a:cs typeface="Times New Roman" panose="02020603050405020304" pitchFamily="18" charset="0"/>
                        </a:rPr>
                        <a:t>H(M)</a:t>
                      </a:r>
                    </a:p>
                  </a:txBody>
                  <a:tcPr/>
                </a:tc>
                <a:extLst>
                  <a:ext uri="{0D108BD9-81ED-4DB2-BD59-A6C34878D82A}">
                    <a16:rowId xmlns:a16="http://schemas.microsoft.com/office/drawing/2014/main" val="2774989763"/>
                  </a:ext>
                </a:extLst>
              </a:tr>
            </a:tbl>
          </a:graphicData>
        </a:graphic>
      </p:graphicFrame>
      <p:sp>
        <p:nvSpPr>
          <p:cNvPr id="4" name="Slide Number Placeholder 3">
            <a:extLst>
              <a:ext uri="{FF2B5EF4-FFF2-40B4-BE49-F238E27FC236}">
                <a16:creationId xmlns:a16="http://schemas.microsoft.com/office/drawing/2014/main" id="{6DD263C7-9650-463A-8713-DDCABFD7A429}"/>
              </a:ext>
            </a:extLst>
          </p:cNvPr>
          <p:cNvSpPr>
            <a:spLocks noGrp="1"/>
          </p:cNvSpPr>
          <p:nvPr>
            <p:ph type="sldNum" sz="quarter" idx="12"/>
          </p:nvPr>
        </p:nvSpPr>
        <p:spPr/>
        <p:txBody>
          <a:bodyPr/>
          <a:lstStyle/>
          <a:p>
            <a:pPr>
              <a:defRPr/>
            </a:pPr>
            <a:fld id="{309D7C35-13A4-4254-87CE-4ED12F6DAA6B}" type="slidenum">
              <a:rPr lang="en-US" smtClean="0"/>
              <a:pPr>
                <a:defRPr/>
              </a:pPr>
              <a:t>35</a:t>
            </a:fld>
            <a:endParaRPr lang="en-US" dirty="0"/>
          </a:p>
        </p:txBody>
      </p:sp>
      <p:sp>
        <p:nvSpPr>
          <p:cNvPr id="8" name="TextBox 7">
            <a:extLst>
              <a:ext uri="{FF2B5EF4-FFF2-40B4-BE49-F238E27FC236}">
                <a16:creationId xmlns:a16="http://schemas.microsoft.com/office/drawing/2014/main" id="{68E8ECB0-5857-4EBE-AAD0-4233A7E81EDD}"/>
              </a:ext>
            </a:extLst>
          </p:cNvPr>
          <p:cNvSpPr txBox="1"/>
          <p:nvPr/>
        </p:nvSpPr>
        <p:spPr>
          <a:xfrm>
            <a:off x="156506" y="1556792"/>
            <a:ext cx="8555954" cy="461665"/>
          </a:xfrm>
          <a:prstGeom prst="rect">
            <a:avLst/>
          </a:prstGeom>
          <a:noFill/>
        </p:spPr>
        <p:txBody>
          <a:bodyPr wrap="square">
            <a:spAutoFit/>
          </a:bodyPr>
          <a:lstStyle/>
          <a:p>
            <a:r>
              <a:rPr lang="en-US" sz="2400" b="1" dirty="0">
                <a:solidFill>
                  <a:schemeClr val="bg2"/>
                </a:solidFill>
              </a:rPr>
              <a:t>What if we use hash?</a:t>
            </a:r>
          </a:p>
        </p:txBody>
      </p:sp>
      <p:sp>
        <p:nvSpPr>
          <p:cNvPr id="15" name="TextBox 14">
            <a:extLst>
              <a:ext uri="{FF2B5EF4-FFF2-40B4-BE49-F238E27FC236}">
                <a16:creationId xmlns:a16="http://schemas.microsoft.com/office/drawing/2014/main" id="{F6F3C202-F774-4C54-85FB-FA2324A60562}"/>
              </a:ext>
            </a:extLst>
          </p:cNvPr>
          <p:cNvSpPr txBox="1"/>
          <p:nvPr/>
        </p:nvSpPr>
        <p:spPr>
          <a:xfrm>
            <a:off x="395536" y="2922605"/>
            <a:ext cx="8640960" cy="523220"/>
          </a:xfrm>
          <a:prstGeom prst="rect">
            <a:avLst/>
          </a:prstGeom>
          <a:noFill/>
        </p:spPr>
        <p:txBody>
          <a:bodyPr wrap="square">
            <a:spAutoFit/>
          </a:bodyPr>
          <a:lstStyle/>
          <a:p>
            <a:r>
              <a:rPr lang="en-US" sz="2800" dirty="0">
                <a:solidFill>
                  <a:schemeClr val="bg2"/>
                </a:solidFill>
              </a:rPr>
              <a:t>If we use hash as a checksum, we can understand it, </a:t>
            </a:r>
          </a:p>
        </p:txBody>
      </p:sp>
      <p:graphicFrame>
        <p:nvGraphicFramePr>
          <p:cNvPr id="10" name="Table 5">
            <a:extLst>
              <a:ext uri="{FF2B5EF4-FFF2-40B4-BE49-F238E27FC236}">
                <a16:creationId xmlns:a16="http://schemas.microsoft.com/office/drawing/2014/main" id="{0BBD80FE-3E1A-444D-B1E5-4FCB66B4AC01}"/>
              </a:ext>
            </a:extLst>
          </p:cNvPr>
          <p:cNvGraphicFramePr>
            <a:graphicFrameLocks/>
          </p:cNvGraphicFramePr>
          <p:nvPr>
            <p:extLst>
              <p:ext uri="{D42A27DB-BD31-4B8C-83A1-F6EECF244321}">
                <p14:modId xmlns:p14="http://schemas.microsoft.com/office/powerpoint/2010/main" val="237528942"/>
              </p:ext>
            </p:extLst>
          </p:nvPr>
        </p:nvGraphicFramePr>
        <p:xfrm>
          <a:off x="513660" y="5309243"/>
          <a:ext cx="8051898" cy="457200"/>
        </p:xfrm>
        <a:graphic>
          <a:graphicData uri="http://schemas.openxmlformats.org/drawingml/2006/table">
            <a:tbl>
              <a:tblPr firstRow="1" bandRow="1">
                <a:tableStyleId>{5C22544A-7EE6-4342-B048-85BDC9FD1C3A}</a:tableStyleId>
              </a:tblPr>
              <a:tblGrid>
                <a:gridCol w="6063171">
                  <a:extLst>
                    <a:ext uri="{9D8B030D-6E8A-4147-A177-3AD203B41FA5}">
                      <a16:colId xmlns:a16="http://schemas.microsoft.com/office/drawing/2014/main" val="564769105"/>
                    </a:ext>
                  </a:extLst>
                </a:gridCol>
                <a:gridCol w="1988727">
                  <a:extLst>
                    <a:ext uri="{9D8B030D-6E8A-4147-A177-3AD203B41FA5}">
                      <a16:colId xmlns:a16="http://schemas.microsoft.com/office/drawing/2014/main" val="1864145769"/>
                    </a:ext>
                  </a:extLst>
                </a:gridCol>
              </a:tblGrid>
              <a:tr h="370840">
                <a:tc>
                  <a:txBody>
                    <a:bodyPr/>
                    <a:lstStyle/>
                    <a:p>
                      <a:r>
                        <a:rPr lang="en-US" sz="2400" dirty="0">
                          <a:latin typeface="Times New Roman" panose="02020603050405020304" pitchFamily="18" charset="0"/>
                          <a:cs typeface="Times New Roman" panose="02020603050405020304" pitchFamily="18" charset="0"/>
                        </a:rPr>
                        <a:t>Message (M)</a:t>
                      </a:r>
                    </a:p>
                  </a:txBody>
                  <a:tcPr>
                    <a:solidFill>
                      <a:srgbClr val="00B0F0"/>
                    </a:solidFill>
                  </a:tcPr>
                </a:tc>
                <a:tc>
                  <a:txBody>
                    <a:bodyPr/>
                    <a:lstStyle/>
                    <a:p>
                      <a:r>
                        <a:rPr lang="en-US" sz="2400" dirty="0">
                          <a:latin typeface="Times New Roman" panose="02020603050405020304" pitchFamily="18" charset="0"/>
                          <a:cs typeface="Times New Roman" panose="02020603050405020304" pitchFamily="18" charset="0"/>
                        </a:rPr>
                        <a:t>H(K|M)</a:t>
                      </a:r>
                    </a:p>
                  </a:txBody>
                  <a:tcPr/>
                </a:tc>
                <a:extLst>
                  <a:ext uri="{0D108BD9-81ED-4DB2-BD59-A6C34878D82A}">
                    <a16:rowId xmlns:a16="http://schemas.microsoft.com/office/drawing/2014/main" val="2774989763"/>
                  </a:ext>
                </a:extLst>
              </a:tr>
            </a:tbl>
          </a:graphicData>
        </a:graphic>
      </p:graphicFrame>
      <p:sp>
        <p:nvSpPr>
          <p:cNvPr id="12" name="TextBox 11">
            <a:extLst>
              <a:ext uri="{FF2B5EF4-FFF2-40B4-BE49-F238E27FC236}">
                <a16:creationId xmlns:a16="http://schemas.microsoft.com/office/drawing/2014/main" id="{0D88386C-877C-470E-8B01-1C8D0FDC4300}"/>
              </a:ext>
            </a:extLst>
          </p:cNvPr>
          <p:cNvSpPr txBox="1"/>
          <p:nvPr/>
        </p:nvSpPr>
        <p:spPr>
          <a:xfrm>
            <a:off x="395536" y="3442032"/>
            <a:ext cx="8069525" cy="1815882"/>
          </a:xfrm>
          <a:prstGeom prst="rect">
            <a:avLst/>
          </a:prstGeom>
          <a:noFill/>
        </p:spPr>
        <p:txBody>
          <a:bodyPr wrap="square">
            <a:spAutoFit/>
          </a:bodyPr>
          <a:lstStyle/>
          <a:p>
            <a:r>
              <a:rPr lang="en-US" sz="2800" dirty="0">
                <a:solidFill>
                  <a:schemeClr val="bg2"/>
                </a:solidFill>
              </a:rPr>
              <a:t>We better append a key between two party to the message </a:t>
            </a:r>
            <a:r>
              <a:rPr lang="en-US" sz="2800" dirty="0" err="1">
                <a:solidFill>
                  <a:schemeClr val="bg2"/>
                </a:solidFill>
              </a:rPr>
              <a:t>inorder</a:t>
            </a:r>
            <a:r>
              <a:rPr lang="en-US" sz="2800" dirty="0">
                <a:solidFill>
                  <a:schemeClr val="bg2"/>
                </a:solidFill>
              </a:rPr>
              <a:t> </a:t>
            </a:r>
            <a:r>
              <a:rPr lang="en-US" sz="2800">
                <a:solidFill>
                  <a:schemeClr val="bg2"/>
                </a:solidFill>
              </a:rPr>
              <a:t>to prevent </a:t>
            </a:r>
            <a:r>
              <a:rPr lang="en-US" sz="2800" dirty="0">
                <a:solidFill>
                  <a:schemeClr val="bg2"/>
                </a:solidFill>
              </a:rPr>
              <a:t>tempering, because if attacker alter the M, he can not recompute Hash. This is MAC</a:t>
            </a:r>
          </a:p>
        </p:txBody>
      </p:sp>
      <p:sp>
        <p:nvSpPr>
          <p:cNvPr id="13" name="TextBox 12">
            <a:extLst>
              <a:ext uri="{FF2B5EF4-FFF2-40B4-BE49-F238E27FC236}">
                <a16:creationId xmlns:a16="http://schemas.microsoft.com/office/drawing/2014/main" id="{CD51D92A-14CD-4EE8-9445-2F9004AF9944}"/>
              </a:ext>
            </a:extLst>
          </p:cNvPr>
          <p:cNvSpPr txBox="1"/>
          <p:nvPr/>
        </p:nvSpPr>
        <p:spPr>
          <a:xfrm>
            <a:off x="429652" y="5911781"/>
            <a:ext cx="8765011" cy="923330"/>
          </a:xfrm>
          <a:prstGeom prst="rect">
            <a:avLst/>
          </a:prstGeom>
          <a:noFill/>
        </p:spPr>
        <p:txBody>
          <a:bodyPr wrap="square">
            <a:spAutoFit/>
          </a:bodyPr>
          <a:lstStyle/>
          <a:p>
            <a:r>
              <a:rPr lang="en-US" dirty="0">
                <a:solidFill>
                  <a:schemeClr val="bg2"/>
                </a:solidFill>
              </a:rPr>
              <a:t>The problem of MAC is that, attacker can append to M, and recalculate hash if he can guess the length of the shared key. </a:t>
            </a:r>
          </a:p>
          <a:p>
            <a:endParaRPr lang="en-US" dirty="0">
              <a:solidFill>
                <a:schemeClr val="bg2"/>
              </a:solidFill>
            </a:endParaRPr>
          </a:p>
        </p:txBody>
      </p:sp>
    </p:spTree>
    <p:extLst>
      <p:ext uri="{BB962C8B-B14F-4D97-AF65-F5344CB8AC3E}">
        <p14:creationId xmlns:p14="http://schemas.microsoft.com/office/powerpoint/2010/main" val="412054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AAB2-42D7-4D72-95A4-4190DDB06B8E}"/>
              </a:ext>
            </a:extLst>
          </p:cNvPr>
          <p:cNvSpPr>
            <a:spLocks noGrp="1"/>
          </p:cNvSpPr>
          <p:nvPr>
            <p:ph type="title"/>
          </p:nvPr>
        </p:nvSpPr>
        <p:spPr/>
        <p:txBody>
          <a:bodyPr/>
          <a:lstStyle/>
          <a:p>
            <a:pPr>
              <a:defRPr/>
            </a:pPr>
            <a:r>
              <a:rPr lang="en-US"/>
              <a:t>HMAC Design Objectives</a:t>
            </a:r>
          </a:p>
        </p:txBody>
      </p:sp>
      <p:sp>
        <p:nvSpPr>
          <p:cNvPr id="3" name="Content Placeholder 2">
            <a:extLst>
              <a:ext uri="{FF2B5EF4-FFF2-40B4-BE49-F238E27FC236}">
                <a16:creationId xmlns:a16="http://schemas.microsoft.com/office/drawing/2014/main" id="{0969E659-4A03-4451-969F-FA388647D8F7}"/>
              </a:ext>
            </a:extLst>
          </p:cNvPr>
          <p:cNvSpPr>
            <a:spLocks noGrp="1"/>
          </p:cNvSpPr>
          <p:nvPr>
            <p:ph idx="1"/>
          </p:nvPr>
        </p:nvSpPr>
        <p:spPr>
          <a:xfrm>
            <a:off x="304800" y="1676400"/>
            <a:ext cx="8534400" cy="4876800"/>
          </a:xfrm>
        </p:spPr>
        <p:txBody>
          <a:bodyPr/>
          <a:lstStyle/>
          <a:p>
            <a:pPr>
              <a:buFont typeface="Wingdings" pitchFamily="-107" charset="2"/>
              <a:buChar char="Ø"/>
              <a:defRPr/>
            </a:pPr>
            <a:r>
              <a:rPr lang="en-US" dirty="0"/>
              <a:t>use, without modifications, hash functions</a:t>
            </a:r>
          </a:p>
          <a:p>
            <a:pPr>
              <a:buFont typeface="Wingdings" pitchFamily="-107" charset="2"/>
              <a:buChar char="Ø"/>
              <a:defRPr/>
            </a:pPr>
            <a:r>
              <a:rPr lang="en-US" dirty="0"/>
              <a:t>allow for easy replaceability of embedded hash function</a:t>
            </a:r>
          </a:p>
          <a:p>
            <a:pPr>
              <a:buFont typeface="Wingdings" pitchFamily="-107" charset="2"/>
              <a:buChar char="Ø"/>
              <a:defRPr/>
            </a:pPr>
            <a:r>
              <a:rPr lang="en-US" dirty="0"/>
              <a:t>preserve original performance of hash function without significant degradation</a:t>
            </a:r>
          </a:p>
          <a:p>
            <a:pPr>
              <a:buFont typeface="Wingdings" pitchFamily="-107" charset="2"/>
              <a:buChar char="Ø"/>
              <a:defRPr/>
            </a:pPr>
            <a:r>
              <a:rPr lang="en-US" dirty="0"/>
              <a:t>use and handle keys in a simple way.</a:t>
            </a:r>
          </a:p>
          <a:p>
            <a:pPr>
              <a:buFont typeface="Wingdings" pitchFamily="-107" charset="2"/>
              <a:buChar char="Ø"/>
              <a:defRPr/>
            </a:pPr>
            <a:r>
              <a:rPr lang="en-US" dirty="0"/>
              <a:t>have well understood cryptographic analysis of authentication mechanism strength</a:t>
            </a:r>
          </a:p>
        </p:txBody>
      </p:sp>
      <p:sp>
        <p:nvSpPr>
          <p:cNvPr id="4" name="Slide Number Placeholder 3">
            <a:extLst>
              <a:ext uri="{FF2B5EF4-FFF2-40B4-BE49-F238E27FC236}">
                <a16:creationId xmlns:a16="http://schemas.microsoft.com/office/drawing/2014/main" id="{DA1191C9-1A6D-47C8-A4B5-3B697097DB34}"/>
              </a:ext>
            </a:extLst>
          </p:cNvPr>
          <p:cNvSpPr>
            <a:spLocks noGrp="1"/>
          </p:cNvSpPr>
          <p:nvPr>
            <p:ph type="sldNum" sz="quarter" idx="12"/>
          </p:nvPr>
        </p:nvSpPr>
        <p:spPr/>
        <p:txBody>
          <a:bodyPr/>
          <a:lstStyle/>
          <a:p>
            <a:pPr>
              <a:defRPr/>
            </a:pPr>
            <a:fld id="{309D7C35-13A4-4254-87CE-4ED12F6DAA6B}" type="slidenum">
              <a:rPr lang="en-US" smtClean="0"/>
              <a:pPr>
                <a:defRPr/>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55FA11D7-6B85-44E4-AAAE-992791716453}"/>
              </a:ext>
            </a:extLst>
          </p:cNvPr>
          <p:cNvSpPr>
            <a:spLocks noGrp="1" noChangeArrowheads="1"/>
          </p:cNvSpPr>
          <p:nvPr>
            <p:ph type="title"/>
          </p:nvPr>
        </p:nvSpPr>
        <p:spPr/>
        <p:txBody>
          <a:bodyPr/>
          <a:lstStyle/>
          <a:p>
            <a:pPr eaLnBrk="1" hangingPunct="1">
              <a:defRPr/>
            </a:pPr>
            <a:r>
              <a:rPr lang="en-US" altLang="en-US">
                <a:ea typeface="ＭＳ Ｐゴシック" panose="020B0600070205080204" pitchFamily="34" charset="-128"/>
              </a:rPr>
              <a:t>HMAC</a:t>
            </a:r>
            <a:endParaRPr lang="en-AU" altLang="en-US">
              <a:ea typeface="ＭＳ Ｐゴシック" panose="020B0600070205080204" pitchFamily="34" charset="-128"/>
            </a:endParaRPr>
          </a:p>
        </p:txBody>
      </p:sp>
      <p:sp>
        <p:nvSpPr>
          <p:cNvPr id="83971" name="Rectangle 3">
            <a:extLst>
              <a:ext uri="{FF2B5EF4-FFF2-40B4-BE49-F238E27FC236}">
                <a16:creationId xmlns:a16="http://schemas.microsoft.com/office/drawing/2014/main" id="{E4E68366-D03F-4841-8F2D-27C835CB9CFE}"/>
              </a:ext>
            </a:extLst>
          </p:cNvPr>
          <p:cNvSpPr>
            <a:spLocks noGrp="1" noChangeArrowheads="1"/>
          </p:cNvSpPr>
          <p:nvPr>
            <p:ph type="body" idx="1"/>
          </p:nvPr>
        </p:nvSpPr>
        <p:spPr/>
        <p:txBody>
          <a:bodyPr>
            <a:normAutofit lnSpcReduction="10000"/>
          </a:bodyPr>
          <a:lstStyle/>
          <a:p>
            <a:pPr eaLnBrk="1" hangingPunct="1">
              <a:lnSpc>
                <a:spcPct val="90000"/>
              </a:lnSpc>
              <a:defRPr/>
            </a:pPr>
            <a:r>
              <a:rPr lang="en-AU" altLang="en-US" sz="2800" dirty="0">
                <a:ea typeface="ＭＳ Ｐゴシック" panose="020B0600070205080204" pitchFamily="34" charset="-128"/>
              </a:rPr>
              <a:t>specified as Internet standard RFC2104 </a:t>
            </a:r>
          </a:p>
          <a:p>
            <a:pPr eaLnBrk="1" hangingPunct="1">
              <a:lnSpc>
                <a:spcPct val="90000"/>
              </a:lnSpc>
              <a:defRPr/>
            </a:pPr>
            <a:r>
              <a:rPr lang="en-AU" altLang="en-US" sz="2800" dirty="0">
                <a:ea typeface="ＭＳ Ｐゴシック" panose="020B0600070205080204" pitchFamily="34" charset="-128"/>
              </a:rPr>
              <a:t>uses hash function on the message:</a:t>
            </a:r>
          </a:p>
          <a:p>
            <a:pPr lvl="1" eaLnBrk="1" hangingPunct="1">
              <a:lnSpc>
                <a:spcPct val="90000"/>
              </a:lnSpc>
              <a:buFont typeface="Wingdings" panose="05000000000000000000" pitchFamily="2" charset="2"/>
              <a:buNone/>
              <a:defRPr/>
            </a:pPr>
            <a:r>
              <a:rPr lang="en-AU" altLang="en-US" sz="2400" dirty="0">
                <a:latin typeface="Courier New" panose="02070309020205020404" pitchFamily="49" charset="0"/>
                <a:ea typeface="ＭＳ Ｐゴシック" panose="020B0600070205080204" pitchFamily="34" charset="-128"/>
              </a:rPr>
              <a:t>HMAC</a:t>
            </a:r>
            <a:r>
              <a:rPr lang="en-AU" altLang="en-US" sz="2400" baseline="-25000" dirty="0">
                <a:latin typeface="Courier New" panose="02070309020205020404" pitchFamily="49" charset="0"/>
                <a:ea typeface="ＭＳ Ｐゴシック" panose="020B0600070205080204" pitchFamily="34" charset="-128"/>
              </a:rPr>
              <a:t>K</a:t>
            </a:r>
            <a:r>
              <a:rPr lang="en-AU" altLang="en-US" sz="2400" dirty="0">
                <a:latin typeface="Courier New" panose="02070309020205020404" pitchFamily="49" charset="0"/>
                <a:ea typeface="ＭＳ Ｐゴシック" panose="020B0600070205080204" pitchFamily="34" charset="-128"/>
              </a:rPr>
              <a:t>(M)= Hash[(K</a:t>
            </a:r>
            <a:r>
              <a:rPr lang="en-AU" altLang="en-US" sz="2400" baseline="30000" dirty="0">
                <a:latin typeface="Courier New" panose="02070309020205020404" pitchFamily="49" charset="0"/>
                <a:ea typeface="ＭＳ Ｐゴシック" panose="020B0600070205080204" pitchFamily="34" charset="-128"/>
              </a:rPr>
              <a:t>+</a:t>
            </a:r>
            <a:r>
              <a:rPr lang="en-AU" altLang="en-US" sz="2400" dirty="0">
                <a:latin typeface="Courier New" panose="02070309020205020404" pitchFamily="49" charset="0"/>
                <a:ea typeface="ＭＳ Ｐゴシック" panose="020B0600070205080204" pitchFamily="34" charset="-128"/>
              </a:rPr>
              <a:t> XOR </a:t>
            </a:r>
            <a:r>
              <a:rPr lang="en-AU" altLang="en-US" sz="2400" dirty="0" err="1">
                <a:latin typeface="Courier New" panose="02070309020205020404" pitchFamily="49" charset="0"/>
                <a:ea typeface="ＭＳ Ｐゴシック" panose="020B0600070205080204" pitchFamily="34" charset="-128"/>
              </a:rPr>
              <a:t>opad</a:t>
            </a:r>
            <a:r>
              <a:rPr lang="en-AU" altLang="en-US" sz="2400" dirty="0">
                <a:latin typeface="Courier New" panose="02070309020205020404" pitchFamily="49" charset="0"/>
                <a:ea typeface="ＭＳ Ｐゴシック" panose="020B0600070205080204" pitchFamily="34" charset="-128"/>
              </a:rPr>
              <a:t>) || </a:t>
            </a:r>
          </a:p>
          <a:p>
            <a:pPr lvl="1" eaLnBrk="1" hangingPunct="1">
              <a:lnSpc>
                <a:spcPct val="90000"/>
              </a:lnSpc>
              <a:buFont typeface="Wingdings" panose="05000000000000000000" pitchFamily="2" charset="2"/>
              <a:buNone/>
              <a:defRPr/>
            </a:pPr>
            <a:r>
              <a:rPr lang="en-AU" altLang="en-US" sz="2400" dirty="0">
                <a:latin typeface="Courier New" panose="02070309020205020404" pitchFamily="49" charset="0"/>
                <a:ea typeface="ＭＳ Ｐゴシック" panose="020B0600070205080204" pitchFamily="34" charset="-128"/>
              </a:rPr>
              <a:t>				Hash[(K</a:t>
            </a:r>
            <a:r>
              <a:rPr lang="en-AU" altLang="en-US" sz="2400" baseline="30000" dirty="0">
                <a:latin typeface="Courier New" panose="02070309020205020404" pitchFamily="49" charset="0"/>
                <a:ea typeface="ＭＳ Ｐゴシック" panose="020B0600070205080204" pitchFamily="34" charset="-128"/>
              </a:rPr>
              <a:t>+</a:t>
            </a:r>
            <a:r>
              <a:rPr lang="en-AU" altLang="en-US" sz="2400" dirty="0">
                <a:latin typeface="Courier New" panose="02070309020205020404" pitchFamily="49" charset="0"/>
                <a:ea typeface="ＭＳ Ｐゴシック" panose="020B0600070205080204" pitchFamily="34" charset="-128"/>
              </a:rPr>
              <a:t> XOR </a:t>
            </a:r>
            <a:r>
              <a:rPr lang="en-AU" altLang="en-US" sz="2400" dirty="0" err="1">
                <a:latin typeface="Courier New" panose="02070309020205020404" pitchFamily="49" charset="0"/>
                <a:ea typeface="ＭＳ Ｐゴシック" panose="020B0600070205080204" pitchFamily="34" charset="-128"/>
              </a:rPr>
              <a:t>ipad</a:t>
            </a:r>
            <a:r>
              <a:rPr lang="en-AU" altLang="en-US" sz="2400" dirty="0">
                <a:latin typeface="Courier New" panose="02070309020205020404" pitchFamily="49" charset="0"/>
                <a:ea typeface="ＭＳ Ｐゴシック" panose="020B0600070205080204" pitchFamily="34" charset="-128"/>
              </a:rPr>
              <a:t>) || M)] ]</a:t>
            </a:r>
          </a:p>
          <a:p>
            <a:pPr lvl="1" eaLnBrk="1" hangingPunct="1">
              <a:lnSpc>
                <a:spcPct val="90000"/>
              </a:lnSpc>
              <a:defRPr/>
            </a:pPr>
            <a:r>
              <a:rPr lang="en-AU" altLang="en-US" sz="2400" b="1" dirty="0">
                <a:ea typeface="ＭＳ Ｐゴシック" panose="020B0600070205080204" pitchFamily="34" charset="-128"/>
              </a:rPr>
              <a:t>where </a:t>
            </a:r>
            <a:r>
              <a:rPr lang="en-AU" altLang="en-US" sz="2400" b="1" dirty="0">
                <a:latin typeface="Courier New" panose="02070309020205020404" pitchFamily="49" charset="0"/>
                <a:ea typeface="ＭＳ Ｐゴシック" panose="020B0600070205080204" pitchFamily="34" charset="-128"/>
                <a:cs typeface="Courier New" panose="02070309020205020404" pitchFamily="49" charset="0"/>
              </a:rPr>
              <a:t>K</a:t>
            </a:r>
            <a:r>
              <a:rPr lang="en-AU" altLang="en-US" sz="2400" b="1" baseline="30000" dirty="0">
                <a:latin typeface="Courier New" panose="02070309020205020404" pitchFamily="49" charset="0"/>
                <a:ea typeface="ＭＳ Ｐゴシック" panose="020B0600070205080204" pitchFamily="34" charset="-128"/>
                <a:cs typeface="Courier New" panose="02070309020205020404" pitchFamily="49" charset="0"/>
              </a:rPr>
              <a:t>+</a:t>
            </a:r>
            <a:r>
              <a:rPr lang="en-AU" altLang="en-US" sz="2400" b="1" dirty="0">
                <a:latin typeface="Courier New" panose="02070309020205020404" pitchFamily="49" charset="0"/>
                <a:ea typeface="ＭＳ Ｐゴシック" panose="020B0600070205080204" pitchFamily="34" charset="-128"/>
                <a:cs typeface="Courier New" panose="02070309020205020404" pitchFamily="49" charset="0"/>
              </a:rPr>
              <a:t> </a:t>
            </a:r>
            <a:r>
              <a:rPr lang="en-AU" altLang="en-US" sz="2400" b="1" dirty="0">
                <a:ea typeface="ＭＳ Ｐゴシック" panose="020B0600070205080204" pitchFamily="34" charset="-128"/>
              </a:rPr>
              <a:t>is the key padded out to size of msg, e(x.1024bit for SHA-256)</a:t>
            </a:r>
          </a:p>
          <a:p>
            <a:pPr lvl="1" eaLnBrk="1" hangingPunct="1">
              <a:lnSpc>
                <a:spcPct val="90000"/>
              </a:lnSpc>
              <a:defRPr/>
            </a:pPr>
            <a:r>
              <a:rPr lang="en-AU" altLang="en-US" sz="2400" b="1" dirty="0" err="1">
                <a:latin typeface="Courier New" panose="02070309020205020404" pitchFamily="49" charset="0"/>
                <a:ea typeface="ＭＳ Ｐゴシック" panose="020B0600070205080204" pitchFamily="34" charset="-128"/>
                <a:cs typeface="Courier New" panose="02070309020205020404" pitchFamily="49" charset="0"/>
              </a:rPr>
              <a:t>opad</a:t>
            </a:r>
            <a:r>
              <a:rPr lang="en-AU" altLang="en-US" sz="2400" b="1" dirty="0">
                <a:ea typeface="ＭＳ Ｐゴシック" panose="020B0600070205080204" pitchFamily="34" charset="-128"/>
              </a:rPr>
              <a:t>, </a:t>
            </a:r>
            <a:r>
              <a:rPr lang="en-AU" altLang="en-US" sz="2400" b="1" dirty="0" err="1">
                <a:latin typeface="Courier New" panose="02070309020205020404" pitchFamily="49" charset="0"/>
                <a:ea typeface="ＭＳ Ｐゴシック" panose="020B0600070205080204" pitchFamily="34" charset="-128"/>
                <a:cs typeface="Courier New" panose="02070309020205020404" pitchFamily="49" charset="0"/>
              </a:rPr>
              <a:t>ipad</a:t>
            </a:r>
            <a:r>
              <a:rPr lang="en-AU" altLang="en-US" sz="2400" b="1" dirty="0">
                <a:latin typeface="Courier New" panose="02070309020205020404" pitchFamily="49" charset="0"/>
                <a:ea typeface="ＭＳ Ｐゴシック" panose="020B0600070205080204" pitchFamily="34" charset="-128"/>
                <a:cs typeface="Courier New" panose="02070309020205020404" pitchFamily="49" charset="0"/>
              </a:rPr>
              <a:t> </a:t>
            </a:r>
            <a:r>
              <a:rPr lang="en-AU" altLang="en-US" sz="2400" b="1" dirty="0">
                <a:ea typeface="ＭＳ Ｐゴシック" panose="020B0600070205080204" pitchFamily="34" charset="-128"/>
              </a:rPr>
              <a:t>are specified padding constants </a:t>
            </a:r>
          </a:p>
          <a:p>
            <a:pPr eaLnBrk="1" hangingPunct="1">
              <a:lnSpc>
                <a:spcPct val="90000"/>
              </a:lnSpc>
              <a:defRPr/>
            </a:pPr>
            <a:r>
              <a:rPr lang="en-AU" altLang="en-US" sz="2800" dirty="0">
                <a:ea typeface="ＭＳ Ｐゴシック" panose="020B0600070205080204" pitchFamily="34" charset="-128"/>
              </a:rPr>
              <a:t>overhead is just 3 more hash calculations than the message needs alone</a:t>
            </a:r>
          </a:p>
          <a:p>
            <a:pPr eaLnBrk="1" hangingPunct="1">
              <a:lnSpc>
                <a:spcPct val="90000"/>
              </a:lnSpc>
              <a:defRPr/>
            </a:pPr>
            <a:r>
              <a:rPr lang="en-AU" altLang="en-US" sz="2800" dirty="0">
                <a:ea typeface="ＭＳ Ｐゴシック" panose="020B0600070205080204" pitchFamily="34" charset="-128"/>
              </a:rPr>
              <a:t>any hash function can be used</a:t>
            </a:r>
          </a:p>
          <a:p>
            <a:pPr lvl="1" eaLnBrk="1" hangingPunct="1">
              <a:lnSpc>
                <a:spcPct val="90000"/>
              </a:lnSpc>
              <a:defRPr/>
            </a:pPr>
            <a:r>
              <a:rPr lang="en-AU" altLang="en-US" sz="2400" dirty="0" err="1">
                <a:ea typeface="ＭＳ Ｐゴシック" panose="020B0600070205080204" pitchFamily="34" charset="-128"/>
              </a:rPr>
              <a:t>eg.</a:t>
            </a:r>
            <a:r>
              <a:rPr lang="en-AU" altLang="en-US" sz="2400" dirty="0">
                <a:ea typeface="ＭＳ Ｐゴシック" panose="020B0600070205080204" pitchFamily="34" charset="-128"/>
              </a:rPr>
              <a:t> MD5, SHA-1, RIPEMD-160, Whirlpool</a:t>
            </a:r>
          </a:p>
        </p:txBody>
      </p:sp>
      <p:sp>
        <p:nvSpPr>
          <p:cNvPr id="2" name="Slide Number Placeholder 1">
            <a:extLst>
              <a:ext uri="{FF2B5EF4-FFF2-40B4-BE49-F238E27FC236}">
                <a16:creationId xmlns:a16="http://schemas.microsoft.com/office/drawing/2014/main" id="{CCD71DA8-8FF7-496F-96EC-3FEF8361B512}"/>
              </a:ext>
            </a:extLst>
          </p:cNvPr>
          <p:cNvSpPr>
            <a:spLocks noGrp="1"/>
          </p:cNvSpPr>
          <p:nvPr>
            <p:ph type="sldNum" sz="quarter" idx="12"/>
          </p:nvPr>
        </p:nvSpPr>
        <p:spPr/>
        <p:txBody>
          <a:bodyPr/>
          <a:lstStyle/>
          <a:p>
            <a:pPr>
              <a:defRPr/>
            </a:pPr>
            <a:fld id="{309D7C35-13A4-4254-87CE-4ED12F6DAA6B}" type="slidenum">
              <a:rPr lang="en-US" smtClean="0"/>
              <a:pPr>
                <a:defRPr/>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a:extLst>
              <a:ext uri="{FF2B5EF4-FFF2-40B4-BE49-F238E27FC236}">
                <a16:creationId xmlns:a16="http://schemas.microsoft.com/office/drawing/2014/main" id="{7255C0BE-B827-4140-B86E-1186B8B63396}"/>
              </a:ext>
            </a:extLst>
          </p:cNvPr>
          <p:cNvSpPr>
            <a:spLocks noGrp="1" noChangeArrowheads="1"/>
          </p:cNvSpPr>
          <p:nvPr>
            <p:ph type="title"/>
          </p:nvPr>
        </p:nvSpPr>
        <p:spPr>
          <a:xfrm>
            <a:off x="0" y="228600"/>
            <a:ext cx="3276600" cy="923330"/>
          </a:xfrm>
        </p:spPr>
        <p:txBody>
          <a:bodyPr/>
          <a:lstStyle/>
          <a:p>
            <a:pPr eaLnBrk="1" hangingPunct="1">
              <a:defRPr/>
            </a:pPr>
            <a:r>
              <a:rPr lang="en-US" altLang="en-US" sz="4400" dirty="0">
                <a:ea typeface="ＭＳ Ｐゴシック" panose="020B0600070205080204" pitchFamily="34" charset="-128"/>
              </a:rPr>
              <a:t>HMAC</a:t>
            </a:r>
            <a:r>
              <a:rPr lang="en-US" altLang="en-US" sz="4400" dirty="0">
                <a:solidFill>
                  <a:schemeClr val="bg2"/>
                </a:solidFill>
                <a:ea typeface="ＭＳ Ｐゴシック" panose="020B0600070205080204" pitchFamily="34" charset="-128"/>
              </a:rPr>
              <a:t> </a:t>
            </a:r>
            <a:r>
              <a:rPr lang="en-US" altLang="en-US" sz="4400" dirty="0">
                <a:ea typeface="ＭＳ Ｐゴシック" panose="020B0600070205080204" pitchFamily="34" charset="-128"/>
              </a:rPr>
              <a:t>Overview</a:t>
            </a:r>
            <a:endParaRPr lang="en-AU" altLang="en-US" sz="4400" dirty="0">
              <a:ea typeface="ＭＳ Ｐゴシック" panose="020B0600070205080204" pitchFamily="34" charset="-128"/>
            </a:endParaRPr>
          </a:p>
        </p:txBody>
      </p:sp>
      <p:pic>
        <p:nvPicPr>
          <p:cNvPr id="67587" name="Picture 3">
            <a:extLst>
              <a:ext uri="{FF2B5EF4-FFF2-40B4-BE49-F238E27FC236}">
                <a16:creationId xmlns:a16="http://schemas.microsoft.com/office/drawing/2014/main" id="{CED50066-EFB8-4F70-9E5E-30F36AD5C3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2144" y="404664"/>
            <a:ext cx="5565775" cy="62642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66C8C5E-2362-4CF4-AA1D-D2160C7CAABC}"/>
              </a:ext>
            </a:extLst>
          </p:cNvPr>
          <p:cNvSpPr txBox="1"/>
          <p:nvPr/>
        </p:nvSpPr>
        <p:spPr>
          <a:xfrm>
            <a:off x="-24042" y="1628800"/>
            <a:ext cx="3227890" cy="3970318"/>
          </a:xfrm>
          <a:prstGeom prst="rect">
            <a:avLst/>
          </a:prstGeom>
          <a:noFill/>
        </p:spPr>
        <p:txBody>
          <a:bodyPr wrap="square">
            <a:spAutoFit/>
          </a:bodyPr>
          <a:lstStyle/>
          <a:p>
            <a:r>
              <a:rPr lang="en-AU" altLang="en-US" dirty="0">
                <a:solidFill>
                  <a:schemeClr val="bg2"/>
                </a:solidFill>
                <a:latin typeface="Courier New" panose="02070309020205020404" pitchFamily="49" charset="0"/>
              </a:rPr>
              <a:t>Message M consist of b bits, based on hash input, for SHA-3 it is 1024bit block. </a:t>
            </a:r>
          </a:p>
          <a:p>
            <a:r>
              <a:rPr lang="en-AU" dirty="0">
                <a:solidFill>
                  <a:schemeClr val="bg2"/>
                </a:solidFill>
                <a:latin typeface="Courier New" panose="02070309020205020404" pitchFamily="49" charset="0"/>
              </a:rPr>
              <a:t>K+ should be b bits, which expended from key K by appending zeros to the end of K.</a:t>
            </a:r>
          </a:p>
          <a:p>
            <a:r>
              <a:rPr lang="en-US" dirty="0" err="1">
                <a:solidFill>
                  <a:schemeClr val="bg2"/>
                </a:solidFill>
              </a:rPr>
              <a:t>ipad</a:t>
            </a:r>
            <a:r>
              <a:rPr lang="en-US" dirty="0">
                <a:solidFill>
                  <a:schemeClr val="bg2"/>
                </a:solidFill>
              </a:rPr>
              <a:t> = 00110110 (36 in hexadecimal) repeated b/8 times </a:t>
            </a:r>
          </a:p>
          <a:p>
            <a:r>
              <a:rPr lang="en-US" dirty="0" err="1">
                <a:solidFill>
                  <a:schemeClr val="bg2"/>
                </a:solidFill>
              </a:rPr>
              <a:t>opad</a:t>
            </a:r>
            <a:r>
              <a:rPr lang="en-US" dirty="0">
                <a:solidFill>
                  <a:schemeClr val="bg2"/>
                </a:solidFill>
              </a:rPr>
              <a:t> = 01011100 (5C in hexadecimal) repeated b/8 times</a:t>
            </a:r>
          </a:p>
        </p:txBody>
      </p:sp>
      <p:sp>
        <p:nvSpPr>
          <p:cNvPr id="2" name="Slide Number Placeholder 1">
            <a:extLst>
              <a:ext uri="{FF2B5EF4-FFF2-40B4-BE49-F238E27FC236}">
                <a16:creationId xmlns:a16="http://schemas.microsoft.com/office/drawing/2014/main" id="{62CDAB66-7EE7-4C3A-A44C-3FCC23524D47}"/>
              </a:ext>
            </a:extLst>
          </p:cNvPr>
          <p:cNvSpPr>
            <a:spLocks noGrp="1"/>
          </p:cNvSpPr>
          <p:nvPr>
            <p:ph type="sldNum" sz="quarter" idx="12"/>
          </p:nvPr>
        </p:nvSpPr>
        <p:spPr/>
        <p:txBody>
          <a:bodyPr/>
          <a:lstStyle/>
          <a:p>
            <a:pPr>
              <a:defRPr/>
            </a:pPr>
            <a:fld id="{309D7C35-13A4-4254-87CE-4ED12F6DAA6B}" type="slidenum">
              <a:rPr lang="en-US" smtClean="0"/>
              <a:pPr>
                <a:defRPr/>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90A1273-202C-4BF9-94AE-FB30FADE5CB9}"/>
              </a:ext>
            </a:extLst>
          </p:cNvPr>
          <p:cNvSpPr>
            <a:spLocks noGrp="1" noChangeArrowheads="1"/>
          </p:cNvSpPr>
          <p:nvPr>
            <p:ph type="title"/>
          </p:nvPr>
        </p:nvSpPr>
        <p:spPr/>
        <p:txBody>
          <a:bodyPr/>
          <a:lstStyle/>
          <a:p>
            <a:pPr eaLnBrk="1" hangingPunct="1">
              <a:defRPr/>
            </a:pPr>
            <a:r>
              <a:rPr lang="en-US" altLang="en-US">
                <a:ea typeface="ＭＳ Ｐゴシック" panose="020B0600070205080204" pitchFamily="34" charset="-128"/>
              </a:rPr>
              <a:t>HMAC Security</a:t>
            </a:r>
            <a:endParaRPr lang="en-AU" altLang="en-US">
              <a:ea typeface="ＭＳ Ｐゴシック" panose="020B0600070205080204" pitchFamily="34" charset="-128"/>
            </a:endParaRPr>
          </a:p>
        </p:txBody>
      </p:sp>
      <p:sp>
        <p:nvSpPr>
          <p:cNvPr id="87043" name="Rectangle 3">
            <a:extLst>
              <a:ext uri="{FF2B5EF4-FFF2-40B4-BE49-F238E27FC236}">
                <a16:creationId xmlns:a16="http://schemas.microsoft.com/office/drawing/2014/main" id="{876BDE8C-7D72-4BA4-AB34-0055D4932E38}"/>
              </a:ext>
            </a:extLst>
          </p:cNvPr>
          <p:cNvSpPr>
            <a:spLocks noGrp="1" noChangeArrowheads="1"/>
          </p:cNvSpPr>
          <p:nvPr>
            <p:ph type="body" idx="1"/>
          </p:nvPr>
        </p:nvSpPr>
        <p:spPr/>
        <p:txBody>
          <a:bodyPr/>
          <a:lstStyle/>
          <a:p>
            <a:pPr eaLnBrk="1" hangingPunct="1">
              <a:lnSpc>
                <a:spcPct val="90000"/>
              </a:lnSpc>
              <a:defRPr/>
            </a:pPr>
            <a:r>
              <a:rPr lang="en-US" altLang="en-US" dirty="0">
                <a:ea typeface="ＭＳ Ｐゴシック" panose="020B0600070205080204" pitchFamily="34" charset="-128"/>
              </a:rPr>
              <a:t>proved </a:t>
            </a:r>
            <a:r>
              <a:rPr lang="en-AU" altLang="en-US" dirty="0">
                <a:ea typeface="ＭＳ Ｐゴシック" panose="020B0600070205080204" pitchFamily="34" charset="-128"/>
              </a:rPr>
              <a:t>security of HMAC relates to that of the underlying hash algorithm</a:t>
            </a:r>
          </a:p>
          <a:p>
            <a:pPr eaLnBrk="1" hangingPunct="1">
              <a:lnSpc>
                <a:spcPct val="90000"/>
              </a:lnSpc>
              <a:defRPr/>
            </a:pPr>
            <a:r>
              <a:rPr lang="en-US" altLang="en-US" dirty="0">
                <a:ea typeface="ＭＳ Ｐゴシック" panose="020B0600070205080204" pitchFamily="34" charset="-128"/>
              </a:rPr>
              <a:t>attacking HMAC requires either:</a:t>
            </a:r>
          </a:p>
          <a:p>
            <a:pPr lvl="1" eaLnBrk="1" hangingPunct="1">
              <a:lnSpc>
                <a:spcPct val="90000"/>
              </a:lnSpc>
              <a:defRPr/>
            </a:pPr>
            <a:r>
              <a:rPr lang="en-US" altLang="en-US" dirty="0">
                <a:ea typeface="ＭＳ Ｐゴシック" panose="020B0600070205080204" pitchFamily="34" charset="-128"/>
              </a:rPr>
              <a:t>brute force attack on key used</a:t>
            </a:r>
          </a:p>
          <a:p>
            <a:pPr lvl="1" eaLnBrk="1" hangingPunct="1">
              <a:lnSpc>
                <a:spcPct val="90000"/>
              </a:lnSpc>
              <a:defRPr/>
            </a:pPr>
            <a:r>
              <a:rPr lang="en-US" altLang="en-US" dirty="0">
                <a:ea typeface="ＭＳ Ｐゴシック" panose="020B0600070205080204" pitchFamily="34" charset="-128"/>
              </a:rPr>
              <a:t>birthday attack (but since keyed would need to observe a very large number of messages)</a:t>
            </a:r>
          </a:p>
          <a:p>
            <a:pPr eaLnBrk="1" hangingPunct="1">
              <a:lnSpc>
                <a:spcPct val="90000"/>
              </a:lnSpc>
              <a:defRPr/>
            </a:pPr>
            <a:r>
              <a:rPr lang="en-US" altLang="en-US" dirty="0">
                <a:ea typeface="ＭＳ Ｐゴシック" panose="020B0600070205080204" pitchFamily="34" charset="-128"/>
              </a:rPr>
              <a:t>choose hash function used based on speed verses security constraints</a:t>
            </a:r>
          </a:p>
          <a:p>
            <a:pPr eaLnBrk="1" hangingPunct="1">
              <a:lnSpc>
                <a:spcPct val="90000"/>
              </a:lnSpc>
              <a:defRPr/>
            </a:pPr>
            <a:r>
              <a:rPr lang="en-US" altLang="en-US" dirty="0">
                <a:ea typeface="ＭＳ Ｐゴシック" panose="020B0600070205080204" pitchFamily="34" charset="-128"/>
              </a:rPr>
              <a:t>HMAC can be formulated by:</a:t>
            </a:r>
          </a:p>
          <a:p>
            <a:pPr eaLnBrk="1" hangingPunct="1">
              <a:lnSpc>
                <a:spcPct val="90000"/>
              </a:lnSpc>
              <a:defRPr/>
            </a:pPr>
            <a:r>
              <a:rPr lang="en-US" dirty="0"/>
              <a:t>HMAC(K, M) = H[(K</a:t>
            </a:r>
            <a:r>
              <a:rPr lang="en-US" baseline="30000" dirty="0"/>
              <a:t>+</a:t>
            </a:r>
            <a:r>
              <a:rPr lang="en-US" dirty="0"/>
              <a:t> ⊕ </a:t>
            </a:r>
            <a:r>
              <a:rPr lang="en-US" dirty="0" err="1"/>
              <a:t>opad</a:t>
            </a:r>
            <a:r>
              <a:rPr lang="en-US" dirty="0"/>
              <a:t>) || H[(K</a:t>
            </a:r>
            <a:r>
              <a:rPr lang="en-US" baseline="30000" dirty="0"/>
              <a:t>+</a:t>
            </a:r>
            <a:r>
              <a:rPr lang="en-US" dirty="0"/>
              <a:t> ⊕ </a:t>
            </a:r>
            <a:r>
              <a:rPr lang="en-US" dirty="0" err="1"/>
              <a:t>ipad</a:t>
            </a:r>
            <a:r>
              <a:rPr lang="en-US" dirty="0"/>
              <a:t>) ||M]]</a:t>
            </a:r>
            <a:endParaRPr lang="en-AU" altLang="en-US" dirty="0">
              <a:ea typeface="ＭＳ Ｐゴシック" panose="020B0600070205080204" pitchFamily="34" charset="-128"/>
            </a:endParaRPr>
          </a:p>
          <a:p>
            <a:pPr eaLnBrk="1" hangingPunct="1">
              <a:lnSpc>
                <a:spcPct val="90000"/>
              </a:lnSpc>
              <a:defRPr/>
            </a:pPr>
            <a:endParaRPr lang="en-AU" altLang="en-US"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8A694B6-5025-4D03-841B-325DF7EE4C6B}"/>
              </a:ext>
            </a:extLst>
          </p:cNvPr>
          <p:cNvSpPr>
            <a:spLocks noGrp="1"/>
          </p:cNvSpPr>
          <p:nvPr>
            <p:ph type="sldNum" sz="quarter" idx="12"/>
          </p:nvPr>
        </p:nvSpPr>
        <p:spPr/>
        <p:txBody>
          <a:bodyPr/>
          <a:lstStyle/>
          <a:p>
            <a:pPr>
              <a:defRPr/>
            </a:pPr>
            <a:fld id="{309D7C35-13A4-4254-87CE-4ED12F6DAA6B}" type="slidenum">
              <a:rPr lang="en-US" smtClean="0"/>
              <a:pPr>
                <a:defRPr/>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E1622-92A1-4DB7-BBAE-63B904B39754}"/>
              </a:ext>
            </a:extLst>
          </p:cNvPr>
          <p:cNvSpPr>
            <a:spLocks noGrp="1"/>
          </p:cNvSpPr>
          <p:nvPr>
            <p:ph type="title"/>
          </p:nvPr>
        </p:nvSpPr>
        <p:spPr/>
        <p:txBody>
          <a:bodyPr/>
          <a:lstStyle/>
          <a:p>
            <a:pPr>
              <a:defRPr/>
            </a:pPr>
            <a:r>
              <a:rPr lang="en-US" sz="3200" dirty="0"/>
              <a:t>message authentication without confidentiality </a:t>
            </a:r>
          </a:p>
        </p:txBody>
      </p:sp>
      <p:sp>
        <p:nvSpPr>
          <p:cNvPr id="3" name="Content Placeholder 2">
            <a:extLst>
              <a:ext uri="{FF2B5EF4-FFF2-40B4-BE49-F238E27FC236}">
                <a16:creationId xmlns:a16="http://schemas.microsoft.com/office/drawing/2014/main" id="{E5B55EF5-A13E-4414-905D-E85C0A9BD939}"/>
              </a:ext>
            </a:extLst>
          </p:cNvPr>
          <p:cNvSpPr>
            <a:spLocks noGrp="1"/>
          </p:cNvSpPr>
          <p:nvPr>
            <p:ph idx="1"/>
          </p:nvPr>
        </p:nvSpPr>
        <p:spPr/>
        <p:txBody>
          <a:bodyPr>
            <a:normAutofit/>
          </a:bodyPr>
          <a:lstStyle/>
          <a:p>
            <a:pPr>
              <a:defRPr/>
            </a:pPr>
            <a:r>
              <a:rPr lang="en-US" sz="2800" dirty="0"/>
              <a:t>When same message is broadcast to a number of destinations. </a:t>
            </a:r>
          </a:p>
          <a:p>
            <a:pPr lvl="1">
              <a:defRPr/>
            </a:pPr>
            <a:r>
              <a:rPr lang="en-US" sz="2600" dirty="0"/>
              <a:t>i.e., network unavailable notification</a:t>
            </a:r>
          </a:p>
          <a:p>
            <a:pPr>
              <a:defRPr/>
            </a:pPr>
            <a:r>
              <a:rPr lang="en-US" sz="2800" dirty="0"/>
              <a:t>An exchange in which one side has a heavy load and cannot afford the time to decrypt all incoming messages. </a:t>
            </a:r>
          </a:p>
          <a:p>
            <a:pPr>
              <a:defRPr/>
            </a:pPr>
            <a:r>
              <a:rPr lang="en-US" sz="2800" dirty="0"/>
              <a:t>The Authentication of a computer program in plaintext can be executed without having to decrypt </a:t>
            </a:r>
            <a:r>
              <a:rPr lang="en-US" sz="2800"/>
              <a:t>it every </a:t>
            </a:r>
            <a:r>
              <a:rPr lang="en-US" sz="2800" dirty="0"/>
              <a:t>time, which would be wasteful of processor resources.</a:t>
            </a:r>
          </a:p>
          <a:p>
            <a:pPr>
              <a:defRPr/>
            </a:pPr>
            <a:endParaRPr lang="en-US" sz="2800" dirty="0"/>
          </a:p>
        </p:txBody>
      </p:sp>
      <p:sp>
        <p:nvSpPr>
          <p:cNvPr id="4" name="Slide Number Placeholder 3">
            <a:extLst>
              <a:ext uri="{FF2B5EF4-FFF2-40B4-BE49-F238E27FC236}">
                <a16:creationId xmlns:a16="http://schemas.microsoft.com/office/drawing/2014/main" id="{751ED95E-F9ED-431A-93C2-165A30C5CEF7}"/>
              </a:ext>
            </a:extLst>
          </p:cNvPr>
          <p:cNvSpPr>
            <a:spLocks noGrp="1"/>
          </p:cNvSpPr>
          <p:nvPr>
            <p:ph type="sldNum" sz="quarter" idx="12"/>
          </p:nvPr>
        </p:nvSpPr>
        <p:spPr/>
        <p:txBody>
          <a:bodyPr/>
          <a:lstStyle/>
          <a:p>
            <a:pPr>
              <a:defRPr/>
            </a:pPr>
            <a:fld id="{096253F7-7B1C-4584-B236-97B96335F406}" type="slidenum">
              <a:rPr lang="en-US" smtClean="0"/>
              <a:pPr>
                <a:defRPr/>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2327706-94B1-46A6-A833-CC59963E684F}"/>
              </a:ext>
            </a:extLst>
          </p:cNvPr>
          <p:cNvSpPr>
            <a:spLocks noGrp="1" noChangeArrowheads="1"/>
          </p:cNvSpPr>
          <p:nvPr>
            <p:ph type="title"/>
          </p:nvPr>
        </p:nvSpPr>
        <p:spPr/>
        <p:txBody>
          <a:bodyPr/>
          <a:lstStyle/>
          <a:p>
            <a:pPr eaLnBrk="1" hangingPunct="1">
              <a:defRPr/>
            </a:pPr>
            <a:r>
              <a:rPr lang="en-AU"/>
              <a:t>Private-Key Cryptography</a:t>
            </a:r>
          </a:p>
        </p:txBody>
      </p:sp>
      <p:sp>
        <p:nvSpPr>
          <p:cNvPr id="46083" name="Rectangle 3">
            <a:extLst>
              <a:ext uri="{FF2B5EF4-FFF2-40B4-BE49-F238E27FC236}">
                <a16:creationId xmlns:a16="http://schemas.microsoft.com/office/drawing/2014/main" id="{DB59F529-81C3-44DA-A0D0-C9F4C6FF240A}"/>
              </a:ext>
            </a:extLst>
          </p:cNvPr>
          <p:cNvSpPr>
            <a:spLocks noGrp="1" noChangeArrowheads="1"/>
          </p:cNvSpPr>
          <p:nvPr>
            <p:ph type="body" idx="1"/>
          </p:nvPr>
        </p:nvSpPr>
        <p:spPr/>
        <p:txBody>
          <a:bodyPr/>
          <a:lstStyle/>
          <a:p>
            <a:pPr eaLnBrk="1" hangingPunct="1">
              <a:lnSpc>
                <a:spcPct val="90000"/>
              </a:lnSpc>
              <a:buFont typeface="Wingdings" pitchFamily="-107" charset="2"/>
              <a:buChar char="Ø"/>
              <a:defRPr/>
            </a:pPr>
            <a:r>
              <a:rPr lang="en-AU" dirty="0"/>
              <a:t>traditional </a:t>
            </a:r>
            <a:r>
              <a:rPr lang="en-AU" b="1" dirty="0"/>
              <a:t>private/secret/single key</a:t>
            </a:r>
            <a:r>
              <a:rPr lang="en-AU" dirty="0"/>
              <a:t> cryptography uses </a:t>
            </a:r>
            <a:r>
              <a:rPr lang="en-AU" b="1" dirty="0"/>
              <a:t>one</a:t>
            </a:r>
            <a:r>
              <a:rPr lang="en-AU" dirty="0"/>
              <a:t> key </a:t>
            </a:r>
          </a:p>
          <a:p>
            <a:pPr eaLnBrk="1" hangingPunct="1">
              <a:lnSpc>
                <a:spcPct val="90000"/>
              </a:lnSpc>
              <a:buFont typeface="Wingdings" pitchFamily="-107" charset="2"/>
              <a:buChar char="Ø"/>
              <a:defRPr/>
            </a:pPr>
            <a:r>
              <a:rPr lang="en-AU" dirty="0"/>
              <a:t>shared by both sender and receiver </a:t>
            </a:r>
          </a:p>
          <a:p>
            <a:pPr eaLnBrk="1" hangingPunct="1">
              <a:lnSpc>
                <a:spcPct val="90000"/>
              </a:lnSpc>
              <a:buFont typeface="Wingdings" pitchFamily="-107" charset="2"/>
              <a:buChar char="Ø"/>
              <a:defRPr/>
            </a:pPr>
            <a:r>
              <a:rPr lang="en-AU" dirty="0"/>
              <a:t>if this </a:t>
            </a:r>
            <a:r>
              <a:rPr lang="en-AU" b="1" dirty="0"/>
              <a:t>key</a:t>
            </a:r>
            <a:r>
              <a:rPr lang="en-AU" dirty="0"/>
              <a:t> is </a:t>
            </a:r>
            <a:r>
              <a:rPr lang="en-AU" b="1" dirty="0"/>
              <a:t>disclosed</a:t>
            </a:r>
            <a:r>
              <a:rPr lang="en-AU" dirty="0"/>
              <a:t> communications are </a:t>
            </a:r>
            <a:r>
              <a:rPr lang="en-AU" b="1" dirty="0"/>
              <a:t>compromised</a:t>
            </a:r>
            <a:r>
              <a:rPr lang="en-AU" dirty="0"/>
              <a:t> </a:t>
            </a:r>
          </a:p>
          <a:p>
            <a:pPr eaLnBrk="1" hangingPunct="1">
              <a:lnSpc>
                <a:spcPct val="90000"/>
              </a:lnSpc>
              <a:buFont typeface="Wingdings" pitchFamily="-107" charset="2"/>
              <a:buChar char="Ø"/>
              <a:defRPr/>
            </a:pPr>
            <a:r>
              <a:rPr lang="en-AU" dirty="0"/>
              <a:t>also is </a:t>
            </a:r>
            <a:r>
              <a:rPr lang="en-AU" b="1" dirty="0"/>
              <a:t>symmetric</a:t>
            </a:r>
            <a:r>
              <a:rPr lang="en-AU" dirty="0"/>
              <a:t>, parties are equal </a:t>
            </a:r>
          </a:p>
          <a:p>
            <a:pPr eaLnBrk="1" hangingPunct="1">
              <a:lnSpc>
                <a:spcPct val="90000"/>
              </a:lnSpc>
              <a:buFont typeface="Wingdings" pitchFamily="-107" charset="2"/>
              <a:buChar char="Ø"/>
              <a:defRPr/>
            </a:pPr>
            <a:r>
              <a:rPr lang="en-AU" b="1" dirty="0"/>
              <a:t>does not protect sender </a:t>
            </a:r>
            <a:r>
              <a:rPr lang="en-AU" dirty="0"/>
              <a:t>from receiver </a:t>
            </a:r>
            <a:r>
              <a:rPr lang="en-AU" b="1" dirty="0"/>
              <a:t>forging a message </a:t>
            </a:r>
            <a:r>
              <a:rPr lang="en-AU" dirty="0"/>
              <a:t>&amp; claiming is sent by sender </a:t>
            </a:r>
          </a:p>
        </p:txBody>
      </p:sp>
      <p:sp>
        <p:nvSpPr>
          <p:cNvPr id="2" name="Slide Number Placeholder 1">
            <a:extLst>
              <a:ext uri="{FF2B5EF4-FFF2-40B4-BE49-F238E27FC236}">
                <a16:creationId xmlns:a16="http://schemas.microsoft.com/office/drawing/2014/main" id="{99433844-0EF3-4DDF-8AE9-2F6E1CC0EC30}"/>
              </a:ext>
            </a:extLst>
          </p:cNvPr>
          <p:cNvSpPr>
            <a:spLocks noGrp="1"/>
          </p:cNvSpPr>
          <p:nvPr>
            <p:ph type="sldNum" sz="quarter" idx="12"/>
          </p:nvPr>
        </p:nvSpPr>
        <p:spPr/>
        <p:txBody>
          <a:bodyPr/>
          <a:lstStyle/>
          <a:p>
            <a:pPr>
              <a:defRPr/>
            </a:pPr>
            <a:fld id="{309D7C35-13A4-4254-87CE-4ED12F6DAA6B}" type="slidenum">
              <a:rPr lang="en-US" smtClean="0"/>
              <a:pPr>
                <a:defRPr/>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2FDADE5-BA7F-4766-8DD3-B0CB726B27CE}"/>
              </a:ext>
            </a:extLst>
          </p:cNvPr>
          <p:cNvSpPr>
            <a:spLocks noGrp="1" noChangeArrowheads="1"/>
          </p:cNvSpPr>
          <p:nvPr>
            <p:ph type="title"/>
          </p:nvPr>
        </p:nvSpPr>
        <p:spPr/>
        <p:txBody>
          <a:bodyPr/>
          <a:lstStyle/>
          <a:p>
            <a:pPr eaLnBrk="1" hangingPunct="1">
              <a:defRPr/>
            </a:pPr>
            <a:r>
              <a:rPr lang="en-AU"/>
              <a:t>Public-Key Cryptography</a:t>
            </a:r>
          </a:p>
        </p:txBody>
      </p:sp>
      <p:sp>
        <p:nvSpPr>
          <p:cNvPr id="48131" name="Rectangle 3">
            <a:extLst>
              <a:ext uri="{FF2B5EF4-FFF2-40B4-BE49-F238E27FC236}">
                <a16:creationId xmlns:a16="http://schemas.microsoft.com/office/drawing/2014/main" id="{EAF4E71D-F227-4399-8797-D1E9735A3973}"/>
              </a:ext>
            </a:extLst>
          </p:cNvPr>
          <p:cNvSpPr>
            <a:spLocks noGrp="1" noChangeArrowheads="1"/>
          </p:cNvSpPr>
          <p:nvPr>
            <p:ph type="body" idx="1"/>
          </p:nvPr>
        </p:nvSpPr>
        <p:spPr/>
        <p:txBody>
          <a:bodyPr/>
          <a:lstStyle/>
          <a:p>
            <a:pPr eaLnBrk="1" hangingPunct="1">
              <a:defRPr/>
            </a:pPr>
            <a:r>
              <a:rPr lang="en-AU" altLang="en-US" dirty="0">
                <a:ea typeface="ＭＳ Ｐゴシック" panose="020B0600070205080204" pitchFamily="34" charset="-128"/>
              </a:rPr>
              <a:t>Probably most significant advance in the 3000 year history of cryptography </a:t>
            </a:r>
          </a:p>
          <a:p>
            <a:pPr eaLnBrk="1" hangingPunct="1">
              <a:defRPr/>
            </a:pPr>
            <a:r>
              <a:rPr lang="en-US" altLang="en-US" dirty="0">
                <a:ea typeface="ＭＳ Ｐゴシック" panose="020B0600070205080204" pitchFamily="34" charset="-128"/>
              </a:rPr>
              <a:t>uses </a:t>
            </a:r>
            <a:r>
              <a:rPr lang="en-US" altLang="en-US" b="1" dirty="0">
                <a:ea typeface="ＭＳ Ｐゴシック" panose="020B0600070205080204" pitchFamily="34" charset="-128"/>
              </a:rPr>
              <a:t>two</a:t>
            </a:r>
            <a:r>
              <a:rPr lang="en-US" altLang="en-US" dirty="0">
                <a:ea typeface="ＭＳ Ｐゴシック" panose="020B0600070205080204" pitchFamily="34" charset="-128"/>
              </a:rPr>
              <a:t> keys – a public &amp; a private key</a:t>
            </a:r>
            <a:endParaRPr lang="en-AU" altLang="en-US" dirty="0">
              <a:ea typeface="ＭＳ Ｐゴシック" panose="020B0600070205080204" pitchFamily="34" charset="-128"/>
            </a:endParaRPr>
          </a:p>
          <a:p>
            <a:pPr eaLnBrk="1" hangingPunct="1">
              <a:defRPr/>
            </a:pPr>
            <a:r>
              <a:rPr lang="en-AU" altLang="en-US" b="1" dirty="0">
                <a:ea typeface="ＭＳ Ｐゴシック" panose="020B0600070205080204" pitchFamily="34" charset="-128"/>
              </a:rPr>
              <a:t>asymmetric</a:t>
            </a:r>
            <a:r>
              <a:rPr lang="en-AU" altLang="en-US" dirty="0">
                <a:ea typeface="ＭＳ Ｐゴシック" panose="020B0600070205080204" pitchFamily="34" charset="-128"/>
              </a:rPr>
              <a:t> since parties are </a:t>
            </a:r>
            <a:r>
              <a:rPr lang="en-AU" altLang="en-US" b="1" dirty="0">
                <a:ea typeface="ＭＳ Ｐゴシック" panose="020B0600070205080204" pitchFamily="34" charset="-128"/>
              </a:rPr>
              <a:t>not</a:t>
            </a:r>
            <a:r>
              <a:rPr lang="en-AU" altLang="en-US" dirty="0">
                <a:ea typeface="ＭＳ Ｐゴシック" panose="020B0600070205080204" pitchFamily="34" charset="-128"/>
              </a:rPr>
              <a:t> equal </a:t>
            </a:r>
          </a:p>
          <a:p>
            <a:pPr eaLnBrk="1" hangingPunct="1">
              <a:defRPr/>
            </a:pPr>
            <a:r>
              <a:rPr lang="en-AU" altLang="en-US" dirty="0">
                <a:ea typeface="ＭＳ Ｐゴシック" panose="020B0600070205080204" pitchFamily="34" charset="-128"/>
              </a:rPr>
              <a:t>uses clever application of </a:t>
            </a:r>
            <a:r>
              <a:rPr lang="en-AU" altLang="en-US" b="1" dirty="0">
                <a:ea typeface="ＭＳ Ｐゴシック" panose="020B0600070205080204" pitchFamily="34" charset="-128"/>
              </a:rPr>
              <a:t>number theoretic </a:t>
            </a:r>
            <a:r>
              <a:rPr lang="en-AU" altLang="en-US" dirty="0">
                <a:ea typeface="ＭＳ Ｐゴシック" panose="020B0600070205080204" pitchFamily="34" charset="-128"/>
              </a:rPr>
              <a:t>concepts to function</a:t>
            </a:r>
          </a:p>
          <a:p>
            <a:pPr eaLnBrk="1" hangingPunct="1">
              <a:defRPr/>
            </a:pPr>
            <a:r>
              <a:rPr lang="en-US" altLang="en-US" dirty="0">
                <a:ea typeface="ＭＳ Ｐゴシック" panose="020B0600070205080204" pitchFamily="34" charset="-128"/>
              </a:rPr>
              <a:t>complements </a:t>
            </a:r>
            <a:r>
              <a:rPr lang="en-US" altLang="en-US" b="1" dirty="0">
                <a:ea typeface="ＭＳ Ｐゴシック" panose="020B0600070205080204" pitchFamily="34" charset="-128"/>
              </a:rPr>
              <a:t>rather than</a:t>
            </a:r>
            <a:r>
              <a:rPr lang="en-US" altLang="en-US" dirty="0">
                <a:ea typeface="ＭＳ Ｐゴシック" panose="020B0600070205080204" pitchFamily="34" charset="-128"/>
              </a:rPr>
              <a:t> replaces private key crypto</a:t>
            </a:r>
            <a:endParaRPr lang="en-AU" altLang="en-US"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3BC3A5BB-7CDF-43D3-BF3B-8A82800E03EF}"/>
              </a:ext>
            </a:extLst>
          </p:cNvPr>
          <p:cNvSpPr>
            <a:spLocks noGrp="1"/>
          </p:cNvSpPr>
          <p:nvPr>
            <p:ph type="sldNum" sz="quarter" idx="12"/>
          </p:nvPr>
        </p:nvSpPr>
        <p:spPr/>
        <p:txBody>
          <a:bodyPr/>
          <a:lstStyle/>
          <a:p>
            <a:pPr>
              <a:defRPr/>
            </a:pPr>
            <a:fld id="{309D7C35-13A4-4254-87CE-4ED12F6DAA6B}" type="slidenum">
              <a:rPr lang="en-US" smtClean="0"/>
              <a:pPr>
                <a:defRPr/>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45C3-76E2-4CA8-8819-5B3BC70AB56D}"/>
              </a:ext>
            </a:extLst>
          </p:cNvPr>
          <p:cNvSpPr>
            <a:spLocks noGrp="1"/>
          </p:cNvSpPr>
          <p:nvPr>
            <p:ph type="title"/>
          </p:nvPr>
        </p:nvSpPr>
        <p:spPr/>
        <p:txBody>
          <a:bodyPr/>
          <a:lstStyle/>
          <a:p>
            <a:r>
              <a:rPr lang="en-US" sz="4400" dirty="0"/>
              <a:t>Misconception about public-key</a:t>
            </a:r>
          </a:p>
        </p:txBody>
      </p:sp>
      <p:sp>
        <p:nvSpPr>
          <p:cNvPr id="3" name="Content Placeholder 2">
            <a:extLst>
              <a:ext uri="{FF2B5EF4-FFF2-40B4-BE49-F238E27FC236}">
                <a16:creationId xmlns:a16="http://schemas.microsoft.com/office/drawing/2014/main" id="{8148BE61-AC68-4B57-9D83-5EA95D621297}"/>
              </a:ext>
            </a:extLst>
          </p:cNvPr>
          <p:cNvSpPr>
            <a:spLocks noGrp="1"/>
          </p:cNvSpPr>
          <p:nvPr>
            <p:ph idx="1"/>
          </p:nvPr>
        </p:nvSpPr>
        <p:spPr>
          <a:xfrm>
            <a:off x="0" y="1484313"/>
            <a:ext cx="9036050" cy="5373687"/>
          </a:xfrm>
        </p:spPr>
        <p:txBody>
          <a:bodyPr>
            <a:normAutofit/>
          </a:bodyPr>
          <a:lstStyle/>
          <a:p>
            <a:r>
              <a:rPr lang="en-US" sz="2800" dirty="0"/>
              <a:t>public-key encryption </a:t>
            </a:r>
            <a:r>
              <a:rPr lang="en-US" sz="2800" b="1" strike="sngStrike" dirty="0"/>
              <a:t>is</a:t>
            </a:r>
            <a:r>
              <a:rPr lang="en-US" sz="2800" strike="sngStrike" dirty="0"/>
              <a:t> </a:t>
            </a:r>
            <a:r>
              <a:rPr lang="en-US" sz="2800" dirty="0"/>
              <a:t>more secure from cryptanalysis than conventional encryption:</a:t>
            </a:r>
          </a:p>
          <a:p>
            <a:pPr lvl="1"/>
            <a:r>
              <a:rPr lang="en-US" sz="2400" dirty="0"/>
              <a:t>Not true: security of any encryption scheme depends on </a:t>
            </a:r>
          </a:p>
          <a:p>
            <a:pPr lvl="2"/>
            <a:r>
              <a:rPr lang="en-US" sz="2400" dirty="0"/>
              <a:t>(1) the length of the key </a:t>
            </a:r>
          </a:p>
          <a:p>
            <a:pPr lvl="2"/>
            <a:r>
              <a:rPr lang="en-US" sz="2400" dirty="0"/>
              <a:t>(2) the computational work involved in breaking a cipher.</a:t>
            </a:r>
          </a:p>
          <a:p>
            <a:r>
              <a:rPr lang="en-US" sz="2800" dirty="0"/>
              <a:t>public-key encryption </a:t>
            </a:r>
            <a:r>
              <a:rPr lang="en-US" sz="2800" b="1" strike="sngStrike" dirty="0"/>
              <a:t>is</a:t>
            </a:r>
            <a:r>
              <a:rPr lang="en-US" sz="2800" dirty="0"/>
              <a:t> a general-purpose technique that has made conventional encryption obsolete. </a:t>
            </a:r>
          </a:p>
          <a:p>
            <a:pPr lvl="1"/>
            <a:r>
              <a:rPr lang="en-US" sz="2400" dirty="0"/>
              <a:t>Not true: </a:t>
            </a:r>
            <a:r>
              <a:rPr lang="en-US" sz="2400" b="1" dirty="0"/>
              <a:t>due to the computational overhead of current public-key </a:t>
            </a:r>
            <a:r>
              <a:rPr lang="en-US" sz="2400" dirty="0"/>
              <a:t>encryption schemes, no likelihood for abandoning conventional encryption </a:t>
            </a:r>
          </a:p>
          <a:p>
            <a:pPr lvl="1"/>
            <a:endParaRPr lang="en-US" sz="2400" dirty="0"/>
          </a:p>
        </p:txBody>
      </p:sp>
      <p:sp>
        <p:nvSpPr>
          <p:cNvPr id="4" name="Slide Number Placeholder 3">
            <a:extLst>
              <a:ext uri="{FF2B5EF4-FFF2-40B4-BE49-F238E27FC236}">
                <a16:creationId xmlns:a16="http://schemas.microsoft.com/office/drawing/2014/main" id="{1A941289-0D9A-42C7-A79D-BD218FE78145}"/>
              </a:ext>
            </a:extLst>
          </p:cNvPr>
          <p:cNvSpPr>
            <a:spLocks noGrp="1"/>
          </p:cNvSpPr>
          <p:nvPr>
            <p:ph type="sldNum" sz="quarter" idx="12"/>
          </p:nvPr>
        </p:nvSpPr>
        <p:spPr/>
        <p:txBody>
          <a:bodyPr/>
          <a:lstStyle/>
          <a:p>
            <a:pPr>
              <a:defRPr/>
            </a:pPr>
            <a:fld id="{309D7C35-13A4-4254-87CE-4ED12F6DAA6B}" type="slidenum">
              <a:rPr lang="en-US" smtClean="0"/>
              <a:pPr>
                <a:defRPr/>
              </a:pPr>
              <a:t>42</a:t>
            </a:fld>
            <a:endParaRPr lang="en-US" dirty="0"/>
          </a:p>
        </p:txBody>
      </p:sp>
    </p:spTree>
    <p:extLst>
      <p:ext uri="{BB962C8B-B14F-4D97-AF65-F5344CB8AC3E}">
        <p14:creationId xmlns:p14="http://schemas.microsoft.com/office/powerpoint/2010/main" val="1405478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808CE65E-7E32-465D-BDBE-BCCA8F59D31E}"/>
              </a:ext>
            </a:extLst>
          </p:cNvPr>
          <p:cNvSpPr>
            <a:spLocks noGrp="1" noChangeArrowheads="1"/>
          </p:cNvSpPr>
          <p:nvPr>
            <p:ph type="title"/>
          </p:nvPr>
        </p:nvSpPr>
        <p:spPr/>
        <p:txBody>
          <a:bodyPr/>
          <a:lstStyle/>
          <a:p>
            <a:pPr eaLnBrk="1" hangingPunct="1">
              <a:defRPr/>
            </a:pPr>
            <a:r>
              <a:rPr lang="en-AU"/>
              <a:t>Why Public-Key Cryptography?</a:t>
            </a:r>
          </a:p>
        </p:txBody>
      </p:sp>
      <p:sp>
        <p:nvSpPr>
          <p:cNvPr id="53251" name="Rectangle 3">
            <a:extLst>
              <a:ext uri="{FF2B5EF4-FFF2-40B4-BE49-F238E27FC236}">
                <a16:creationId xmlns:a16="http://schemas.microsoft.com/office/drawing/2014/main" id="{B0BF6D40-2C9F-4930-A457-29792D2ACD65}"/>
              </a:ext>
            </a:extLst>
          </p:cNvPr>
          <p:cNvSpPr>
            <a:spLocks noGrp="1" noChangeArrowheads="1"/>
          </p:cNvSpPr>
          <p:nvPr>
            <p:ph type="body" idx="1"/>
          </p:nvPr>
        </p:nvSpPr>
        <p:spPr>
          <a:xfrm>
            <a:off x="457200" y="1752600"/>
            <a:ext cx="8229600" cy="4876800"/>
          </a:xfrm>
        </p:spPr>
        <p:txBody>
          <a:bodyPr/>
          <a:lstStyle/>
          <a:p>
            <a:pPr eaLnBrk="1" hangingPunct="1">
              <a:lnSpc>
                <a:spcPct val="90000"/>
              </a:lnSpc>
              <a:defRPr/>
            </a:pPr>
            <a:r>
              <a:rPr lang="en-US" altLang="en-US" dirty="0">
                <a:ea typeface="ＭＳ Ｐゴシック" panose="020B0600070205080204" pitchFamily="34" charset="-128"/>
              </a:rPr>
              <a:t>developed to </a:t>
            </a:r>
            <a:r>
              <a:rPr lang="en-US" altLang="en-US" b="1" dirty="0">
                <a:ea typeface="ＭＳ Ｐゴシック" panose="020B0600070205080204" pitchFamily="34" charset="-128"/>
              </a:rPr>
              <a:t>address two key issues</a:t>
            </a:r>
            <a:r>
              <a:rPr lang="en-US" altLang="en-US" dirty="0">
                <a:ea typeface="ＭＳ Ｐゴシック" panose="020B0600070205080204" pitchFamily="34" charset="-128"/>
              </a:rPr>
              <a:t>:</a:t>
            </a:r>
          </a:p>
          <a:p>
            <a:pPr lvl="1" eaLnBrk="1" hangingPunct="1">
              <a:lnSpc>
                <a:spcPct val="90000"/>
              </a:lnSpc>
              <a:defRPr/>
            </a:pPr>
            <a:r>
              <a:rPr lang="en-US" altLang="en-US" b="1" dirty="0">
                <a:ea typeface="ＭＳ Ｐゴシック" panose="020B0600070205080204" pitchFamily="34" charset="-128"/>
              </a:rPr>
              <a:t>key distribution</a:t>
            </a:r>
            <a:r>
              <a:rPr lang="en-US" altLang="en-US" dirty="0">
                <a:ea typeface="ＭＳ Ｐゴシック" panose="020B0600070205080204" pitchFamily="34" charset="-128"/>
              </a:rPr>
              <a:t> – </a:t>
            </a:r>
            <a:r>
              <a:rPr lang="en-US" altLang="en-US" b="1" dirty="0">
                <a:ea typeface="ＭＳ Ｐゴシック" panose="020B0600070205080204" pitchFamily="34" charset="-128"/>
              </a:rPr>
              <a:t>how</a:t>
            </a:r>
            <a:r>
              <a:rPr lang="en-US" altLang="en-US" dirty="0">
                <a:ea typeface="ＭＳ Ｐゴシック" panose="020B0600070205080204" pitchFamily="34" charset="-128"/>
              </a:rPr>
              <a:t> to have </a:t>
            </a:r>
            <a:r>
              <a:rPr lang="en-US" altLang="en-US" b="1" dirty="0">
                <a:ea typeface="ＭＳ Ｐゴシック" panose="020B0600070205080204" pitchFamily="34" charset="-128"/>
              </a:rPr>
              <a:t>secure communications </a:t>
            </a:r>
            <a:r>
              <a:rPr lang="en-US" altLang="en-US" dirty="0">
                <a:ea typeface="ＭＳ Ｐゴシック" panose="020B0600070205080204" pitchFamily="34" charset="-128"/>
              </a:rPr>
              <a:t>in general </a:t>
            </a:r>
            <a:r>
              <a:rPr lang="en-US" altLang="en-US" b="1" dirty="0">
                <a:ea typeface="ＭＳ Ｐゴシック" panose="020B0600070205080204" pitchFamily="34" charset="-128"/>
              </a:rPr>
              <a:t>without having to trust a KDC</a:t>
            </a:r>
            <a:r>
              <a:rPr lang="en-US" altLang="en-US" dirty="0">
                <a:ea typeface="ＭＳ Ｐゴシック" panose="020B0600070205080204" pitchFamily="34" charset="-128"/>
              </a:rPr>
              <a:t>(</a:t>
            </a:r>
            <a:r>
              <a:rPr lang="en-US" dirty="0"/>
              <a:t>key distribution center</a:t>
            </a:r>
            <a:r>
              <a:rPr lang="en-US" altLang="en-US" dirty="0">
                <a:ea typeface="ＭＳ Ｐゴシック" panose="020B0600070205080204" pitchFamily="34" charset="-128"/>
              </a:rPr>
              <a:t>) with your key</a:t>
            </a:r>
          </a:p>
          <a:p>
            <a:pPr lvl="1" eaLnBrk="1" hangingPunct="1">
              <a:lnSpc>
                <a:spcPct val="90000"/>
              </a:lnSpc>
              <a:defRPr/>
            </a:pPr>
            <a:r>
              <a:rPr lang="en-US" altLang="en-US" b="1" dirty="0">
                <a:ea typeface="ＭＳ Ｐゴシック" panose="020B0600070205080204" pitchFamily="34" charset="-128"/>
              </a:rPr>
              <a:t>digital signatures</a:t>
            </a:r>
            <a:r>
              <a:rPr lang="en-US" altLang="en-US" dirty="0">
                <a:ea typeface="ＭＳ Ｐゴシック" panose="020B0600070205080204" pitchFamily="34" charset="-128"/>
              </a:rPr>
              <a:t> – how to verify a message comes intact from the claimed sender</a:t>
            </a:r>
          </a:p>
          <a:p>
            <a:pPr eaLnBrk="1" hangingPunct="1">
              <a:lnSpc>
                <a:spcPct val="90000"/>
              </a:lnSpc>
              <a:defRPr/>
            </a:pPr>
            <a:r>
              <a:rPr lang="en-US" altLang="en-US" dirty="0">
                <a:ea typeface="ＭＳ Ｐゴシック" panose="020B0600070205080204" pitchFamily="34" charset="-128"/>
              </a:rPr>
              <a:t>public invention due to Whitfield Diffie &amp; Martin Hellman at Stanford University in 1976</a:t>
            </a:r>
          </a:p>
          <a:p>
            <a:pPr lvl="1" eaLnBrk="1" hangingPunct="1">
              <a:lnSpc>
                <a:spcPct val="90000"/>
              </a:lnSpc>
              <a:defRPr/>
            </a:pPr>
            <a:r>
              <a:rPr lang="en-US" altLang="en-US" dirty="0">
                <a:ea typeface="ＭＳ Ｐゴシック" panose="020B0600070205080204" pitchFamily="34" charset="-128"/>
              </a:rPr>
              <a:t>known earlier in classified community</a:t>
            </a:r>
          </a:p>
          <a:p>
            <a:pPr lvl="1" eaLnBrk="1" hangingPunct="1">
              <a:lnSpc>
                <a:spcPct val="90000"/>
              </a:lnSpc>
              <a:defRPr/>
            </a:pPr>
            <a:r>
              <a:rPr lang="en-US" altLang="en-US" dirty="0">
                <a:ea typeface="ＭＳ Ｐゴシック" panose="020B0600070205080204" pitchFamily="34" charset="-128"/>
              </a:rPr>
              <a:t>NSA know it in 60’s</a:t>
            </a:r>
          </a:p>
          <a:p>
            <a:pPr lvl="1" eaLnBrk="1" hangingPunct="1">
              <a:lnSpc>
                <a:spcPct val="90000"/>
              </a:lnSpc>
              <a:defRPr/>
            </a:pPr>
            <a:endParaRPr lang="en-AU" altLang="en-US"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F0072E4-61B2-46A7-930A-381D2433BD2B}"/>
              </a:ext>
            </a:extLst>
          </p:cNvPr>
          <p:cNvSpPr>
            <a:spLocks noGrp="1"/>
          </p:cNvSpPr>
          <p:nvPr>
            <p:ph type="sldNum" sz="quarter" idx="12"/>
          </p:nvPr>
        </p:nvSpPr>
        <p:spPr/>
        <p:txBody>
          <a:bodyPr/>
          <a:lstStyle/>
          <a:p>
            <a:pPr>
              <a:defRPr/>
            </a:pPr>
            <a:fld id="{309D7C35-13A4-4254-87CE-4ED12F6DAA6B}" type="slidenum">
              <a:rPr lang="en-US" smtClean="0"/>
              <a:pPr>
                <a:defRPr/>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9F8F998-BC06-464D-B73F-83A5ED500E07}"/>
              </a:ext>
            </a:extLst>
          </p:cNvPr>
          <p:cNvSpPr>
            <a:spLocks noGrp="1" noChangeArrowheads="1"/>
          </p:cNvSpPr>
          <p:nvPr>
            <p:ph type="title"/>
          </p:nvPr>
        </p:nvSpPr>
        <p:spPr/>
        <p:txBody>
          <a:bodyPr/>
          <a:lstStyle/>
          <a:p>
            <a:pPr eaLnBrk="1" hangingPunct="1">
              <a:defRPr/>
            </a:pPr>
            <a:r>
              <a:rPr lang="en-AU" dirty="0"/>
              <a:t>Public-Key Cryptography</a:t>
            </a:r>
          </a:p>
        </p:txBody>
      </p:sp>
      <p:sp>
        <p:nvSpPr>
          <p:cNvPr id="49155" name="Rectangle 3">
            <a:extLst>
              <a:ext uri="{FF2B5EF4-FFF2-40B4-BE49-F238E27FC236}">
                <a16:creationId xmlns:a16="http://schemas.microsoft.com/office/drawing/2014/main" id="{545505F3-C5C9-4815-B947-485E650F03E9}"/>
              </a:ext>
            </a:extLst>
          </p:cNvPr>
          <p:cNvSpPr>
            <a:spLocks noGrp="1" noChangeArrowheads="1"/>
          </p:cNvSpPr>
          <p:nvPr>
            <p:ph type="body" idx="1"/>
          </p:nvPr>
        </p:nvSpPr>
        <p:spPr>
          <a:xfrm>
            <a:off x="228600" y="1676400"/>
            <a:ext cx="8686800" cy="4876800"/>
          </a:xfrm>
        </p:spPr>
        <p:txBody>
          <a:bodyPr/>
          <a:lstStyle/>
          <a:p>
            <a:pPr eaLnBrk="1" hangingPunct="1">
              <a:lnSpc>
                <a:spcPct val="90000"/>
              </a:lnSpc>
              <a:defRPr/>
            </a:pPr>
            <a:r>
              <a:rPr lang="en-AU" altLang="en-US" sz="2800" b="1" dirty="0">
                <a:ea typeface="ＭＳ Ｐゴシック" panose="020B0600070205080204" pitchFamily="34" charset="-128"/>
              </a:rPr>
              <a:t>public-key/two-key/asymmetric</a:t>
            </a:r>
            <a:r>
              <a:rPr lang="en-AU" altLang="en-US" sz="2800" dirty="0">
                <a:ea typeface="ＭＳ Ｐゴシック" panose="020B0600070205080204" pitchFamily="34" charset="-128"/>
              </a:rPr>
              <a:t> cryptography involves the use of </a:t>
            </a:r>
            <a:r>
              <a:rPr lang="en-AU" altLang="en-US" sz="2800" b="1" dirty="0">
                <a:ea typeface="ＭＳ Ｐゴシック" panose="020B0600070205080204" pitchFamily="34" charset="-128"/>
              </a:rPr>
              <a:t>two</a:t>
            </a:r>
            <a:r>
              <a:rPr lang="en-AU" altLang="en-US" sz="2800" dirty="0">
                <a:ea typeface="ＭＳ Ｐゴシック" panose="020B0600070205080204" pitchFamily="34" charset="-128"/>
              </a:rPr>
              <a:t> keys: </a:t>
            </a:r>
          </a:p>
          <a:p>
            <a:pPr lvl="1" eaLnBrk="1" hangingPunct="1">
              <a:lnSpc>
                <a:spcPct val="90000"/>
              </a:lnSpc>
              <a:defRPr/>
            </a:pPr>
            <a:r>
              <a:rPr lang="en-AU" altLang="en-US" sz="2400" dirty="0">
                <a:ea typeface="ＭＳ Ｐゴシック" panose="020B0600070205080204" pitchFamily="34" charset="-128"/>
              </a:rPr>
              <a:t>a </a:t>
            </a:r>
            <a:r>
              <a:rPr lang="en-AU" altLang="en-US" sz="2400" b="1" dirty="0">
                <a:ea typeface="ＭＳ Ｐゴシック" panose="020B0600070205080204" pitchFamily="34" charset="-128"/>
              </a:rPr>
              <a:t>public-key</a:t>
            </a:r>
            <a:r>
              <a:rPr lang="en-AU" altLang="en-US" sz="2400" dirty="0">
                <a:ea typeface="ＭＳ Ｐゴシック" panose="020B0600070205080204" pitchFamily="34" charset="-128"/>
              </a:rPr>
              <a:t>, which may be known by anybody, and can be used to </a:t>
            </a:r>
            <a:r>
              <a:rPr lang="en-AU" altLang="en-US" sz="2400" b="1" dirty="0">
                <a:ea typeface="ＭＳ Ｐゴシック" panose="020B0600070205080204" pitchFamily="34" charset="-128"/>
              </a:rPr>
              <a:t>encrypt messages</a:t>
            </a:r>
            <a:r>
              <a:rPr lang="en-AU" altLang="en-US" sz="2400" dirty="0">
                <a:ea typeface="ＭＳ Ｐゴシック" panose="020B0600070205080204" pitchFamily="34" charset="-128"/>
              </a:rPr>
              <a:t>, and </a:t>
            </a:r>
            <a:r>
              <a:rPr lang="en-AU" altLang="en-US" sz="2400" b="1" dirty="0">
                <a:ea typeface="ＭＳ Ｐゴシック" panose="020B0600070205080204" pitchFamily="34" charset="-128"/>
              </a:rPr>
              <a:t>verify signatures</a:t>
            </a:r>
            <a:r>
              <a:rPr lang="en-AU" altLang="en-US" sz="2400" dirty="0">
                <a:ea typeface="ＭＳ Ｐゴシック" panose="020B0600070205080204" pitchFamily="34" charset="-128"/>
              </a:rPr>
              <a:t> </a:t>
            </a:r>
          </a:p>
          <a:p>
            <a:pPr lvl="1" eaLnBrk="1" hangingPunct="1">
              <a:lnSpc>
                <a:spcPct val="90000"/>
              </a:lnSpc>
              <a:defRPr/>
            </a:pPr>
            <a:r>
              <a:rPr lang="en-AU" altLang="en-US" sz="2400" dirty="0">
                <a:ea typeface="ＭＳ Ｐゴシック" panose="020B0600070205080204" pitchFamily="34" charset="-128"/>
              </a:rPr>
              <a:t>a related </a:t>
            </a:r>
            <a:r>
              <a:rPr lang="en-AU" altLang="en-US" sz="2400" b="1" dirty="0">
                <a:ea typeface="ＭＳ Ｐゴシック" panose="020B0600070205080204" pitchFamily="34" charset="-128"/>
              </a:rPr>
              <a:t>private-key</a:t>
            </a:r>
            <a:r>
              <a:rPr lang="en-AU" altLang="en-US" sz="2400" dirty="0">
                <a:ea typeface="ＭＳ Ｐゴシック" panose="020B0600070205080204" pitchFamily="34" charset="-128"/>
              </a:rPr>
              <a:t>, known only to the recipient, used to </a:t>
            </a:r>
            <a:r>
              <a:rPr lang="en-AU" altLang="en-US" sz="2400" b="1" dirty="0">
                <a:ea typeface="ＭＳ Ｐゴシック" panose="020B0600070205080204" pitchFamily="34" charset="-128"/>
              </a:rPr>
              <a:t>decrypt messages</a:t>
            </a:r>
            <a:r>
              <a:rPr lang="en-AU" altLang="en-US" sz="2400" dirty="0">
                <a:ea typeface="ＭＳ Ｐゴシック" panose="020B0600070205080204" pitchFamily="34" charset="-128"/>
              </a:rPr>
              <a:t>, and </a:t>
            </a:r>
            <a:r>
              <a:rPr lang="en-AU" altLang="en-US" sz="2400" b="1" dirty="0">
                <a:ea typeface="ＭＳ Ｐゴシック" panose="020B0600070205080204" pitchFamily="34" charset="-128"/>
              </a:rPr>
              <a:t>sign</a:t>
            </a:r>
            <a:r>
              <a:rPr lang="en-AU" altLang="en-US" sz="2400" dirty="0">
                <a:ea typeface="ＭＳ Ｐゴシック" panose="020B0600070205080204" pitchFamily="34" charset="-128"/>
              </a:rPr>
              <a:t> (create)</a:t>
            </a:r>
            <a:r>
              <a:rPr lang="en-AU" altLang="en-US" sz="2400" b="1" dirty="0">
                <a:ea typeface="ＭＳ Ｐゴシック" panose="020B0600070205080204" pitchFamily="34" charset="-128"/>
              </a:rPr>
              <a:t> signatures</a:t>
            </a:r>
          </a:p>
          <a:p>
            <a:pPr eaLnBrk="1" hangingPunct="1">
              <a:lnSpc>
                <a:spcPct val="90000"/>
              </a:lnSpc>
              <a:defRPr/>
            </a:pPr>
            <a:r>
              <a:rPr lang="en-AU" altLang="en-US" sz="2800" b="1" dirty="0">
                <a:ea typeface="ＭＳ Ｐゴシック" panose="020B0600070205080204" pitchFamily="34" charset="-128"/>
              </a:rPr>
              <a:t>infeasible to determine private key from public</a:t>
            </a:r>
            <a:endParaRPr lang="en-AU" altLang="en-US" sz="2800" dirty="0">
              <a:ea typeface="ＭＳ Ｐゴシック" panose="020B0600070205080204" pitchFamily="34" charset="-128"/>
            </a:endParaRPr>
          </a:p>
          <a:p>
            <a:pPr eaLnBrk="1" hangingPunct="1">
              <a:lnSpc>
                <a:spcPct val="90000"/>
              </a:lnSpc>
              <a:defRPr/>
            </a:pPr>
            <a:r>
              <a:rPr lang="en-AU" altLang="en-US" sz="2800" dirty="0">
                <a:ea typeface="ＭＳ Ｐゴシック" panose="020B0600070205080204" pitchFamily="34" charset="-128"/>
              </a:rPr>
              <a:t>is </a:t>
            </a:r>
            <a:r>
              <a:rPr lang="en-AU" altLang="en-US" sz="2800" b="1" dirty="0">
                <a:ea typeface="ＭＳ Ｐゴシック" panose="020B0600070205080204" pitchFamily="34" charset="-128"/>
              </a:rPr>
              <a:t>asymmetric</a:t>
            </a:r>
            <a:r>
              <a:rPr lang="en-AU" altLang="en-US" sz="2800" dirty="0">
                <a:ea typeface="ＭＳ Ｐゴシック" panose="020B0600070205080204" pitchFamily="34" charset="-128"/>
              </a:rPr>
              <a:t> because</a:t>
            </a:r>
          </a:p>
          <a:p>
            <a:pPr lvl="1" eaLnBrk="1" hangingPunct="1">
              <a:lnSpc>
                <a:spcPct val="90000"/>
              </a:lnSpc>
              <a:defRPr/>
            </a:pPr>
            <a:r>
              <a:rPr lang="en-AU" altLang="en-US" sz="2400" dirty="0">
                <a:ea typeface="ＭＳ Ｐゴシック" panose="020B0600070205080204" pitchFamily="34" charset="-128"/>
              </a:rPr>
              <a:t>those who encrypt messages or verify signatures </a:t>
            </a:r>
            <a:r>
              <a:rPr lang="en-AU" altLang="en-US" sz="2400" b="1" dirty="0">
                <a:ea typeface="ＭＳ Ｐゴシック" panose="020B0600070205080204" pitchFamily="34" charset="-128"/>
              </a:rPr>
              <a:t>cannot</a:t>
            </a:r>
            <a:r>
              <a:rPr lang="en-AU" altLang="en-US" sz="2400" dirty="0">
                <a:ea typeface="ＭＳ Ｐゴシック" panose="020B0600070205080204" pitchFamily="34" charset="-128"/>
              </a:rPr>
              <a:t> decrypt messages or create signatures</a:t>
            </a:r>
          </a:p>
          <a:p>
            <a:pPr eaLnBrk="1" hangingPunct="1">
              <a:lnSpc>
                <a:spcPct val="90000"/>
              </a:lnSpc>
              <a:defRPr/>
            </a:pPr>
            <a:endParaRPr lang="en-AU" altLang="en-US" sz="28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89C11563-DC2F-4B26-928D-DECDC8D0B775}"/>
              </a:ext>
            </a:extLst>
          </p:cNvPr>
          <p:cNvSpPr>
            <a:spLocks noGrp="1"/>
          </p:cNvSpPr>
          <p:nvPr>
            <p:ph type="sldNum" sz="quarter" idx="12"/>
          </p:nvPr>
        </p:nvSpPr>
        <p:spPr/>
        <p:txBody>
          <a:bodyPr/>
          <a:lstStyle/>
          <a:p>
            <a:pPr>
              <a:defRPr/>
            </a:pPr>
            <a:fld id="{309D7C35-13A4-4254-87CE-4ED12F6DAA6B}" type="slidenum">
              <a:rPr lang="en-US" smtClean="0"/>
              <a:pPr>
                <a:defRPr/>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8E36D4F-162B-4E73-AD7B-3C69175FD46B}"/>
              </a:ext>
            </a:extLst>
          </p:cNvPr>
          <p:cNvSpPr>
            <a:spLocks noGrp="1" noChangeArrowheads="1"/>
          </p:cNvSpPr>
          <p:nvPr>
            <p:ph type="title"/>
          </p:nvPr>
        </p:nvSpPr>
        <p:spPr/>
        <p:txBody>
          <a:bodyPr/>
          <a:lstStyle/>
          <a:p>
            <a:pPr eaLnBrk="1" hangingPunct="1">
              <a:defRPr/>
            </a:pPr>
            <a:r>
              <a:rPr lang="en-AU"/>
              <a:t>Public-Key Cryptography</a:t>
            </a:r>
          </a:p>
        </p:txBody>
      </p:sp>
      <p:pic>
        <p:nvPicPr>
          <p:cNvPr id="90115" name="Picture 5">
            <a:extLst>
              <a:ext uri="{FF2B5EF4-FFF2-40B4-BE49-F238E27FC236}">
                <a16:creationId xmlns:a16="http://schemas.microsoft.com/office/drawing/2014/main" id="{4E32E909-B6A2-4D39-B8D8-35A8CBFD33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7239000" cy="43561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F0AC0BD3-FE37-47C5-BD04-2D8CD99946ED}"/>
              </a:ext>
            </a:extLst>
          </p:cNvPr>
          <p:cNvSpPr>
            <a:spLocks noGrp="1"/>
          </p:cNvSpPr>
          <p:nvPr>
            <p:ph type="sldNum" sz="quarter" idx="12"/>
          </p:nvPr>
        </p:nvSpPr>
        <p:spPr/>
        <p:txBody>
          <a:bodyPr/>
          <a:lstStyle/>
          <a:p>
            <a:pPr>
              <a:defRPr/>
            </a:pPr>
            <a:fld id="{309D7C35-13A4-4254-87CE-4ED12F6DAA6B}" type="slidenum">
              <a:rPr lang="en-US" smtClean="0"/>
              <a:pPr>
                <a:defRPr/>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616CF0C8-395D-448B-A9C9-41ACED6968E9}"/>
              </a:ext>
            </a:extLst>
          </p:cNvPr>
          <p:cNvSpPr>
            <a:spLocks noGrp="1" noChangeArrowheads="1"/>
          </p:cNvSpPr>
          <p:nvPr>
            <p:ph type="title"/>
          </p:nvPr>
        </p:nvSpPr>
        <p:spPr/>
        <p:txBody>
          <a:bodyPr/>
          <a:lstStyle/>
          <a:p>
            <a:pPr eaLnBrk="1" hangingPunct="1">
              <a:defRPr/>
            </a:pPr>
            <a:r>
              <a:rPr lang="en-AU"/>
              <a:t>Symmetric vs Public-Key</a:t>
            </a:r>
          </a:p>
        </p:txBody>
      </p:sp>
      <p:pic>
        <p:nvPicPr>
          <p:cNvPr id="92163" name="Picture 3">
            <a:extLst>
              <a:ext uri="{FF2B5EF4-FFF2-40B4-BE49-F238E27FC236}">
                <a16:creationId xmlns:a16="http://schemas.microsoft.com/office/drawing/2014/main" id="{B5EBDEA2-38B9-4182-B4E5-FEA2FF91D8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7375525" cy="5257800"/>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1534F26D-ECD2-40B4-BF53-ADEC4C540E43}"/>
              </a:ext>
            </a:extLst>
          </p:cNvPr>
          <p:cNvSpPr>
            <a:spLocks noGrp="1"/>
          </p:cNvSpPr>
          <p:nvPr>
            <p:ph type="sldNum" sz="quarter" idx="12"/>
          </p:nvPr>
        </p:nvSpPr>
        <p:spPr/>
        <p:txBody>
          <a:bodyPr/>
          <a:lstStyle/>
          <a:p>
            <a:pPr>
              <a:defRPr/>
            </a:pPr>
            <a:fld id="{309D7C35-13A4-4254-87CE-4ED12F6DAA6B}" type="slidenum">
              <a:rPr lang="en-US" smtClean="0"/>
              <a:pPr>
                <a:defRPr/>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70AFEA7-5FB3-4BF7-9B8A-68CFF65BFBB2}"/>
              </a:ext>
            </a:extLst>
          </p:cNvPr>
          <p:cNvSpPr>
            <a:spLocks noGrp="1" noChangeArrowheads="1"/>
          </p:cNvSpPr>
          <p:nvPr>
            <p:ph type="title"/>
          </p:nvPr>
        </p:nvSpPr>
        <p:spPr/>
        <p:txBody>
          <a:bodyPr/>
          <a:lstStyle/>
          <a:p>
            <a:pPr eaLnBrk="1" hangingPunct="1">
              <a:defRPr/>
            </a:pPr>
            <a:r>
              <a:rPr lang="en-US" altLang="en-US">
                <a:ea typeface="ＭＳ Ｐゴシック" panose="020B0600070205080204" pitchFamily="34" charset="-128"/>
              </a:rPr>
              <a:t>RSA</a:t>
            </a:r>
            <a:endParaRPr lang="en-AU" altLang="en-US">
              <a:ea typeface="ＭＳ Ｐゴシック" panose="020B0600070205080204" pitchFamily="34" charset="-128"/>
            </a:endParaRPr>
          </a:p>
        </p:txBody>
      </p:sp>
      <p:sp>
        <p:nvSpPr>
          <p:cNvPr id="61443" name="Rectangle 3">
            <a:extLst>
              <a:ext uri="{FF2B5EF4-FFF2-40B4-BE49-F238E27FC236}">
                <a16:creationId xmlns:a16="http://schemas.microsoft.com/office/drawing/2014/main" id="{92E5D352-ADBC-4447-BB88-BF76AC68CC29}"/>
              </a:ext>
            </a:extLst>
          </p:cNvPr>
          <p:cNvSpPr>
            <a:spLocks noGrp="1" noChangeArrowheads="1"/>
          </p:cNvSpPr>
          <p:nvPr>
            <p:ph type="body" idx="1"/>
          </p:nvPr>
        </p:nvSpPr>
        <p:spPr>
          <a:xfrm>
            <a:off x="457200" y="1710779"/>
            <a:ext cx="8458200" cy="4454525"/>
          </a:xfrm>
        </p:spPr>
        <p:txBody>
          <a:bodyPr>
            <a:normAutofit fontScale="92500"/>
          </a:bodyPr>
          <a:lstStyle/>
          <a:p>
            <a:pPr eaLnBrk="1" hangingPunct="1">
              <a:buFont typeface="Wingdings" pitchFamily="-107" charset="2"/>
              <a:buChar char="Ø"/>
              <a:defRPr/>
            </a:pPr>
            <a:r>
              <a:rPr lang="en-AU" sz="2800" dirty="0"/>
              <a:t>by Rivest, Shamir &amp; Adleman of MIT in 1977 </a:t>
            </a:r>
          </a:p>
          <a:p>
            <a:pPr eaLnBrk="1" hangingPunct="1">
              <a:buFont typeface="Wingdings" pitchFamily="-107" charset="2"/>
              <a:buChar char="Ø"/>
              <a:defRPr/>
            </a:pPr>
            <a:r>
              <a:rPr lang="en-AU" sz="2800" dirty="0"/>
              <a:t>best known &amp; widely used public-key scheme </a:t>
            </a:r>
          </a:p>
          <a:p>
            <a:pPr eaLnBrk="1" hangingPunct="1">
              <a:buFont typeface="Wingdings" pitchFamily="-107" charset="2"/>
              <a:buChar char="Ø"/>
              <a:defRPr/>
            </a:pPr>
            <a:r>
              <a:rPr lang="en-US" sz="2800" dirty="0"/>
              <a:t>Based on four steps: creating key, distribution, encipher and decipher</a:t>
            </a:r>
          </a:p>
          <a:p>
            <a:pPr eaLnBrk="1" hangingPunct="1">
              <a:buFont typeface="Wingdings" pitchFamily="-107" charset="2"/>
              <a:buChar char="Ø"/>
              <a:defRPr/>
            </a:pPr>
            <a:r>
              <a:rPr lang="en-US" sz="2800" dirty="0"/>
              <a:t>RSA is a block cipher in which the plaintext and ciphertext are integers between 0 and n - 1 for some n</a:t>
            </a:r>
          </a:p>
          <a:p>
            <a:pPr eaLnBrk="1" hangingPunct="1">
              <a:buFont typeface="Wingdings" pitchFamily="-107" charset="2"/>
              <a:buChar char="Ø"/>
              <a:defRPr/>
            </a:pPr>
            <a:r>
              <a:rPr lang="en-AU" sz="2800" dirty="0"/>
              <a:t>security due to cost of factoring large numbers </a:t>
            </a:r>
          </a:p>
          <a:p>
            <a:pPr lvl="1" eaLnBrk="1" hangingPunct="1">
              <a:buFont typeface="Wingdings" pitchFamily="-107" charset="2"/>
              <a:buChar char="l"/>
              <a:defRPr/>
            </a:pPr>
            <a:r>
              <a:rPr lang="en-AU" sz="2400" dirty="0" err="1">
                <a:ea typeface="ＭＳ Ｐゴシック" pitchFamily="-107" charset="-128"/>
              </a:rPr>
              <a:t>nb.</a:t>
            </a:r>
            <a:r>
              <a:rPr lang="en-AU" sz="2400" dirty="0">
                <a:ea typeface="ＭＳ Ｐゴシック" pitchFamily="-107" charset="-128"/>
              </a:rPr>
              <a:t> factorization takes O(e </a:t>
            </a:r>
            <a:r>
              <a:rPr lang="en-AU" sz="2400" baseline="30000" dirty="0">
                <a:ea typeface="ＭＳ Ｐゴシック" pitchFamily="-107" charset="-128"/>
              </a:rPr>
              <a:t>log n log </a:t>
            </a:r>
            <a:r>
              <a:rPr lang="en-AU" sz="2400" baseline="30000" dirty="0" err="1">
                <a:ea typeface="ＭＳ Ｐゴシック" pitchFamily="-107" charset="-128"/>
              </a:rPr>
              <a:t>log</a:t>
            </a:r>
            <a:r>
              <a:rPr lang="en-AU" sz="2400" baseline="30000" dirty="0">
                <a:ea typeface="ＭＳ Ｐゴシック" pitchFamily="-107" charset="-128"/>
              </a:rPr>
              <a:t> n</a:t>
            </a:r>
            <a:r>
              <a:rPr lang="en-AU" sz="2400" dirty="0">
                <a:ea typeface="ＭＳ Ｐゴシック" pitchFamily="-107" charset="-128"/>
              </a:rPr>
              <a:t>) operations (hard) </a:t>
            </a:r>
          </a:p>
        </p:txBody>
      </p:sp>
      <p:sp>
        <p:nvSpPr>
          <p:cNvPr id="2" name="Slide Number Placeholder 1">
            <a:extLst>
              <a:ext uri="{FF2B5EF4-FFF2-40B4-BE49-F238E27FC236}">
                <a16:creationId xmlns:a16="http://schemas.microsoft.com/office/drawing/2014/main" id="{B3FE83DE-5945-4B89-971F-F9D94DBEB082}"/>
              </a:ext>
            </a:extLst>
          </p:cNvPr>
          <p:cNvSpPr>
            <a:spLocks noGrp="1"/>
          </p:cNvSpPr>
          <p:nvPr>
            <p:ph type="sldNum" sz="quarter" idx="12"/>
          </p:nvPr>
        </p:nvSpPr>
        <p:spPr/>
        <p:txBody>
          <a:bodyPr/>
          <a:lstStyle/>
          <a:p>
            <a:pPr>
              <a:defRPr/>
            </a:pPr>
            <a:fld id="{309D7C35-13A4-4254-87CE-4ED12F6DAA6B}" type="slidenum">
              <a:rPr lang="en-US" smtClean="0"/>
              <a:pPr>
                <a:defRPr/>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D8CE4-ACEC-4E28-968E-5CB560A9BE33}"/>
              </a:ext>
            </a:extLst>
          </p:cNvPr>
          <p:cNvSpPr>
            <a:spLocks noGrp="1"/>
          </p:cNvSpPr>
          <p:nvPr>
            <p:ph type="title"/>
          </p:nvPr>
        </p:nvSpPr>
        <p:spPr/>
        <p:txBody>
          <a:bodyPr/>
          <a:lstStyle/>
          <a:p>
            <a:r>
              <a:rPr lang="en-US" dirty="0"/>
              <a:t>RSA</a:t>
            </a:r>
          </a:p>
        </p:txBody>
      </p:sp>
      <p:pic>
        <p:nvPicPr>
          <p:cNvPr id="6" name="Content Placeholder 5">
            <a:extLst>
              <a:ext uri="{FF2B5EF4-FFF2-40B4-BE49-F238E27FC236}">
                <a16:creationId xmlns:a16="http://schemas.microsoft.com/office/drawing/2014/main" id="{0D2132A2-75BF-4CA5-AAFF-33C74D9019E1}"/>
              </a:ext>
            </a:extLst>
          </p:cNvPr>
          <p:cNvPicPr>
            <a:picLocks noGrp="1" noChangeAspect="1"/>
          </p:cNvPicPr>
          <p:nvPr>
            <p:ph idx="1"/>
          </p:nvPr>
        </p:nvPicPr>
        <p:blipFill>
          <a:blip r:embed="rId3"/>
          <a:stretch>
            <a:fillRect/>
          </a:stretch>
        </p:blipFill>
        <p:spPr>
          <a:xfrm>
            <a:off x="0" y="1744650"/>
            <a:ext cx="9036050" cy="4232300"/>
          </a:xfrm>
        </p:spPr>
      </p:pic>
      <p:sp>
        <p:nvSpPr>
          <p:cNvPr id="4" name="Slide Number Placeholder 3">
            <a:extLst>
              <a:ext uri="{FF2B5EF4-FFF2-40B4-BE49-F238E27FC236}">
                <a16:creationId xmlns:a16="http://schemas.microsoft.com/office/drawing/2014/main" id="{F1EC1133-DC5A-437F-A475-8F81654AACBF}"/>
              </a:ext>
            </a:extLst>
          </p:cNvPr>
          <p:cNvSpPr>
            <a:spLocks noGrp="1"/>
          </p:cNvSpPr>
          <p:nvPr>
            <p:ph type="sldNum" sz="quarter" idx="12"/>
          </p:nvPr>
        </p:nvSpPr>
        <p:spPr/>
        <p:txBody>
          <a:bodyPr/>
          <a:lstStyle/>
          <a:p>
            <a:pPr>
              <a:defRPr/>
            </a:pPr>
            <a:fld id="{309D7C35-13A4-4254-87CE-4ED12F6DAA6B}" type="slidenum">
              <a:rPr lang="en-US" smtClean="0"/>
              <a:pPr>
                <a:defRPr/>
              </a:pPr>
              <a:t>48</a:t>
            </a:fld>
            <a:endParaRPr lang="en-US" dirty="0"/>
          </a:p>
        </p:txBody>
      </p:sp>
      <p:sp>
        <p:nvSpPr>
          <p:cNvPr id="10" name="TextBox 9">
            <a:extLst>
              <a:ext uri="{FF2B5EF4-FFF2-40B4-BE49-F238E27FC236}">
                <a16:creationId xmlns:a16="http://schemas.microsoft.com/office/drawing/2014/main" id="{819B3288-40B3-4365-9431-557BB2BE6A3F}"/>
              </a:ext>
            </a:extLst>
          </p:cNvPr>
          <p:cNvSpPr txBox="1"/>
          <p:nvPr/>
        </p:nvSpPr>
        <p:spPr>
          <a:xfrm>
            <a:off x="1619672" y="6191805"/>
            <a:ext cx="5760640" cy="369332"/>
          </a:xfrm>
          <a:prstGeom prst="rect">
            <a:avLst/>
          </a:prstGeom>
          <a:noFill/>
        </p:spPr>
        <p:txBody>
          <a:bodyPr wrap="square">
            <a:spAutoFit/>
          </a:bodyPr>
          <a:lstStyle/>
          <a:p>
            <a:r>
              <a:rPr lang="en-AU" sz="1800" dirty="0">
                <a:solidFill>
                  <a:schemeClr val="bg2"/>
                </a:solidFill>
              </a:rPr>
              <a:t>Rivest (middle), Shamir (left) &amp; Adleman (Right)</a:t>
            </a:r>
            <a:endParaRPr lang="en-US" dirty="0">
              <a:solidFill>
                <a:schemeClr val="bg2"/>
              </a:solidFill>
            </a:endParaRPr>
          </a:p>
        </p:txBody>
      </p:sp>
    </p:spTree>
    <p:extLst>
      <p:ext uri="{BB962C8B-B14F-4D97-AF65-F5344CB8AC3E}">
        <p14:creationId xmlns:p14="http://schemas.microsoft.com/office/powerpoint/2010/main" val="37395987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EE8C59FE-75DB-4B40-81A6-6660C842C328}"/>
              </a:ext>
            </a:extLst>
          </p:cNvPr>
          <p:cNvSpPr>
            <a:spLocks noGrp="1" noChangeArrowheads="1"/>
          </p:cNvSpPr>
          <p:nvPr>
            <p:ph type="title"/>
          </p:nvPr>
        </p:nvSpPr>
        <p:spPr/>
        <p:txBody>
          <a:bodyPr/>
          <a:lstStyle/>
          <a:p>
            <a:pPr eaLnBrk="1" hangingPunct="1">
              <a:defRPr/>
            </a:pPr>
            <a:r>
              <a:rPr lang="en-US" altLang="en-US">
                <a:ea typeface="ＭＳ Ｐゴシック" panose="020B0600070205080204" pitchFamily="34" charset="-128"/>
              </a:rPr>
              <a:t>RSA En/decryption</a:t>
            </a:r>
            <a:endParaRPr lang="en-AU" altLang="en-US">
              <a:ea typeface="ＭＳ Ｐゴシック" panose="020B0600070205080204" pitchFamily="34" charset="-128"/>
            </a:endParaRPr>
          </a:p>
        </p:txBody>
      </p:sp>
      <p:sp>
        <p:nvSpPr>
          <p:cNvPr id="66563" name="Rectangle 3">
            <a:extLst>
              <a:ext uri="{FF2B5EF4-FFF2-40B4-BE49-F238E27FC236}">
                <a16:creationId xmlns:a16="http://schemas.microsoft.com/office/drawing/2014/main" id="{4E7B8A39-EAEF-4ED1-8BD3-31F77D94F0DD}"/>
              </a:ext>
            </a:extLst>
          </p:cNvPr>
          <p:cNvSpPr>
            <a:spLocks noGrp="1" noChangeArrowheads="1"/>
          </p:cNvSpPr>
          <p:nvPr>
            <p:ph type="body" idx="1"/>
          </p:nvPr>
        </p:nvSpPr>
        <p:spPr/>
        <p:txBody>
          <a:bodyPr wrap="square" numCol="1" anchor="t" anchorCtr="0" compatLnSpc="1">
            <a:prstTxWarp prst="textNoShape">
              <a:avLst/>
            </a:prstTxWarp>
            <a:normAutofit/>
          </a:bodyPr>
          <a:lstStyle/>
          <a:p>
            <a:pPr eaLnBrk="1" hangingPunct="1">
              <a:defRPr/>
            </a:pPr>
            <a:r>
              <a:rPr lang="en-AU" altLang="en-US" sz="2800" dirty="0">
                <a:effectLst/>
                <a:ea typeface="ＭＳ Ｐゴシック" panose="020B0600070205080204" pitchFamily="34" charset="-128"/>
              </a:rPr>
              <a:t>to encrypt a message M the sender:</a:t>
            </a:r>
          </a:p>
          <a:p>
            <a:pPr lvl="1" eaLnBrk="1" hangingPunct="1">
              <a:defRPr/>
            </a:pPr>
            <a:r>
              <a:rPr lang="en-AU" altLang="en-US" sz="2400" dirty="0">
                <a:effectLst/>
                <a:ea typeface="ＭＳ Ｐゴシック" panose="020B0600070205080204" pitchFamily="34" charset="-128"/>
              </a:rPr>
              <a:t>obtains </a:t>
            </a:r>
            <a:r>
              <a:rPr lang="en-AU" altLang="en-US" sz="2400" b="1" dirty="0">
                <a:effectLst/>
                <a:ea typeface="ＭＳ Ｐゴシック" panose="020B0600070205080204" pitchFamily="34" charset="-128"/>
              </a:rPr>
              <a:t>public key</a:t>
            </a:r>
            <a:r>
              <a:rPr lang="en-AU" altLang="en-US" sz="2400" dirty="0">
                <a:effectLst/>
                <a:ea typeface="ＭＳ Ｐゴシック" panose="020B0600070205080204" pitchFamily="34" charset="-128"/>
              </a:rPr>
              <a:t> of recipient </a:t>
            </a:r>
            <a:r>
              <a:rPr lang="en-AU" altLang="en-US" sz="2400" b="1" dirty="0">
                <a:effectLst/>
                <a:latin typeface="Courier New" panose="02070309020205020404" pitchFamily="49" charset="0"/>
                <a:ea typeface="ＭＳ Ｐゴシック" panose="020B0600070205080204" pitchFamily="34" charset="-128"/>
              </a:rPr>
              <a:t>PU</a:t>
            </a:r>
            <a:r>
              <a:rPr lang="en-AU" altLang="en-US" sz="2400" dirty="0">
                <a:effectLst/>
                <a:latin typeface="Courier New" panose="02070309020205020404" pitchFamily="49" charset="0"/>
                <a:ea typeface="ＭＳ Ｐゴシック" panose="020B0600070205080204" pitchFamily="34" charset="-128"/>
              </a:rPr>
              <a:t>={</a:t>
            </a:r>
            <a:r>
              <a:rPr lang="en-AU" altLang="en-US" sz="2400" b="1" dirty="0" err="1">
                <a:effectLst/>
                <a:latin typeface="Courier New" panose="02070309020205020404" pitchFamily="49" charset="0"/>
                <a:ea typeface="ＭＳ Ｐゴシック" panose="020B0600070205080204" pitchFamily="34" charset="-128"/>
              </a:rPr>
              <a:t>e,</a:t>
            </a:r>
            <a:r>
              <a:rPr lang="en-AU" altLang="en-US" sz="2400" b="1" u="sng" dirty="0" err="1">
                <a:effectLst/>
                <a:latin typeface="Courier New" panose="02070309020205020404" pitchFamily="49" charset="0"/>
                <a:ea typeface="ＭＳ Ｐゴシック" panose="020B0600070205080204" pitchFamily="34" charset="-128"/>
              </a:rPr>
              <a:t>n</a:t>
            </a:r>
            <a:r>
              <a:rPr lang="en-AU" altLang="en-US" sz="2400" dirty="0">
                <a:effectLst/>
                <a:latin typeface="Courier New" panose="02070309020205020404" pitchFamily="49" charset="0"/>
                <a:ea typeface="ＭＳ Ｐゴシック" panose="020B0600070205080204" pitchFamily="34" charset="-128"/>
              </a:rPr>
              <a:t>}</a:t>
            </a:r>
            <a:r>
              <a:rPr lang="en-AU" altLang="en-US" sz="2400" dirty="0">
                <a:effectLst/>
                <a:ea typeface="ＭＳ Ｐゴシック" panose="020B0600070205080204" pitchFamily="34" charset="-128"/>
              </a:rPr>
              <a:t> </a:t>
            </a:r>
          </a:p>
          <a:p>
            <a:pPr lvl="1" eaLnBrk="1" hangingPunct="1">
              <a:defRPr/>
            </a:pPr>
            <a:r>
              <a:rPr lang="en-AU" altLang="en-US" sz="2400" dirty="0">
                <a:effectLst/>
                <a:ea typeface="ＭＳ Ｐゴシック" panose="020B0600070205080204" pitchFamily="34" charset="-128"/>
              </a:rPr>
              <a:t>computes: </a:t>
            </a:r>
            <a:r>
              <a:rPr lang="en-AU" altLang="en-US" sz="2400" dirty="0">
                <a:effectLst/>
                <a:latin typeface="Courier New" panose="02070309020205020404" pitchFamily="49" charset="0"/>
                <a:ea typeface="ＭＳ Ｐゴシック" panose="020B0600070205080204" pitchFamily="34" charset="-128"/>
              </a:rPr>
              <a:t>C = </a:t>
            </a:r>
            <a:r>
              <a:rPr lang="en-AU" altLang="en-US" sz="2400" b="1" dirty="0">
                <a:effectLst/>
                <a:latin typeface="Courier New" panose="02070309020205020404" pitchFamily="49" charset="0"/>
                <a:ea typeface="ＭＳ Ｐゴシック" panose="020B0600070205080204" pitchFamily="34" charset="-128"/>
              </a:rPr>
              <a:t>M</a:t>
            </a:r>
            <a:r>
              <a:rPr lang="en-AU" altLang="en-US" sz="2400" b="1" baseline="30000" dirty="0">
                <a:effectLst/>
                <a:latin typeface="Courier New" panose="02070309020205020404" pitchFamily="49" charset="0"/>
                <a:ea typeface="ＭＳ Ｐゴシック" panose="020B0600070205080204" pitchFamily="34" charset="-128"/>
              </a:rPr>
              <a:t>e</a:t>
            </a:r>
            <a:r>
              <a:rPr lang="en-AU" altLang="en-US" sz="2400" dirty="0">
                <a:effectLst/>
                <a:latin typeface="Courier New" panose="02070309020205020404" pitchFamily="49" charset="0"/>
                <a:ea typeface="ＭＳ Ｐゴシック" panose="020B0600070205080204" pitchFamily="34" charset="-128"/>
              </a:rPr>
              <a:t> </a:t>
            </a:r>
            <a:r>
              <a:rPr lang="en-AU" altLang="en-US" sz="2400" b="1" dirty="0">
                <a:effectLst/>
                <a:latin typeface="Courier New" panose="02070309020205020404" pitchFamily="49" charset="0"/>
                <a:ea typeface="ＭＳ Ｐゴシック" panose="020B0600070205080204" pitchFamily="34" charset="-128"/>
              </a:rPr>
              <a:t>mod n</a:t>
            </a:r>
            <a:r>
              <a:rPr lang="en-AU" altLang="en-US" sz="2400" dirty="0">
                <a:effectLst/>
                <a:ea typeface="ＭＳ Ｐゴシック" panose="020B0600070205080204" pitchFamily="34" charset="-128"/>
              </a:rPr>
              <a:t>, where </a:t>
            </a:r>
            <a:r>
              <a:rPr lang="en-AU" altLang="en-US" sz="2400" dirty="0">
                <a:effectLst/>
                <a:latin typeface="Courier New" panose="02070309020205020404" pitchFamily="49" charset="0"/>
                <a:ea typeface="ＭＳ Ｐゴシック" panose="020B0600070205080204" pitchFamily="34" charset="-128"/>
              </a:rPr>
              <a:t>0</a:t>
            </a:r>
            <a:r>
              <a:rPr lang="en-AU" altLang="en-US" sz="2400" dirty="0">
                <a:effectLst/>
                <a:latin typeface="Courier New" panose="02070309020205020404" pitchFamily="49" charset="0"/>
                <a:ea typeface="ＭＳ Ｐゴシック" panose="020B0600070205080204" pitchFamily="34" charset="-128"/>
                <a:cs typeface="Courier New" panose="02070309020205020404" pitchFamily="49" charset="0"/>
              </a:rPr>
              <a:t>≤</a:t>
            </a:r>
            <a:r>
              <a:rPr lang="en-AU" altLang="en-US" sz="2400" dirty="0">
                <a:effectLst/>
                <a:latin typeface="Courier New" panose="02070309020205020404" pitchFamily="49" charset="0"/>
                <a:ea typeface="ＭＳ Ｐゴシック" panose="020B0600070205080204" pitchFamily="34" charset="-128"/>
              </a:rPr>
              <a:t>M&lt;n</a:t>
            </a:r>
            <a:endParaRPr lang="en-AU" altLang="en-US" sz="2400" dirty="0">
              <a:effectLst/>
              <a:ea typeface="ＭＳ Ｐゴシック" panose="020B0600070205080204" pitchFamily="34" charset="-128"/>
            </a:endParaRPr>
          </a:p>
          <a:p>
            <a:pPr eaLnBrk="1" hangingPunct="1">
              <a:defRPr/>
            </a:pPr>
            <a:r>
              <a:rPr lang="en-AU" altLang="en-US" sz="2800" dirty="0">
                <a:effectLst/>
                <a:ea typeface="ＭＳ Ｐゴシック" panose="020B0600070205080204" pitchFamily="34" charset="-128"/>
              </a:rPr>
              <a:t>to decrypt the ciphertext C the owner:</a:t>
            </a:r>
          </a:p>
          <a:p>
            <a:pPr lvl="1" eaLnBrk="1" hangingPunct="1">
              <a:defRPr/>
            </a:pPr>
            <a:r>
              <a:rPr lang="en-AU" altLang="en-US" sz="2400" dirty="0">
                <a:effectLst/>
                <a:ea typeface="ＭＳ Ｐゴシック" panose="020B0600070205080204" pitchFamily="34" charset="-128"/>
              </a:rPr>
              <a:t>uses their private key </a:t>
            </a:r>
            <a:r>
              <a:rPr lang="en-AU" altLang="en-US" sz="2400" dirty="0">
                <a:effectLst/>
                <a:latin typeface="Courier New" panose="02070309020205020404" pitchFamily="49" charset="0"/>
                <a:ea typeface="ＭＳ Ｐゴシック" panose="020B0600070205080204" pitchFamily="34" charset="-128"/>
              </a:rPr>
              <a:t>PR={</a:t>
            </a:r>
            <a:r>
              <a:rPr lang="en-AU" altLang="en-US" sz="2400" b="1" dirty="0" err="1">
                <a:effectLst/>
                <a:latin typeface="Courier New" panose="02070309020205020404" pitchFamily="49" charset="0"/>
                <a:ea typeface="ＭＳ Ｐゴシック" panose="020B0600070205080204" pitchFamily="34" charset="-128"/>
              </a:rPr>
              <a:t>d,</a:t>
            </a:r>
            <a:r>
              <a:rPr lang="en-AU" altLang="en-US" sz="2400" b="1" u="sng" dirty="0" err="1">
                <a:effectLst/>
                <a:latin typeface="Courier New" panose="02070309020205020404" pitchFamily="49" charset="0"/>
                <a:ea typeface="ＭＳ Ｐゴシック" panose="020B0600070205080204" pitchFamily="34" charset="-128"/>
              </a:rPr>
              <a:t>n</a:t>
            </a:r>
            <a:r>
              <a:rPr lang="en-AU" altLang="en-US" sz="2400" dirty="0">
                <a:effectLst/>
                <a:latin typeface="Courier New" panose="02070309020205020404" pitchFamily="49" charset="0"/>
                <a:ea typeface="ＭＳ Ｐゴシック" panose="020B0600070205080204" pitchFamily="34" charset="-128"/>
              </a:rPr>
              <a:t>}</a:t>
            </a:r>
            <a:r>
              <a:rPr lang="en-AU" altLang="en-US" sz="2400" dirty="0">
                <a:effectLst/>
                <a:ea typeface="ＭＳ Ｐゴシック" panose="020B0600070205080204" pitchFamily="34" charset="-128"/>
              </a:rPr>
              <a:t> </a:t>
            </a:r>
          </a:p>
          <a:p>
            <a:pPr lvl="1" eaLnBrk="1" hangingPunct="1">
              <a:defRPr/>
            </a:pPr>
            <a:r>
              <a:rPr lang="en-AU" altLang="en-US" sz="2400" dirty="0">
                <a:effectLst/>
                <a:ea typeface="ＭＳ Ｐゴシック" panose="020B0600070205080204" pitchFamily="34" charset="-128"/>
              </a:rPr>
              <a:t>computes: </a:t>
            </a:r>
            <a:r>
              <a:rPr lang="en-AU" altLang="en-US" sz="2400" b="1" dirty="0">
                <a:effectLst/>
                <a:latin typeface="Courier New" panose="02070309020205020404" pitchFamily="49" charset="0"/>
                <a:ea typeface="ＭＳ Ｐゴシック" panose="020B0600070205080204" pitchFamily="34" charset="-128"/>
              </a:rPr>
              <a:t>M = C</a:t>
            </a:r>
            <a:r>
              <a:rPr lang="en-AU" altLang="en-US" sz="2400" b="1" baseline="30000" dirty="0">
                <a:effectLst/>
                <a:latin typeface="Courier New" panose="02070309020205020404" pitchFamily="49" charset="0"/>
                <a:ea typeface="ＭＳ Ｐゴシック" panose="020B0600070205080204" pitchFamily="34" charset="-128"/>
              </a:rPr>
              <a:t>d</a:t>
            </a:r>
            <a:r>
              <a:rPr lang="en-AU" altLang="en-US" sz="2400" b="1" dirty="0">
                <a:effectLst/>
                <a:latin typeface="Courier New" panose="02070309020205020404" pitchFamily="49" charset="0"/>
                <a:ea typeface="ＭＳ Ｐゴシック" panose="020B0600070205080204" pitchFamily="34" charset="-128"/>
              </a:rPr>
              <a:t> mod n</a:t>
            </a:r>
            <a:r>
              <a:rPr lang="en-AU" altLang="en-US" sz="2400" b="1" dirty="0">
                <a:effectLst/>
                <a:ea typeface="ＭＳ Ｐゴシック" panose="020B0600070205080204" pitchFamily="34" charset="-128"/>
              </a:rPr>
              <a:t> </a:t>
            </a:r>
          </a:p>
          <a:p>
            <a:pPr eaLnBrk="1" hangingPunct="1">
              <a:defRPr/>
            </a:pPr>
            <a:r>
              <a:rPr lang="en-US" altLang="en-US" sz="2800" dirty="0">
                <a:effectLst/>
                <a:ea typeface="ＭＳ Ｐゴシック" panose="020B0600070205080204" pitchFamily="34" charset="-128"/>
              </a:rPr>
              <a:t>note that the message M must be smaller than the modulus n (block if needed)</a:t>
            </a:r>
            <a:endParaRPr lang="en-AU" altLang="en-US" sz="2800" dirty="0">
              <a:effectLst/>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22EB5053-A410-448C-A0E3-BAAFCAAE877A}"/>
              </a:ext>
            </a:extLst>
          </p:cNvPr>
          <p:cNvSpPr>
            <a:spLocks noGrp="1"/>
          </p:cNvSpPr>
          <p:nvPr>
            <p:ph type="sldNum" sz="quarter" idx="12"/>
          </p:nvPr>
        </p:nvSpPr>
        <p:spPr/>
        <p:txBody>
          <a:bodyPr/>
          <a:lstStyle/>
          <a:p>
            <a:pPr>
              <a:defRPr/>
            </a:pPr>
            <a:fld id="{309D7C35-13A4-4254-87CE-4ED12F6DAA6B}" type="slidenum">
              <a:rPr lang="en-US" smtClean="0"/>
              <a:pPr>
                <a:defRPr/>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09FA0736-D918-4F53-874E-CF64031E78A8}"/>
              </a:ext>
            </a:extLst>
          </p:cNvPr>
          <p:cNvSpPr>
            <a:spLocks noGrp="1" noChangeArrowheads="1"/>
          </p:cNvSpPr>
          <p:nvPr>
            <p:ph type="title"/>
          </p:nvPr>
        </p:nvSpPr>
        <p:spPr/>
        <p:txBody>
          <a:bodyPr/>
          <a:lstStyle/>
          <a:p>
            <a:pPr eaLnBrk="1" hangingPunct="1">
              <a:defRPr/>
            </a:pPr>
            <a:r>
              <a:rPr lang="en-AU"/>
              <a:t>Message Authentication</a:t>
            </a:r>
          </a:p>
        </p:txBody>
      </p:sp>
      <p:sp>
        <p:nvSpPr>
          <p:cNvPr id="46083" name="Rectangle 3">
            <a:extLst>
              <a:ext uri="{FF2B5EF4-FFF2-40B4-BE49-F238E27FC236}">
                <a16:creationId xmlns:a16="http://schemas.microsoft.com/office/drawing/2014/main" id="{895701E3-5E4B-43F7-BF7F-E4A36BE308B3}"/>
              </a:ext>
            </a:extLst>
          </p:cNvPr>
          <p:cNvSpPr>
            <a:spLocks noGrp="1" noChangeArrowheads="1"/>
          </p:cNvSpPr>
          <p:nvPr>
            <p:ph type="body" idx="1"/>
          </p:nvPr>
        </p:nvSpPr>
        <p:spPr/>
        <p:txBody>
          <a:bodyPr/>
          <a:lstStyle/>
          <a:p>
            <a:pPr eaLnBrk="1" hangingPunct="1">
              <a:lnSpc>
                <a:spcPct val="90000"/>
              </a:lnSpc>
              <a:defRPr/>
            </a:pPr>
            <a:r>
              <a:rPr lang="en-AU" altLang="en-US" sz="3200" dirty="0">
                <a:ea typeface="ＭＳ Ｐゴシック" panose="020B0600070205080204" pitchFamily="34" charset="-128"/>
              </a:rPr>
              <a:t>Message authentication is concerned with: </a:t>
            </a:r>
          </a:p>
          <a:p>
            <a:pPr lvl="1" eaLnBrk="1" hangingPunct="1">
              <a:lnSpc>
                <a:spcPct val="90000"/>
              </a:lnSpc>
              <a:defRPr/>
            </a:pPr>
            <a:r>
              <a:rPr lang="en-AU" altLang="en-US" sz="2800" dirty="0">
                <a:ea typeface="ＭＳ Ｐゴシック" panose="020B0600070205080204" pitchFamily="34" charset="-128"/>
              </a:rPr>
              <a:t>protecting the integrity of a message </a:t>
            </a:r>
          </a:p>
          <a:p>
            <a:pPr lvl="1" eaLnBrk="1" hangingPunct="1">
              <a:lnSpc>
                <a:spcPct val="90000"/>
              </a:lnSpc>
              <a:defRPr/>
            </a:pPr>
            <a:r>
              <a:rPr lang="en-AU" altLang="en-US" sz="2800" dirty="0">
                <a:ea typeface="ＭＳ Ｐゴシック" panose="020B0600070205080204" pitchFamily="34" charset="-128"/>
              </a:rPr>
              <a:t>validating identity of originator </a:t>
            </a:r>
          </a:p>
          <a:p>
            <a:pPr lvl="1" eaLnBrk="1" hangingPunct="1">
              <a:lnSpc>
                <a:spcPct val="90000"/>
              </a:lnSpc>
              <a:defRPr/>
            </a:pPr>
            <a:r>
              <a:rPr lang="en-AU" altLang="en-US" sz="2800" dirty="0">
                <a:ea typeface="ＭＳ Ｐゴシック" panose="020B0600070205080204" pitchFamily="34" charset="-128"/>
              </a:rPr>
              <a:t>non-repudiation of origin (dispute resolution)</a:t>
            </a:r>
          </a:p>
          <a:p>
            <a:pPr eaLnBrk="1" hangingPunct="1">
              <a:lnSpc>
                <a:spcPct val="90000"/>
              </a:lnSpc>
              <a:defRPr/>
            </a:pPr>
            <a:r>
              <a:rPr lang="en-US" altLang="en-US" sz="3200" dirty="0">
                <a:ea typeface="ＭＳ Ｐゴシック" panose="020B0600070205080204" pitchFamily="34" charset="-128"/>
              </a:rPr>
              <a:t>the three alternative for msg authentication </a:t>
            </a:r>
            <a:r>
              <a:rPr lang="en-US" altLang="en-US" sz="3200" dirty="0" err="1">
                <a:ea typeface="ＭＳ Ｐゴシック" panose="020B0600070205080204" pitchFamily="34" charset="-128"/>
              </a:rPr>
              <a:t>func</a:t>
            </a:r>
            <a:r>
              <a:rPr lang="en-US" altLang="en-US" sz="3200" dirty="0">
                <a:ea typeface="ＭＳ Ｐゴシック" panose="020B0600070205080204" pitchFamily="34" charset="-128"/>
              </a:rPr>
              <a:t>:</a:t>
            </a:r>
          </a:p>
          <a:p>
            <a:pPr lvl="2" eaLnBrk="1" hangingPunct="1">
              <a:lnSpc>
                <a:spcPct val="90000"/>
              </a:lnSpc>
              <a:defRPr/>
            </a:pPr>
            <a:r>
              <a:rPr lang="en-US" altLang="en-US" sz="2600" dirty="0">
                <a:ea typeface="ＭＳ Ｐゴシック" panose="020B0600070205080204" pitchFamily="34" charset="-128"/>
              </a:rPr>
              <a:t>message encryption</a:t>
            </a:r>
          </a:p>
          <a:p>
            <a:pPr lvl="2" eaLnBrk="1" hangingPunct="1">
              <a:lnSpc>
                <a:spcPct val="90000"/>
              </a:lnSpc>
              <a:defRPr/>
            </a:pPr>
            <a:r>
              <a:rPr lang="en-US" altLang="en-US" sz="2600" dirty="0">
                <a:ea typeface="ＭＳ Ｐゴシック" panose="020B0600070205080204" pitchFamily="34" charset="-128"/>
              </a:rPr>
              <a:t>message authentication code (MAC)</a:t>
            </a:r>
          </a:p>
          <a:p>
            <a:pPr lvl="2" eaLnBrk="1" hangingPunct="1">
              <a:lnSpc>
                <a:spcPct val="90000"/>
              </a:lnSpc>
              <a:defRPr/>
            </a:pPr>
            <a:r>
              <a:rPr lang="en-US" altLang="en-US" sz="2600" dirty="0">
                <a:ea typeface="ＭＳ Ｐゴシック" panose="020B0600070205080204" pitchFamily="34" charset="-128"/>
              </a:rPr>
              <a:t>hash function</a:t>
            </a:r>
            <a:endParaRPr lang="en-AU" altLang="en-US" sz="2600" dirty="0">
              <a:ea typeface="ＭＳ Ｐゴシック" panose="020B0600070205080204" pitchFamily="34" charset="-128"/>
            </a:endParaRPr>
          </a:p>
          <a:p>
            <a:pPr eaLnBrk="1" hangingPunct="1">
              <a:lnSpc>
                <a:spcPct val="90000"/>
              </a:lnSpc>
              <a:defRPr/>
            </a:pPr>
            <a:endParaRPr lang="en-AU" altLang="en-US" sz="32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6E2D77B6-C1E3-4446-9F86-BD96050129E0}"/>
              </a:ext>
            </a:extLst>
          </p:cNvPr>
          <p:cNvSpPr>
            <a:spLocks noGrp="1"/>
          </p:cNvSpPr>
          <p:nvPr>
            <p:ph type="sldNum" sz="quarter" idx="12"/>
          </p:nvPr>
        </p:nvSpPr>
        <p:spPr/>
        <p:txBody>
          <a:bodyPr/>
          <a:lstStyle/>
          <a:p>
            <a:pPr>
              <a:defRPr/>
            </a:pPr>
            <a:fld id="{309D7C35-13A4-4254-87CE-4ED12F6DAA6B}" type="slidenum">
              <a:rPr lang="en-US" smtClean="0"/>
              <a:pPr>
                <a:defRPr/>
              </a:pPr>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EE8C59FE-75DB-4B40-81A6-6660C842C328}"/>
              </a:ext>
            </a:extLst>
          </p:cNvPr>
          <p:cNvSpPr>
            <a:spLocks noGrp="1" noChangeArrowheads="1"/>
          </p:cNvSpPr>
          <p:nvPr>
            <p:ph type="title"/>
          </p:nvPr>
        </p:nvSpPr>
        <p:spPr/>
        <p:txBody>
          <a:bodyPr/>
          <a:lstStyle/>
          <a:p>
            <a:pPr eaLnBrk="1" hangingPunct="1">
              <a:defRPr/>
            </a:pPr>
            <a:r>
              <a:rPr lang="en-US" altLang="en-US">
                <a:ea typeface="ＭＳ Ｐゴシック" panose="020B0600070205080204" pitchFamily="34" charset="-128"/>
              </a:rPr>
              <a:t>RSA En/decryption</a:t>
            </a:r>
            <a:endParaRPr lang="en-AU" altLang="en-US">
              <a:ea typeface="ＭＳ Ｐゴシック" panose="020B0600070205080204" pitchFamily="34" charset="-128"/>
            </a:endParaRPr>
          </a:p>
        </p:txBody>
      </p:sp>
      <p:sp>
        <p:nvSpPr>
          <p:cNvPr id="66563" name="Rectangle 3">
            <a:extLst>
              <a:ext uri="{FF2B5EF4-FFF2-40B4-BE49-F238E27FC236}">
                <a16:creationId xmlns:a16="http://schemas.microsoft.com/office/drawing/2014/main" id="{4E7B8A39-EAEF-4ED1-8BD3-31F77D94F0DD}"/>
              </a:ext>
            </a:extLst>
          </p:cNvPr>
          <p:cNvSpPr>
            <a:spLocks noGrp="1" noChangeArrowheads="1"/>
          </p:cNvSpPr>
          <p:nvPr>
            <p:ph type="body" idx="1"/>
          </p:nvPr>
        </p:nvSpPr>
        <p:spPr/>
        <p:txBody>
          <a:bodyPr wrap="square" numCol="1" anchor="t" anchorCtr="0" compatLnSpc="1">
            <a:prstTxWarp prst="textNoShape">
              <a:avLst/>
            </a:prstTxWarp>
            <a:normAutofit/>
          </a:bodyPr>
          <a:lstStyle/>
          <a:p>
            <a:pPr eaLnBrk="1" hangingPunct="1">
              <a:defRPr/>
            </a:pP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PU={</a:t>
            </a:r>
            <a:r>
              <a:rPr lang="en-AU" altLang="en-US" sz="2800" b="1" dirty="0" err="1">
                <a:effectLst/>
                <a:latin typeface="Times New Roman" panose="02020603050405020304" pitchFamily="18" charset="0"/>
                <a:ea typeface="ＭＳ Ｐゴシック" panose="020B0600070205080204" pitchFamily="34" charset="-128"/>
                <a:cs typeface="Times New Roman" panose="02020603050405020304" pitchFamily="18" charset="0"/>
              </a:rPr>
              <a:t>e,</a:t>
            </a:r>
            <a:r>
              <a:rPr lang="en-AU" altLang="en-US" sz="2800" b="1" u="sng" dirty="0" err="1">
                <a:effectLst/>
                <a:latin typeface="Times New Roman" panose="02020603050405020304" pitchFamily="18" charset="0"/>
                <a:ea typeface="ＭＳ Ｐゴシック" panose="020B0600070205080204" pitchFamily="34" charset="-128"/>
                <a:cs typeface="Times New Roman" panose="02020603050405020304" pitchFamily="18" charset="0"/>
              </a:rPr>
              <a:t>n</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 = (5,</a:t>
            </a:r>
            <a:r>
              <a:rPr lang="en-AU" altLang="en-US" sz="2800" u="sng" dirty="0">
                <a:effectLst/>
                <a:latin typeface="Times New Roman" panose="02020603050405020304" pitchFamily="18" charset="0"/>
                <a:ea typeface="ＭＳ Ｐゴシック" panose="020B0600070205080204" pitchFamily="34" charset="-128"/>
                <a:cs typeface="Times New Roman" panose="02020603050405020304" pitchFamily="18" charset="0"/>
              </a:rPr>
              <a:t>14</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a:t>
            </a:r>
          </a:p>
          <a:p>
            <a:pPr eaLnBrk="1" hangingPunct="1">
              <a:defRPr/>
            </a:pPr>
            <a:r>
              <a:rPr lang="en-AU" altLang="en-US" sz="2800" dirty="0" err="1">
                <a:effectLst/>
                <a:latin typeface="Times New Roman" panose="02020603050405020304" pitchFamily="18" charset="0"/>
                <a:ea typeface="ＭＳ Ｐゴシック" panose="020B0600070205080204" pitchFamily="34" charset="-128"/>
                <a:cs typeface="Times New Roman" panose="02020603050405020304" pitchFamily="18" charset="0"/>
              </a:rPr>
              <a:t>PlainText</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 B -&gt; </a:t>
            </a:r>
            <a:r>
              <a:rPr lang="en-AU" altLang="en-US" sz="2800" dirty="0" err="1">
                <a:effectLst/>
                <a:latin typeface="Times New Roman" panose="02020603050405020304" pitchFamily="18" charset="0"/>
                <a:ea typeface="ＭＳ Ｐゴシック" panose="020B0600070205080204" pitchFamily="34" charset="-128"/>
                <a:cs typeface="Times New Roman" panose="02020603050405020304" pitchFamily="18" charset="0"/>
              </a:rPr>
              <a:t>ConvertToNumber</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-&gt; 2</a:t>
            </a:r>
          </a:p>
          <a:p>
            <a:pPr eaLnBrk="1" hangingPunct="1">
              <a:defRPr/>
            </a:pP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C = M</a:t>
            </a:r>
            <a:r>
              <a:rPr lang="en-AU" altLang="en-US" sz="2800" baseline="30000" dirty="0">
                <a:effectLst/>
                <a:latin typeface="Times New Roman" panose="02020603050405020304" pitchFamily="18" charset="0"/>
                <a:ea typeface="ＭＳ Ｐゴシック" panose="020B0600070205080204" pitchFamily="34" charset="-128"/>
                <a:cs typeface="Times New Roman" panose="02020603050405020304" pitchFamily="18" charset="0"/>
              </a:rPr>
              <a:t>e</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 mod n -&gt; C= 2</a:t>
            </a:r>
            <a:r>
              <a:rPr lang="en-AU" altLang="en-US" sz="2800" baseline="30000" dirty="0">
                <a:effectLst/>
                <a:latin typeface="Times New Roman" panose="02020603050405020304" pitchFamily="18" charset="0"/>
                <a:ea typeface="ＭＳ Ｐゴシック" panose="020B0600070205080204" pitchFamily="34" charset="-128"/>
                <a:cs typeface="Times New Roman" panose="02020603050405020304" pitchFamily="18" charset="0"/>
              </a:rPr>
              <a:t>5</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 mod 14</a:t>
            </a:r>
          </a:p>
          <a:p>
            <a:pPr eaLnBrk="1" hangingPunct="1">
              <a:defRPr/>
            </a:pP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Cipher=4 -&gt;</a:t>
            </a:r>
            <a:r>
              <a:rPr lang="en-AU" altLang="en-US" sz="2800" dirty="0" err="1">
                <a:effectLst/>
                <a:latin typeface="Times New Roman" panose="02020603050405020304" pitchFamily="18" charset="0"/>
                <a:ea typeface="ＭＳ Ｐゴシック" panose="020B0600070205080204" pitchFamily="34" charset="-128"/>
                <a:cs typeface="Times New Roman" panose="02020603050405020304" pitchFamily="18" charset="0"/>
              </a:rPr>
              <a:t>ConvertText</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-&gt; D</a:t>
            </a:r>
          </a:p>
          <a:p>
            <a:pPr eaLnBrk="1" hangingPunct="1">
              <a:defRPr/>
            </a:pP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PR={</a:t>
            </a:r>
            <a:r>
              <a:rPr lang="en-AU" altLang="en-US" sz="2800" b="1" dirty="0" err="1">
                <a:effectLst/>
                <a:latin typeface="Times New Roman" panose="02020603050405020304" pitchFamily="18" charset="0"/>
                <a:ea typeface="ＭＳ Ｐゴシック" panose="020B0600070205080204" pitchFamily="34" charset="-128"/>
                <a:cs typeface="Times New Roman" panose="02020603050405020304" pitchFamily="18" charset="0"/>
              </a:rPr>
              <a:t>d,</a:t>
            </a:r>
            <a:r>
              <a:rPr lang="en-AU" altLang="en-US" sz="2800" b="1" u="sng" dirty="0" err="1">
                <a:effectLst/>
                <a:latin typeface="Times New Roman" panose="02020603050405020304" pitchFamily="18" charset="0"/>
                <a:ea typeface="ＭＳ Ｐゴシック" panose="020B0600070205080204" pitchFamily="34" charset="-128"/>
                <a:cs typeface="Times New Roman" panose="02020603050405020304" pitchFamily="18" charset="0"/>
              </a:rPr>
              <a:t>n</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}=(11,</a:t>
            </a:r>
            <a:r>
              <a:rPr lang="en-AU" altLang="en-US" sz="2800" u="sng" dirty="0">
                <a:effectLst/>
                <a:latin typeface="Times New Roman" panose="02020603050405020304" pitchFamily="18" charset="0"/>
                <a:ea typeface="ＭＳ Ｐゴシック" panose="020B0600070205080204" pitchFamily="34" charset="-128"/>
                <a:cs typeface="Times New Roman" panose="02020603050405020304" pitchFamily="18" charset="0"/>
              </a:rPr>
              <a:t>14</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a:t>
            </a:r>
          </a:p>
          <a:p>
            <a:pPr eaLnBrk="1" hangingPunct="1">
              <a:defRPr/>
            </a:pP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Decipher= M = C</a:t>
            </a:r>
            <a:r>
              <a:rPr lang="en-AU" altLang="en-US" sz="2800" baseline="30000" dirty="0">
                <a:effectLst/>
                <a:latin typeface="Times New Roman" panose="02020603050405020304" pitchFamily="18" charset="0"/>
                <a:ea typeface="ＭＳ Ｐゴシック" panose="020B0600070205080204" pitchFamily="34" charset="-128"/>
                <a:cs typeface="Times New Roman" panose="02020603050405020304" pitchFamily="18" charset="0"/>
              </a:rPr>
              <a:t>d</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 mod n -&gt; 4</a:t>
            </a:r>
            <a:r>
              <a:rPr lang="en-AU" altLang="en-US" sz="2800" baseline="30000" dirty="0">
                <a:effectLst/>
                <a:latin typeface="Times New Roman" panose="02020603050405020304" pitchFamily="18" charset="0"/>
                <a:ea typeface="ＭＳ Ｐゴシック" panose="020B0600070205080204" pitchFamily="34" charset="-128"/>
                <a:cs typeface="Times New Roman" panose="02020603050405020304" pitchFamily="18" charset="0"/>
              </a:rPr>
              <a:t>11</a:t>
            </a: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 mod 14=2</a:t>
            </a:r>
          </a:p>
          <a:p>
            <a:pPr eaLnBrk="1" hangingPunct="1">
              <a:defRPr/>
            </a:pPr>
            <a:r>
              <a:rPr lang="en-AU" altLang="en-US" sz="2800" dirty="0">
                <a:effectLst/>
                <a:latin typeface="Times New Roman" panose="02020603050405020304" pitchFamily="18" charset="0"/>
                <a:ea typeface="ＭＳ Ｐゴシック" panose="020B0600070205080204" pitchFamily="34" charset="-128"/>
                <a:cs typeface="Times New Roman" panose="02020603050405020304" pitchFamily="18" charset="0"/>
              </a:rPr>
              <a:t>So 2 is the Same as B the message.</a:t>
            </a:r>
          </a:p>
        </p:txBody>
      </p:sp>
      <p:sp>
        <p:nvSpPr>
          <p:cNvPr id="2" name="Slide Number Placeholder 1">
            <a:extLst>
              <a:ext uri="{FF2B5EF4-FFF2-40B4-BE49-F238E27FC236}">
                <a16:creationId xmlns:a16="http://schemas.microsoft.com/office/drawing/2014/main" id="{22EB5053-A410-448C-A0E3-BAAFCAAE877A}"/>
              </a:ext>
            </a:extLst>
          </p:cNvPr>
          <p:cNvSpPr>
            <a:spLocks noGrp="1"/>
          </p:cNvSpPr>
          <p:nvPr>
            <p:ph type="sldNum" sz="quarter" idx="12"/>
          </p:nvPr>
        </p:nvSpPr>
        <p:spPr/>
        <p:txBody>
          <a:bodyPr/>
          <a:lstStyle/>
          <a:p>
            <a:pPr>
              <a:defRPr/>
            </a:pPr>
            <a:fld id="{309D7C35-13A4-4254-87CE-4ED12F6DAA6B}" type="slidenum">
              <a:rPr lang="en-US" smtClean="0"/>
              <a:pPr>
                <a:defRPr/>
              </a:pPr>
              <a:t>50</a:t>
            </a:fld>
            <a:endParaRPr lang="en-US" dirty="0"/>
          </a:p>
        </p:txBody>
      </p:sp>
    </p:spTree>
    <p:extLst>
      <p:ext uri="{BB962C8B-B14F-4D97-AF65-F5344CB8AC3E}">
        <p14:creationId xmlns:p14="http://schemas.microsoft.com/office/powerpoint/2010/main" val="42527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6563">
                                            <p:txEl>
                                              <p:pRg st="1" end="1"/>
                                            </p:txEl>
                                          </p:spTgt>
                                        </p:tgtEl>
                                        <p:attrNameLst>
                                          <p:attrName>style.visibility</p:attrName>
                                        </p:attrNameLst>
                                      </p:cBhvr>
                                      <p:to>
                                        <p:strVal val="visible"/>
                                      </p:to>
                                    </p:set>
                                    <p:anim calcmode="lin" valueType="num">
                                      <p:cBhvr additive="base">
                                        <p:cTn id="11" dur="500" fill="hold"/>
                                        <p:tgtEl>
                                          <p:spTgt spid="6656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6563">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6563">
                                            <p:txEl>
                                              <p:pRg st="2" end="2"/>
                                            </p:txEl>
                                          </p:spTgt>
                                        </p:tgtEl>
                                        <p:attrNameLst>
                                          <p:attrName>style.visibility</p:attrName>
                                        </p:attrNameLst>
                                      </p:cBhvr>
                                      <p:to>
                                        <p:strVal val="visible"/>
                                      </p:to>
                                    </p:set>
                                    <p:anim calcmode="lin" valueType="num">
                                      <p:cBhvr additive="base">
                                        <p:cTn id="17" dur="500" fill="hold"/>
                                        <p:tgtEl>
                                          <p:spTgt spid="6656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6563">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66563">
                                            <p:txEl>
                                              <p:pRg st="3" end="3"/>
                                            </p:txEl>
                                          </p:spTgt>
                                        </p:tgtEl>
                                        <p:attrNameLst>
                                          <p:attrName>style.visibility</p:attrName>
                                        </p:attrNameLst>
                                      </p:cBhvr>
                                      <p:to>
                                        <p:strVal val="visible"/>
                                      </p:to>
                                    </p:set>
                                    <p:anim calcmode="lin" valueType="num">
                                      <p:cBhvr additive="base">
                                        <p:cTn id="23" dur="500" fill="hold"/>
                                        <p:tgtEl>
                                          <p:spTgt spid="6656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6563">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66563">
                                            <p:txEl>
                                              <p:pRg st="4" end="4"/>
                                            </p:txEl>
                                          </p:spTgt>
                                        </p:tgtEl>
                                        <p:attrNameLst>
                                          <p:attrName>style.visibility</p:attrName>
                                        </p:attrNameLst>
                                      </p:cBhvr>
                                      <p:to>
                                        <p:strVal val="visible"/>
                                      </p:to>
                                    </p:set>
                                    <p:anim calcmode="lin" valueType="num">
                                      <p:cBhvr additive="base">
                                        <p:cTn id="29" dur="500" fill="hold"/>
                                        <p:tgtEl>
                                          <p:spTgt spid="6656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6563">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66563">
                                            <p:txEl>
                                              <p:pRg st="5" end="5"/>
                                            </p:txEl>
                                          </p:spTgt>
                                        </p:tgtEl>
                                        <p:attrNameLst>
                                          <p:attrName>style.visibility</p:attrName>
                                        </p:attrNameLst>
                                      </p:cBhvr>
                                      <p:to>
                                        <p:strVal val="visible"/>
                                      </p:to>
                                    </p:set>
                                    <p:anim calcmode="lin" valueType="num">
                                      <p:cBhvr additive="base">
                                        <p:cTn id="35" dur="500" fill="hold"/>
                                        <p:tgtEl>
                                          <p:spTgt spid="6656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6563">
                                            <p:txEl>
                                              <p:pRg st="5" end="5"/>
                                            </p:txEl>
                                          </p:spTgt>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66563">
                                            <p:txEl>
                                              <p:pRg st="6" end="6"/>
                                            </p:txEl>
                                          </p:spTgt>
                                        </p:tgtEl>
                                        <p:attrNameLst>
                                          <p:attrName>style.visibility</p:attrName>
                                        </p:attrNameLst>
                                      </p:cBhvr>
                                      <p:to>
                                        <p:strVal val="visible"/>
                                      </p:to>
                                    </p:set>
                                    <p:anim calcmode="lin" valueType="num">
                                      <p:cBhvr additive="base">
                                        <p:cTn id="39" dur="500" fill="hold"/>
                                        <p:tgtEl>
                                          <p:spTgt spid="6656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6563">
                                            <p:txEl>
                                              <p:pRg st="6" end="6"/>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4C43-1BB4-43C4-9ACD-D42B2745B996}"/>
              </a:ext>
            </a:extLst>
          </p:cNvPr>
          <p:cNvSpPr>
            <a:spLocks noGrp="1"/>
          </p:cNvSpPr>
          <p:nvPr>
            <p:ph type="title"/>
          </p:nvPr>
        </p:nvSpPr>
        <p:spPr/>
        <p:txBody>
          <a:bodyPr/>
          <a:lstStyle/>
          <a:p>
            <a:r>
              <a:rPr lang="en-US" dirty="0"/>
              <a:t>RSA limitation</a:t>
            </a:r>
          </a:p>
        </p:txBody>
      </p:sp>
      <p:sp>
        <p:nvSpPr>
          <p:cNvPr id="3" name="Content Placeholder 2">
            <a:extLst>
              <a:ext uri="{FF2B5EF4-FFF2-40B4-BE49-F238E27FC236}">
                <a16:creationId xmlns:a16="http://schemas.microsoft.com/office/drawing/2014/main" id="{484457C7-8045-4DE9-BB57-F7C1280D1E98}"/>
              </a:ext>
            </a:extLst>
          </p:cNvPr>
          <p:cNvSpPr>
            <a:spLocks noGrp="1"/>
          </p:cNvSpPr>
          <p:nvPr>
            <p:ph idx="1"/>
          </p:nvPr>
        </p:nvSpPr>
        <p:spPr/>
        <p:txBody>
          <a:bodyPr>
            <a:normAutofit/>
          </a:bodyPr>
          <a:lstStyle/>
          <a:p>
            <a:pPr eaLnBrk="1" hangingPunct="1"/>
            <a:r>
              <a:rPr lang="en-US" altLang="en-US" sz="2800" dirty="0">
                <a:latin typeface="Arial" panose="020B0604020202020204" pitchFamily="34" charset="0"/>
              </a:rPr>
              <a:t>RSA limit: Message size must be less or equal to </a:t>
            </a:r>
            <a:r>
              <a:rPr lang="en-US" altLang="en-US" sz="2800" dirty="0" err="1">
                <a:latin typeface="Arial" panose="020B0604020202020204" pitchFamily="34" charset="0"/>
              </a:rPr>
              <a:t>rsa</a:t>
            </a:r>
            <a:r>
              <a:rPr lang="en-US" altLang="en-US" sz="2800" dirty="0">
                <a:latin typeface="Arial" panose="020B0604020202020204" pitchFamily="34" charset="0"/>
              </a:rPr>
              <a:t> key size</a:t>
            </a:r>
          </a:p>
          <a:p>
            <a:pPr lvl="1" eaLnBrk="1" hangingPunct="1"/>
            <a:r>
              <a:rPr lang="en-US" altLang="en-US" sz="2600" b="1" dirty="0">
                <a:latin typeface="Arial" panose="020B0604020202020204" pitchFamily="34" charset="0"/>
              </a:rPr>
              <a:t>RSA key size which is only 256 bytes or bigger</a:t>
            </a:r>
          </a:p>
          <a:p>
            <a:pPr eaLnBrk="1" hangingPunct="1"/>
            <a:r>
              <a:rPr lang="en-US" altLang="en-US" sz="2800" dirty="0">
                <a:latin typeface="Arial" panose="020B0604020202020204" pitchFamily="34" charset="0"/>
              </a:rPr>
              <a:t>So for bigger data,</a:t>
            </a:r>
          </a:p>
          <a:p>
            <a:pPr lvl="1" eaLnBrk="1" hangingPunct="1"/>
            <a:r>
              <a:rPr lang="en-US" altLang="en-US" sz="2600" dirty="0">
                <a:latin typeface="Arial" panose="020B0604020202020204" pitchFamily="34" charset="0"/>
              </a:rPr>
              <a:t> we encrypt AES which has 256bits or 512bits key size using RSA.</a:t>
            </a:r>
          </a:p>
          <a:p>
            <a:pPr lvl="1" eaLnBrk="1" hangingPunct="1"/>
            <a:r>
              <a:rPr lang="en-US" altLang="en-US" sz="2600" dirty="0">
                <a:latin typeface="Arial" panose="020B0604020202020204" pitchFamily="34" charset="0"/>
              </a:rPr>
              <a:t>We send AES key using RSA. </a:t>
            </a:r>
          </a:p>
          <a:p>
            <a:pPr lvl="1" eaLnBrk="1" hangingPunct="1"/>
            <a:r>
              <a:rPr lang="en-US" altLang="en-US" sz="2600" dirty="0">
                <a:latin typeface="Arial" panose="020B0604020202020204" pitchFamily="34" charset="0"/>
              </a:rPr>
              <a:t>We send our message body Decrypted by AES. </a:t>
            </a:r>
          </a:p>
          <a:p>
            <a:pPr lvl="1" eaLnBrk="1" hangingPunct="1"/>
            <a:endParaRPr lang="en-US" altLang="en-US" sz="2600" dirty="0">
              <a:latin typeface="Arial" panose="020B0604020202020204" pitchFamily="34" charset="0"/>
            </a:endParaRPr>
          </a:p>
          <a:p>
            <a:endParaRPr lang="en-US" sz="2800" dirty="0"/>
          </a:p>
        </p:txBody>
      </p:sp>
      <p:sp>
        <p:nvSpPr>
          <p:cNvPr id="4" name="Slide Number Placeholder 3">
            <a:extLst>
              <a:ext uri="{FF2B5EF4-FFF2-40B4-BE49-F238E27FC236}">
                <a16:creationId xmlns:a16="http://schemas.microsoft.com/office/drawing/2014/main" id="{0841DC59-2AEE-46AE-94B2-A35FB2F192B1}"/>
              </a:ext>
            </a:extLst>
          </p:cNvPr>
          <p:cNvSpPr>
            <a:spLocks noGrp="1"/>
          </p:cNvSpPr>
          <p:nvPr>
            <p:ph type="sldNum" sz="quarter" idx="12"/>
          </p:nvPr>
        </p:nvSpPr>
        <p:spPr/>
        <p:txBody>
          <a:bodyPr/>
          <a:lstStyle/>
          <a:p>
            <a:pPr>
              <a:defRPr/>
            </a:pPr>
            <a:fld id="{309D7C35-13A4-4254-87CE-4ED12F6DAA6B}" type="slidenum">
              <a:rPr lang="en-US" smtClean="0"/>
              <a:pPr>
                <a:defRPr/>
              </a:pPr>
              <a:t>51</a:t>
            </a:fld>
            <a:endParaRPr lang="en-US" dirty="0"/>
          </a:p>
        </p:txBody>
      </p:sp>
    </p:spTree>
    <p:extLst>
      <p:ext uri="{BB962C8B-B14F-4D97-AF65-F5344CB8AC3E}">
        <p14:creationId xmlns:p14="http://schemas.microsoft.com/office/powerpoint/2010/main" val="105155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arn(inVertical)">
                                      <p:cBhvr>
                                        <p:cTn id="10" dur="500"/>
                                        <p:tgtEl>
                                          <p:spTgt spid="3">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arn(inVertical)">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C1CDAA3-9B0B-43B7-961F-D8A78A94D358}"/>
              </a:ext>
            </a:extLst>
          </p:cNvPr>
          <p:cNvSpPr>
            <a:spLocks noGrp="1" noChangeArrowheads="1"/>
          </p:cNvSpPr>
          <p:nvPr>
            <p:ph type="title"/>
          </p:nvPr>
        </p:nvSpPr>
        <p:spPr/>
        <p:txBody>
          <a:bodyPr/>
          <a:lstStyle/>
          <a:p>
            <a:pPr eaLnBrk="1" hangingPunct="1">
              <a:defRPr/>
            </a:pPr>
            <a:r>
              <a:rPr lang="en-AU"/>
              <a:t>RSA Key Setup</a:t>
            </a:r>
          </a:p>
        </p:txBody>
      </p:sp>
      <p:sp>
        <p:nvSpPr>
          <p:cNvPr id="63491" name="Rectangle 3">
            <a:extLst>
              <a:ext uri="{FF2B5EF4-FFF2-40B4-BE49-F238E27FC236}">
                <a16:creationId xmlns:a16="http://schemas.microsoft.com/office/drawing/2014/main" id="{CB71C54D-712C-4C39-B79A-6F30FB5B930C}"/>
              </a:ext>
            </a:extLst>
          </p:cNvPr>
          <p:cNvSpPr>
            <a:spLocks noGrp="1" noChangeArrowheads="1"/>
          </p:cNvSpPr>
          <p:nvPr>
            <p:ph type="body" idx="1"/>
          </p:nvPr>
        </p:nvSpPr>
        <p:spPr>
          <a:xfrm>
            <a:off x="457200" y="1724744"/>
            <a:ext cx="8229600" cy="4800600"/>
          </a:xfrm>
        </p:spPr>
        <p:txBody>
          <a:bodyPr>
            <a:normAutofit fontScale="92500" lnSpcReduction="20000"/>
          </a:bodyPr>
          <a:lstStyle/>
          <a:p>
            <a:pPr eaLnBrk="1" hangingPunct="1">
              <a:lnSpc>
                <a:spcPct val="90000"/>
              </a:lnSpc>
              <a:defRPr/>
            </a:pPr>
            <a:r>
              <a:rPr lang="en-AU" altLang="en-US" sz="2800" dirty="0">
                <a:ea typeface="ＭＳ Ｐゴシック" panose="020B0600070205080204" pitchFamily="34" charset="-128"/>
              </a:rPr>
              <a:t>Each user generates a public/private key pair by: </a:t>
            </a:r>
          </a:p>
          <a:p>
            <a:pPr eaLnBrk="1" hangingPunct="1">
              <a:lnSpc>
                <a:spcPct val="90000"/>
              </a:lnSpc>
              <a:defRPr/>
            </a:pPr>
            <a:r>
              <a:rPr lang="en-US" altLang="en-US" sz="2800" dirty="0">
                <a:ea typeface="ＭＳ Ｐゴシック" panose="020B0600070205080204" pitchFamily="34" charset="-128"/>
              </a:rPr>
              <a:t>1) </a:t>
            </a:r>
            <a:r>
              <a:rPr lang="en-AU" altLang="en-US" sz="2800" dirty="0">
                <a:ea typeface="ＭＳ Ｐゴシック" panose="020B0600070205080204" pitchFamily="34" charset="-128"/>
              </a:rPr>
              <a:t>selecting two large primes at random: </a:t>
            </a:r>
            <a:r>
              <a:rPr lang="en-AU" altLang="en-US" sz="2800" dirty="0">
                <a:latin typeface="Courier New" panose="02070309020205020404" pitchFamily="49" charset="0"/>
                <a:ea typeface="ＭＳ Ｐゴシック" panose="020B0600070205080204" pitchFamily="34" charset="-128"/>
              </a:rPr>
              <a:t>p, q</a:t>
            </a:r>
            <a:r>
              <a:rPr lang="en-AU" altLang="en-US" sz="2800" dirty="0">
                <a:ea typeface="ＭＳ Ｐゴシック" panose="020B0600070205080204" pitchFamily="34" charset="-128"/>
              </a:rPr>
              <a:t> </a:t>
            </a:r>
            <a:r>
              <a:rPr lang="en-US" altLang="en-US" sz="2800" dirty="0">
                <a:ea typeface="ＭＳ Ｐゴシック" panose="020B0600070205080204" pitchFamily="34" charset="-128"/>
              </a:rPr>
              <a:t>(i.e:17,11)</a:t>
            </a:r>
            <a:endParaRPr lang="en-AU" altLang="en-US" sz="2800" dirty="0">
              <a:ea typeface="ＭＳ Ｐゴシック" panose="020B0600070205080204" pitchFamily="34" charset="-128"/>
            </a:endParaRPr>
          </a:p>
          <a:p>
            <a:pPr eaLnBrk="1" hangingPunct="1">
              <a:lnSpc>
                <a:spcPct val="90000"/>
              </a:lnSpc>
              <a:defRPr/>
            </a:pPr>
            <a:r>
              <a:rPr lang="en-AU" altLang="en-US" sz="2800" dirty="0">
                <a:ea typeface="ＭＳ Ｐゴシック" panose="020B0600070205080204" pitchFamily="34" charset="-128"/>
              </a:rPr>
              <a:t>computing their system modulus </a:t>
            </a:r>
            <a:r>
              <a:rPr lang="en-AU" altLang="en-US" sz="2800" b="1" dirty="0">
                <a:latin typeface="Courier New" panose="02070309020205020404" pitchFamily="49" charset="0"/>
                <a:ea typeface="ＭＳ Ｐゴシック" panose="020B0600070205080204" pitchFamily="34" charset="-128"/>
              </a:rPr>
              <a:t>n</a:t>
            </a:r>
            <a:r>
              <a:rPr lang="en-AU" altLang="en-US" sz="2800" dirty="0">
                <a:latin typeface="Courier New" panose="02070309020205020404" pitchFamily="49" charset="0"/>
                <a:ea typeface="ＭＳ Ｐゴシック" panose="020B0600070205080204" pitchFamily="34" charset="-128"/>
              </a:rPr>
              <a:t>=</a:t>
            </a:r>
            <a:r>
              <a:rPr lang="en-AU" altLang="en-US" sz="2800" dirty="0" err="1">
                <a:latin typeface="Courier New" panose="02070309020205020404" pitchFamily="49" charset="0"/>
                <a:ea typeface="ＭＳ Ｐゴシック" panose="020B0600070205080204" pitchFamily="34" charset="-128"/>
              </a:rPr>
              <a:t>p.q</a:t>
            </a:r>
            <a:r>
              <a:rPr lang="en-AU" altLang="en-US" sz="2800" dirty="0">
                <a:latin typeface="Courier New" panose="02070309020205020404" pitchFamily="49" charset="0"/>
                <a:ea typeface="ＭＳ Ｐゴシック" panose="020B0600070205080204" pitchFamily="34" charset="-128"/>
              </a:rPr>
              <a:t> </a:t>
            </a:r>
            <a:r>
              <a:rPr lang="en-AU" altLang="en-US" sz="2800" dirty="0">
                <a:ea typeface="ＭＳ Ｐゴシック" panose="020B0600070205080204" pitchFamily="34" charset="-128"/>
              </a:rPr>
              <a:t>(i.e.,:187)</a:t>
            </a:r>
            <a:endParaRPr lang="en-AU" altLang="en-US" sz="2800" dirty="0">
              <a:latin typeface="Courier New" panose="02070309020205020404" pitchFamily="49" charset="0"/>
              <a:ea typeface="ＭＳ Ｐゴシック" panose="020B0600070205080204" pitchFamily="34" charset="-128"/>
            </a:endParaRPr>
          </a:p>
          <a:p>
            <a:pPr lvl="1" eaLnBrk="1" hangingPunct="1">
              <a:lnSpc>
                <a:spcPct val="90000"/>
              </a:lnSpc>
              <a:defRPr/>
            </a:pPr>
            <a:r>
              <a:rPr lang="en-AU" altLang="en-US" sz="2400" dirty="0">
                <a:ea typeface="ＭＳ Ｐゴシック" panose="020B0600070205080204" pitchFamily="34" charset="-128"/>
              </a:rPr>
              <a:t>note (phi) </a:t>
            </a:r>
            <a:r>
              <a:rPr lang="en-AU" altLang="en-US" sz="2400" dirty="0">
                <a:latin typeface="Courier New" panose="02070309020205020404" pitchFamily="49" charset="0"/>
                <a:ea typeface="ＭＳ Ｐゴシック" panose="020B0600070205080204" pitchFamily="34" charset="-128"/>
              </a:rPr>
              <a:t>ø(n)=(p-1)(q-1)</a:t>
            </a:r>
            <a:r>
              <a:rPr lang="en-AU" altLang="en-US" sz="2400" dirty="0">
                <a:ea typeface="ＭＳ Ｐゴシック" panose="020B0600070205080204" pitchFamily="34" charset="-128"/>
              </a:rPr>
              <a:t> </a:t>
            </a:r>
            <a:r>
              <a:rPr lang="en-AU" altLang="en-US" sz="2800" dirty="0">
                <a:ea typeface="ＭＳ Ｐゴシック" panose="020B0600070205080204" pitchFamily="34" charset="-128"/>
              </a:rPr>
              <a:t>selecting at random the encryption key </a:t>
            </a:r>
            <a:r>
              <a:rPr lang="en-AU" altLang="en-US" sz="2800" dirty="0">
                <a:latin typeface="Courier New" panose="02070309020205020404" pitchFamily="49" charset="0"/>
                <a:ea typeface="ＭＳ Ｐゴシック" panose="020B0600070205080204" pitchFamily="34" charset="-128"/>
              </a:rPr>
              <a:t>e </a:t>
            </a:r>
            <a:r>
              <a:rPr lang="en-AU" altLang="en-US" sz="2800" dirty="0">
                <a:ea typeface="ＭＳ Ｐゴシック" panose="020B0600070205080204" pitchFamily="34" charset="-128"/>
              </a:rPr>
              <a:t>to be a prime to ø(n)</a:t>
            </a:r>
          </a:p>
          <a:p>
            <a:pPr lvl="1" eaLnBrk="1" hangingPunct="1">
              <a:lnSpc>
                <a:spcPct val="90000"/>
              </a:lnSpc>
              <a:defRPr/>
            </a:pPr>
            <a:r>
              <a:rPr lang="en-AU" altLang="en-US" dirty="0">
                <a:ea typeface="ＭＳ Ｐゴシック" panose="020B0600070205080204" pitchFamily="34" charset="-128"/>
                <a:cs typeface="Arial" panose="020B0604020202020204" pitchFamily="34" charset="0"/>
              </a:rPr>
              <a:t>where </a:t>
            </a:r>
            <a:r>
              <a:rPr lang="en-AU" altLang="en-US" dirty="0">
                <a:latin typeface="Courier New" panose="02070309020205020404" pitchFamily="49" charset="0"/>
                <a:ea typeface="ＭＳ Ｐゴシック" panose="020B0600070205080204" pitchFamily="34" charset="-128"/>
                <a:cs typeface="Courier New" panose="02070309020205020404" pitchFamily="49" charset="0"/>
              </a:rPr>
              <a:t>1&lt;</a:t>
            </a:r>
            <a:r>
              <a:rPr lang="en-AU" altLang="en-US" b="1" dirty="0">
                <a:latin typeface="Courier New" panose="02070309020205020404" pitchFamily="49" charset="0"/>
                <a:ea typeface="ＭＳ Ｐゴシック" panose="020B0600070205080204" pitchFamily="34" charset="-128"/>
                <a:cs typeface="Courier New" panose="02070309020205020404" pitchFamily="49" charset="0"/>
              </a:rPr>
              <a:t>e</a:t>
            </a:r>
            <a:r>
              <a:rPr lang="en-AU" altLang="en-US" dirty="0">
                <a:latin typeface="Courier New" panose="02070309020205020404" pitchFamily="49" charset="0"/>
                <a:ea typeface="ＭＳ Ｐゴシック" panose="020B0600070205080204" pitchFamily="34" charset="-128"/>
                <a:cs typeface="Courier New" panose="02070309020205020404" pitchFamily="49" charset="0"/>
              </a:rPr>
              <a:t>&lt;ø(n), </a:t>
            </a:r>
            <a:r>
              <a:rPr lang="en-AU" altLang="en-US" dirty="0" err="1">
                <a:latin typeface="Courier New" panose="02070309020205020404" pitchFamily="49" charset="0"/>
                <a:ea typeface="ＭＳ Ｐゴシック" panose="020B0600070205080204" pitchFamily="34" charset="-128"/>
                <a:cs typeface="Courier New" panose="02070309020205020404" pitchFamily="49" charset="0"/>
              </a:rPr>
              <a:t>gcd</a:t>
            </a:r>
            <a:r>
              <a:rPr lang="en-AU" altLang="en-US" dirty="0">
                <a:latin typeface="Courier New" panose="02070309020205020404" pitchFamily="49" charset="0"/>
                <a:ea typeface="ＭＳ Ｐゴシック" panose="020B0600070205080204" pitchFamily="34" charset="-128"/>
                <a:cs typeface="Courier New" panose="02070309020205020404" pitchFamily="49" charset="0"/>
              </a:rPr>
              <a:t>(</a:t>
            </a:r>
            <a:r>
              <a:rPr lang="en-AU" altLang="en-US" dirty="0" err="1">
                <a:latin typeface="Courier New" panose="02070309020205020404" pitchFamily="49" charset="0"/>
                <a:ea typeface="ＭＳ Ｐゴシック" panose="020B0600070205080204" pitchFamily="34" charset="-128"/>
                <a:cs typeface="Courier New" panose="02070309020205020404" pitchFamily="49" charset="0"/>
              </a:rPr>
              <a:t>e,ø</a:t>
            </a:r>
            <a:r>
              <a:rPr lang="en-AU" altLang="en-US" dirty="0">
                <a:latin typeface="Courier New" panose="02070309020205020404" pitchFamily="49" charset="0"/>
                <a:ea typeface="ＭＳ Ｐゴシック" panose="020B0600070205080204" pitchFamily="34" charset="-128"/>
                <a:cs typeface="Courier New" panose="02070309020205020404" pitchFamily="49" charset="0"/>
              </a:rPr>
              <a:t>(n))=1 </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(i.e., </a:t>
            </a:r>
            <a:r>
              <a:rPr lang="en-US" altLang="en-US" b="1" dirty="0">
                <a:latin typeface="Courier New" panose="02070309020205020404" pitchFamily="49" charset="0"/>
                <a:ea typeface="ＭＳ Ｐゴシック" panose="020B0600070205080204" pitchFamily="34" charset="-128"/>
                <a:cs typeface="Courier New" panose="02070309020205020404" pitchFamily="49" charset="0"/>
              </a:rPr>
              <a:t>e=7</a:t>
            </a:r>
            <a:r>
              <a:rPr lang="en-US" altLang="en-US" dirty="0">
                <a:latin typeface="Courier New" panose="02070309020205020404" pitchFamily="49" charset="0"/>
                <a:ea typeface="ＭＳ Ｐゴシック" panose="020B0600070205080204" pitchFamily="34" charset="-128"/>
                <a:cs typeface="Courier New" panose="02070309020205020404" pitchFamily="49" charset="0"/>
              </a:rPr>
              <a:t>)</a:t>
            </a:r>
            <a:endParaRPr lang="en-AU" altLang="en-US" dirty="0">
              <a:latin typeface="Courier New" panose="02070309020205020404" pitchFamily="49" charset="0"/>
              <a:ea typeface="ＭＳ Ｐゴシック" panose="020B0600070205080204" pitchFamily="34" charset="-128"/>
              <a:cs typeface="Courier New" panose="02070309020205020404" pitchFamily="49" charset="0"/>
            </a:endParaRPr>
          </a:p>
          <a:p>
            <a:pPr eaLnBrk="1" hangingPunct="1">
              <a:lnSpc>
                <a:spcPct val="90000"/>
              </a:lnSpc>
              <a:defRPr/>
            </a:pPr>
            <a:r>
              <a:rPr lang="en-AU" altLang="en-US" sz="2800" dirty="0">
                <a:ea typeface="ＭＳ Ｐゴシック" panose="020B0600070205080204" pitchFamily="34" charset="-128"/>
              </a:rPr>
              <a:t>solve following equation to find decryption key </a:t>
            </a:r>
            <a:r>
              <a:rPr lang="en-AU" altLang="en-US" sz="2800" b="1" dirty="0">
                <a:latin typeface="Courier New" panose="02070309020205020404" pitchFamily="49" charset="0"/>
                <a:ea typeface="ＭＳ Ｐゴシック" panose="020B0600070205080204" pitchFamily="34" charset="-128"/>
              </a:rPr>
              <a:t>d</a:t>
            </a:r>
            <a:r>
              <a:rPr lang="en-AU" altLang="en-US" sz="2800" b="1" dirty="0">
                <a:ea typeface="ＭＳ Ｐゴシック" panose="020B0600070205080204" pitchFamily="34" charset="-128"/>
              </a:rPr>
              <a:t> </a:t>
            </a:r>
          </a:p>
          <a:p>
            <a:pPr lvl="1" eaLnBrk="1" hangingPunct="1">
              <a:lnSpc>
                <a:spcPct val="90000"/>
              </a:lnSpc>
              <a:defRPr/>
            </a:pPr>
            <a:r>
              <a:rPr lang="en-AU" altLang="en-US" dirty="0" err="1">
                <a:latin typeface="Courier New" panose="02070309020205020404" pitchFamily="49" charset="0"/>
                <a:ea typeface="ＭＳ Ｐゴシック" panose="020B0600070205080204" pitchFamily="34" charset="-128"/>
              </a:rPr>
              <a:t>e.d</a:t>
            </a:r>
            <a:r>
              <a:rPr lang="en-AU" altLang="en-US" dirty="0">
                <a:latin typeface="Courier New" panose="02070309020205020404" pitchFamily="49" charset="0"/>
                <a:ea typeface="ＭＳ Ｐゴシック" panose="020B0600070205080204" pitchFamily="34" charset="-128"/>
              </a:rPr>
              <a:t> mod 160 =1 and 0</a:t>
            </a:r>
            <a:r>
              <a:rPr lang="en-AU" altLang="en-US" dirty="0">
                <a:latin typeface="Courier New" panose="02070309020205020404" pitchFamily="49" charset="0"/>
                <a:ea typeface="ＭＳ Ｐゴシック" panose="020B0600070205080204" pitchFamily="34" charset="-128"/>
                <a:cs typeface="Courier New" panose="02070309020205020404" pitchFamily="49" charset="0"/>
              </a:rPr>
              <a:t>≤</a:t>
            </a:r>
            <a:r>
              <a:rPr lang="en-AU" altLang="en-US" dirty="0">
                <a:latin typeface="Courier New" panose="02070309020205020404" pitchFamily="49" charset="0"/>
                <a:ea typeface="ＭＳ Ｐゴシック" panose="020B0600070205080204" pitchFamily="34" charset="-128"/>
              </a:rPr>
              <a:t>d</a:t>
            </a:r>
            <a:r>
              <a:rPr lang="en-AU" altLang="en-US" dirty="0">
                <a:latin typeface="Courier New" panose="02070309020205020404" pitchFamily="49" charset="0"/>
                <a:ea typeface="ＭＳ Ｐゴシック" panose="020B0600070205080204" pitchFamily="34" charset="-128"/>
                <a:cs typeface="Courier New" panose="02070309020205020404" pitchFamily="49" charset="0"/>
              </a:rPr>
              <a:t>≤</a:t>
            </a:r>
            <a:r>
              <a:rPr lang="en-AU" altLang="en-US" dirty="0">
                <a:latin typeface="Courier New" panose="02070309020205020404" pitchFamily="49" charset="0"/>
                <a:ea typeface="ＭＳ Ｐゴシック" panose="020B0600070205080204" pitchFamily="34" charset="-128"/>
              </a:rPr>
              <a:t>n (i.e., d=23-&gt;</a:t>
            </a:r>
            <a:r>
              <a:rPr lang="en-AU" altLang="en-US" dirty="0" err="1">
                <a:latin typeface="Courier New" panose="02070309020205020404" pitchFamily="49" charset="0"/>
                <a:ea typeface="ＭＳ Ｐゴシック" panose="020B0600070205080204" pitchFamily="34" charset="-128"/>
              </a:rPr>
              <a:t>bcz</a:t>
            </a:r>
            <a:r>
              <a:rPr lang="en-AU" altLang="en-US" dirty="0">
                <a:latin typeface="Courier New" panose="02070309020205020404" pitchFamily="49" charset="0"/>
                <a:ea typeface="ＭＳ Ｐゴシック" panose="020B0600070205080204" pitchFamily="34" charset="-128"/>
              </a:rPr>
              <a:t> 7*</a:t>
            </a:r>
            <a:r>
              <a:rPr lang="en-AU" altLang="en-US" b="1" dirty="0">
                <a:latin typeface="Courier New" panose="02070309020205020404" pitchFamily="49" charset="0"/>
                <a:ea typeface="ＭＳ Ｐゴシック" panose="020B0600070205080204" pitchFamily="34" charset="-128"/>
              </a:rPr>
              <a:t>23</a:t>
            </a:r>
            <a:r>
              <a:rPr lang="en-AU" altLang="en-US" dirty="0">
                <a:latin typeface="Courier New" panose="02070309020205020404" pitchFamily="49" charset="0"/>
                <a:ea typeface="ＭＳ Ｐゴシック" panose="020B0600070205080204" pitchFamily="34" charset="-128"/>
              </a:rPr>
              <a:t>=161)</a:t>
            </a:r>
            <a:r>
              <a:rPr lang="en-AU" altLang="en-US" dirty="0">
                <a:ea typeface="ＭＳ Ｐゴシック" panose="020B0600070205080204" pitchFamily="34" charset="-128"/>
              </a:rPr>
              <a:t> </a:t>
            </a:r>
          </a:p>
          <a:p>
            <a:pPr eaLnBrk="1" hangingPunct="1">
              <a:lnSpc>
                <a:spcPct val="90000"/>
              </a:lnSpc>
              <a:defRPr/>
            </a:pPr>
            <a:r>
              <a:rPr lang="en-AU" altLang="en-US" sz="2800" dirty="0">
                <a:ea typeface="ＭＳ Ｐゴシック" panose="020B0600070205080204" pitchFamily="34" charset="-128"/>
              </a:rPr>
              <a:t>publish their public encryption key: PU={</a:t>
            </a:r>
            <a:r>
              <a:rPr lang="en-AU" altLang="en-US" sz="2800" dirty="0" err="1">
                <a:ea typeface="ＭＳ Ｐゴシック" panose="020B0600070205080204" pitchFamily="34" charset="-128"/>
              </a:rPr>
              <a:t>e,n</a:t>
            </a:r>
            <a:r>
              <a:rPr lang="en-AU" altLang="en-US" sz="2800" dirty="0">
                <a:ea typeface="ＭＳ Ｐゴシック" panose="020B0600070205080204" pitchFamily="34" charset="-128"/>
              </a:rPr>
              <a:t>} </a:t>
            </a:r>
          </a:p>
          <a:p>
            <a:pPr eaLnBrk="1" hangingPunct="1">
              <a:lnSpc>
                <a:spcPct val="90000"/>
              </a:lnSpc>
              <a:defRPr/>
            </a:pPr>
            <a:r>
              <a:rPr lang="en-AU" altLang="en-US" sz="2800" dirty="0">
                <a:ea typeface="ＭＳ Ｐゴシック" panose="020B0600070205080204" pitchFamily="34" charset="-128"/>
              </a:rPr>
              <a:t>keep secret private decryption key: PR={</a:t>
            </a:r>
            <a:r>
              <a:rPr lang="en-AU" altLang="en-US" sz="2800" dirty="0" err="1">
                <a:ea typeface="ＭＳ Ｐゴシック" panose="020B0600070205080204" pitchFamily="34" charset="-128"/>
              </a:rPr>
              <a:t>d,n</a:t>
            </a:r>
            <a:r>
              <a:rPr lang="en-AU" altLang="en-US" sz="2800" dirty="0">
                <a:ea typeface="ＭＳ Ｐゴシック" panose="020B0600070205080204" pitchFamily="34" charset="-128"/>
              </a:rPr>
              <a:t>} </a:t>
            </a:r>
          </a:p>
        </p:txBody>
      </p:sp>
      <p:sp>
        <p:nvSpPr>
          <p:cNvPr id="2" name="Slide Number Placeholder 1">
            <a:extLst>
              <a:ext uri="{FF2B5EF4-FFF2-40B4-BE49-F238E27FC236}">
                <a16:creationId xmlns:a16="http://schemas.microsoft.com/office/drawing/2014/main" id="{157DCEAF-3D6A-444A-90D4-C16048EADA83}"/>
              </a:ext>
            </a:extLst>
          </p:cNvPr>
          <p:cNvSpPr>
            <a:spLocks noGrp="1"/>
          </p:cNvSpPr>
          <p:nvPr>
            <p:ph type="sldNum" sz="quarter" idx="12"/>
          </p:nvPr>
        </p:nvSpPr>
        <p:spPr/>
        <p:txBody>
          <a:bodyPr/>
          <a:lstStyle/>
          <a:p>
            <a:pPr>
              <a:defRPr/>
            </a:pPr>
            <a:fld id="{309D7C35-13A4-4254-87CE-4ED12F6DAA6B}" type="slidenum">
              <a:rPr lang="en-US" smtClean="0"/>
              <a:pPr>
                <a:defRPr/>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EB76096-5AE5-4E2E-8EC6-8F2BD0714DCF}"/>
              </a:ext>
            </a:extLst>
          </p:cNvPr>
          <p:cNvSpPr>
            <a:spLocks noGrp="1" noChangeArrowheads="1"/>
          </p:cNvSpPr>
          <p:nvPr>
            <p:ph type="title"/>
          </p:nvPr>
        </p:nvSpPr>
        <p:spPr/>
        <p:txBody>
          <a:bodyPr/>
          <a:lstStyle/>
          <a:p>
            <a:pPr eaLnBrk="1" hangingPunct="1">
              <a:defRPr/>
            </a:pPr>
            <a:r>
              <a:rPr lang="en-AU"/>
              <a:t>RSA Example - Key Setup</a:t>
            </a:r>
          </a:p>
        </p:txBody>
      </p:sp>
      <p:sp>
        <p:nvSpPr>
          <p:cNvPr id="69635" name="Rectangle 3">
            <a:extLst>
              <a:ext uri="{FF2B5EF4-FFF2-40B4-BE49-F238E27FC236}">
                <a16:creationId xmlns:a16="http://schemas.microsoft.com/office/drawing/2014/main" id="{ADFF4513-A9DF-42F1-B4D9-3A7F0A63F5C8}"/>
              </a:ext>
            </a:extLst>
          </p:cNvPr>
          <p:cNvSpPr>
            <a:spLocks noGrp="1" noChangeArrowheads="1"/>
          </p:cNvSpPr>
          <p:nvPr>
            <p:ph type="body" idx="1"/>
          </p:nvPr>
        </p:nvSpPr>
        <p:spPr>
          <a:xfrm>
            <a:off x="457200" y="1676400"/>
            <a:ext cx="8382000" cy="4454525"/>
          </a:xfrm>
        </p:spPr>
        <p:txBody>
          <a:bodyPr>
            <a:normAutofit lnSpcReduction="10000"/>
          </a:bodyPr>
          <a:lstStyle/>
          <a:p>
            <a:pPr marL="609600" indent="-609600" eaLnBrk="1" hangingPunct="1">
              <a:lnSpc>
                <a:spcPct val="90000"/>
              </a:lnSpc>
              <a:buFontTx/>
              <a:buAutoNum type="arabicPeriod"/>
              <a:defRPr/>
            </a:pPr>
            <a:r>
              <a:rPr lang="en-AU" altLang="en-US" sz="2800" dirty="0">
                <a:ea typeface="ＭＳ Ｐゴシック" panose="020B0600070205080204" pitchFamily="34" charset="-128"/>
              </a:rPr>
              <a:t>Select primes: </a:t>
            </a:r>
            <a:r>
              <a:rPr lang="en-AU" altLang="en-US" sz="2800" i="1" dirty="0">
                <a:latin typeface="Courier New" panose="02070309020205020404" pitchFamily="49" charset="0"/>
                <a:ea typeface="ＭＳ Ｐゴシック" panose="020B0600070205080204" pitchFamily="34" charset="-128"/>
              </a:rPr>
              <a:t>p</a:t>
            </a:r>
            <a:r>
              <a:rPr lang="en-AU" altLang="en-US" sz="2800" dirty="0">
                <a:latin typeface="Courier New" panose="02070309020205020404" pitchFamily="49" charset="0"/>
                <a:ea typeface="ＭＳ Ｐゴシック" panose="020B0600070205080204" pitchFamily="34" charset="-128"/>
              </a:rPr>
              <a:t>=17 &amp; </a:t>
            </a:r>
            <a:r>
              <a:rPr lang="en-AU" altLang="en-US" sz="2800" i="1" dirty="0">
                <a:latin typeface="Courier New" panose="02070309020205020404" pitchFamily="49" charset="0"/>
                <a:ea typeface="ＭＳ Ｐゴシック" panose="020B0600070205080204" pitchFamily="34" charset="-128"/>
              </a:rPr>
              <a:t>q</a:t>
            </a:r>
            <a:r>
              <a:rPr lang="en-AU" altLang="en-US" sz="2800" dirty="0">
                <a:latin typeface="Courier New" panose="02070309020205020404" pitchFamily="49" charset="0"/>
                <a:ea typeface="ＭＳ Ｐゴシック" panose="020B0600070205080204" pitchFamily="34" charset="-128"/>
              </a:rPr>
              <a:t>=11</a:t>
            </a:r>
            <a:endParaRPr lang="en-AU" altLang="en-US" sz="2800" dirty="0">
              <a:ea typeface="ＭＳ Ｐゴシック" panose="020B0600070205080204" pitchFamily="34" charset="-128"/>
            </a:endParaRPr>
          </a:p>
          <a:p>
            <a:pPr marL="609600" indent="-609600" eaLnBrk="1" hangingPunct="1">
              <a:lnSpc>
                <a:spcPct val="90000"/>
              </a:lnSpc>
              <a:buFontTx/>
              <a:buAutoNum type="arabicPeriod"/>
              <a:defRPr/>
            </a:pPr>
            <a:r>
              <a:rPr lang="en-US" altLang="en-US" sz="2800" dirty="0">
                <a:ea typeface="ＭＳ Ｐゴシック" panose="020B0600070205080204" pitchFamily="34" charset="-128"/>
              </a:rPr>
              <a:t>Calculate	</a:t>
            </a:r>
            <a:r>
              <a:rPr lang="en-AU" altLang="en-US" sz="2800" i="1" dirty="0">
                <a:latin typeface="Courier New" panose="02070309020205020404" pitchFamily="49" charset="0"/>
                <a:ea typeface="ＭＳ Ｐゴシック" panose="020B0600070205080204" pitchFamily="34" charset="-128"/>
              </a:rPr>
              <a:t>n </a:t>
            </a:r>
            <a:r>
              <a:rPr lang="en-AU" altLang="en-US" sz="2800" dirty="0">
                <a:latin typeface="Courier New" panose="02070309020205020404" pitchFamily="49" charset="0"/>
                <a:ea typeface="ＭＳ Ｐゴシック" panose="020B0600070205080204" pitchFamily="34" charset="-128"/>
              </a:rPr>
              <a:t>= </a:t>
            </a:r>
            <a:r>
              <a:rPr lang="en-AU" altLang="en-US" sz="2800" i="1" dirty="0" err="1">
                <a:latin typeface="Courier New" panose="02070309020205020404" pitchFamily="49" charset="0"/>
                <a:ea typeface="ＭＳ Ｐゴシック" panose="020B0600070205080204" pitchFamily="34" charset="-128"/>
              </a:rPr>
              <a:t>p.q</a:t>
            </a:r>
            <a:r>
              <a:rPr lang="en-AU" altLang="en-US" sz="2800" i="1" dirty="0">
                <a:latin typeface="Courier New" panose="02070309020205020404" pitchFamily="49" charset="0"/>
                <a:ea typeface="ＭＳ Ｐゴシック" panose="020B0600070205080204" pitchFamily="34" charset="-128"/>
              </a:rPr>
              <a:t> </a:t>
            </a:r>
            <a:r>
              <a:rPr lang="en-AU" altLang="en-US" sz="2800" dirty="0">
                <a:latin typeface="Courier New" panose="02070309020205020404" pitchFamily="49" charset="0"/>
                <a:ea typeface="ＭＳ Ｐゴシック" panose="020B0600070205080204" pitchFamily="34" charset="-128"/>
              </a:rPr>
              <a:t>=17</a:t>
            </a:r>
            <a:r>
              <a:rPr lang="en-US" altLang="en-US" sz="2800" dirty="0">
                <a:latin typeface="Courier New" panose="02070309020205020404" pitchFamily="49" charset="0"/>
                <a:ea typeface="ＭＳ Ｐゴシック" panose="020B0600070205080204" pitchFamily="34" charset="-128"/>
                <a:cs typeface="Arial" panose="020B0604020202020204" pitchFamily="34" charset="0"/>
              </a:rPr>
              <a:t> x </a:t>
            </a:r>
            <a:r>
              <a:rPr lang="en-AU" altLang="en-US" sz="2800" dirty="0">
                <a:latin typeface="Courier New" panose="02070309020205020404" pitchFamily="49" charset="0"/>
                <a:ea typeface="ＭＳ Ｐゴシック" panose="020B0600070205080204" pitchFamily="34" charset="-128"/>
              </a:rPr>
              <a:t>11=187</a:t>
            </a:r>
          </a:p>
          <a:p>
            <a:pPr marL="609600" indent="-609600" eaLnBrk="1" hangingPunct="1">
              <a:lnSpc>
                <a:spcPct val="90000"/>
              </a:lnSpc>
              <a:buFontTx/>
              <a:buAutoNum type="arabicPeriod"/>
              <a:defRPr/>
            </a:pPr>
            <a:r>
              <a:rPr lang="en-US" altLang="en-US" sz="2800" dirty="0">
                <a:ea typeface="ＭＳ Ｐゴシック" panose="020B0600070205080204" pitchFamily="34" charset="-128"/>
              </a:rPr>
              <a:t>Calculate	</a:t>
            </a:r>
            <a:r>
              <a:rPr lang="en-AU" altLang="en-US" sz="2800" dirty="0">
                <a:latin typeface="Courier New" panose="02070309020205020404" pitchFamily="49" charset="0"/>
                <a:ea typeface="ＭＳ Ｐゴシック" panose="020B0600070205080204" pitchFamily="34" charset="-128"/>
              </a:rPr>
              <a:t>ø(</a:t>
            </a:r>
            <a:r>
              <a:rPr lang="en-AU" altLang="en-US" sz="2800" i="1" dirty="0">
                <a:latin typeface="Courier New" panose="02070309020205020404" pitchFamily="49" charset="0"/>
                <a:ea typeface="ＭＳ Ｐゴシック" panose="020B0600070205080204" pitchFamily="34" charset="-128"/>
              </a:rPr>
              <a:t>n</a:t>
            </a:r>
            <a:r>
              <a:rPr lang="en-AU" altLang="en-US" sz="2800" dirty="0">
                <a:latin typeface="Courier New" panose="02070309020205020404" pitchFamily="49" charset="0"/>
                <a:ea typeface="ＭＳ Ｐゴシック" panose="020B0600070205080204" pitchFamily="34" charset="-128"/>
              </a:rPr>
              <a:t>)=(</a:t>
            </a:r>
            <a:r>
              <a:rPr lang="en-AU" altLang="en-US" sz="2800" i="1" dirty="0">
                <a:latin typeface="Courier New" panose="02070309020205020404" pitchFamily="49" charset="0"/>
                <a:ea typeface="ＭＳ Ｐゴシック" panose="020B0600070205080204" pitchFamily="34" charset="-128"/>
              </a:rPr>
              <a:t>p–</a:t>
            </a:r>
            <a:r>
              <a:rPr lang="en-AU" altLang="en-US" sz="2800" dirty="0">
                <a:latin typeface="Courier New" panose="02070309020205020404" pitchFamily="49" charset="0"/>
                <a:ea typeface="ＭＳ Ｐゴシック" panose="020B0600070205080204" pitchFamily="34" charset="-128"/>
              </a:rPr>
              <a:t>1)(</a:t>
            </a:r>
            <a:r>
              <a:rPr lang="en-AU" altLang="en-US" sz="2800" i="1" dirty="0">
                <a:latin typeface="Courier New" panose="02070309020205020404" pitchFamily="49" charset="0"/>
                <a:ea typeface="ＭＳ Ｐゴシック" panose="020B0600070205080204" pitchFamily="34" charset="-128"/>
              </a:rPr>
              <a:t>q-</a:t>
            </a:r>
            <a:r>
              <a:rPr lang="en-AU" altLang="en-US" sz="2800" dirty="0">
                <a:latin typeface="Courier New" panose="02070309020205020404" pitchFamily="49" charset="0"/>
                <a:ea typeface="ＭＳ Ｐゴシック" panose="020B0600070205080204" pitchFamily="34" charset="-128"/>
              </a:rPr>
              <a:t>1)=16</a:t>
            </a:r>
            <a:r>
              <a:rPr lang="en-US" altLang="en-US" sz="2800" dirty="0">
                <a:latin typeface="Courier New" panose="02070309020205020404" pitchFamily="49" charset="0"/>
                <a:ea typeface="ＭＳ Ｐゴシック" panose="020B0600070205080204" pitchFamily="34" charset="-128"/>
                <a:cs typeface="Arial" panose="020B0604020202020204" pitchFamily="34" charset="0"/>
              </a:rPr>
              <a:t>x</a:t>
            </a:r>
            <a:r>
              <a:rPr lang="en-AU" altLang="en-US" sz="2800" dirty="0">
                <a:latin typeface="Courier New" panose="02070309020205020404" pitchFamily="49" charset="0"/>
                <a:ea typeface="ＭＳ Ｐゴシック" panose="020B0600070205080204" pitchFamily="34" charset="-128"/>
              </a:rPr>
              <a:t>10=160</a:t>
            </a:r>
          </a:p>
          <a:p>
            <a:pPr marL="609600" indent="-609600" eaLnBrk="1" hangingPunct="1">
              <a:lnSpc>
                <a:spcPct val="90000"/>
              </a:lnSpc>
              <a:buFontTx/>
              <a:buAutoNum type="arabicPeriod"/>
              <a:defRPr/>
            </a:pPr>
            <a:r>
              <a:rPr lang="en-AU" altLang="en-US" sz="2800" dirty="0">
                <a:ea typeface="ＭＳ Ｐゴシック" panose="020B0600070205080204" pitchFamily="34" charset="-128"/>
              </a:rPr>
              <a:t>Select </a:t>
            </a:r>
            <a:r>
              <a:rPr lang="en-AU" altLang="en-US" sz="2800" dirty="0">
                <a:latin typeface="Courier New" panose="02070309020205020404" pitchFamily="49" charset="0"/>
                <a:ea typeface="ＭＳ Ｐゴシック" panose="020B0600070205080204" pitchFamily="34" charset="-128"/>
              </a:rPr>
              <a:t>e</a:t>
            </a:r>
            <a:r>
              <a:rPr lang="en-AU" altLang="en-US" sz="2800" dirty="0">
                <a:ea typeface="ＭＳ Ｐゴシック" panose="020B0600070205080204" pitchFamily="34" charset="-128"/>
              </a:rPr>
              <a:t>:</a:t>
            </a:r>
            <a:r>
              <a:rPr lang="en-AU" altLang="en-US" sz="2800" i="1" dirty="0">
                <a:ea typeface="ＭＳ Ｐゴシック" panose="020B0600070205080204" pitchFamily="34" charset="-128"/>
              </a:rPr>
              <a:t> </a:t>
            </a:r>
            <a:r>
              <a:rPr lang="en-AU" altLang="en-US" sz="2800" dirty="0" err="1">
                <a:latin typeface="Courier New" panose="02070309020205020404" pitchFamily="49" charset="0"/>
                <a:ea typeface="ＭＳ Ｐゴシック" panose="020B0600070205080204" pitchFamily="34" charset="-128"/>
              </a:rPr>
              <a:t>gcd</a:t>
            </a:r>
            <a:r>
              <a:rPr lang="en-AU" altLang="en-US" sz="2800" dirty="0">
                <a:latin typeface="Courier New" panose="02070309020205020404" pitchFamily="49" charset="0"/>
                <a:ea typeface="ＭＳ Ｐゴシック" panose="020B0600070205080204" pitchFamily="34" charset="-128"/>
              </a:rPr>
              <a:t>(e,160)=1; </a:t>
            </a:r>
            <a:r>
              <a:rPr lang="en-AU" altLang="en-US" sz="2800" dirty="0">
                <a:ea typeface="ＭＳ Ｐゴシック" panose="020B0600070205080204" pitchFamily="34" charset="-128"/>
              </a:rPr>
              <a:t>choose </a:t>
            </a:r>
            <a:r>
              <a:rPr lang="en-AU" altLang="en-US" sz="2800" i="1" dirty="0">
                <a:latin typeface="Courier New" panose="02070309020205020404" pitchFamily="49" charset="0"/>
                <a:ea typeface="ＭＳ Ｐゴシック" panose="020B0600070205080204" pitchFamily="34" charset="-128"/>
              </a:rPr>
              <a:t>e</a:t>
            </a:r>
            <a:r>
              <a:rPr lang="en-AU" altLang="en-US" sz="2800" dirty="0">
                <a:latin typeface="Courier New" panose="02070309020205020404" pitchFamily="49" charset="0"/>
                <a:ea typeface="ＭＳ Ｐゴシック" panose="020B0600070205080204" pitchFamily="34" charset="-128"/>
              </a:rPr>
              <a:t>=7</a:t>
            </a:r>
            <a:endParaRPr lang="en-AU" altLang="en-US" sz="2800" dirty="0">
              <a:ea typeface="ＭＳ Ｐゴシック" panose="020B0600070205080204" pitchFamily="34" charset="-128"/>
            </a:endParaRPr>
          </a:p>
          <a:p>
            <a:pPr marL="609600" indent="-609600" eaLnBrk="1" hangingPunct="1">
              <a:lnSpc>
                <a:spcPct val="90000"/>
              </a:lnSpc>
              <a:buFontTx/>
              <a:buAutoNum type="arabicPeriod"/>
              <a:defRPr/>
            </a:pPr>
            <a:r>
              <a:rPr lang="en-AU" altLang="en-US" sz="2800" dirty="0">
                <a:ea typeface="ＭＳ Ｐゴシック" panose="020B0600070205080204" pitchFamily="34" charset="-128"/>
              </a:rPr>
              <a:t>Determine </a:t>
            </a:r>
            <a:r>
              <a:rPr lang="en-AU" altLang="en-US" sz="2800" dirty="0">
                <a:latin typeface="Courier New" panose="02070309020205020404" pitchFamily="49" charset="0"/>
                <a:ea typeface="ＭＳ Ｐゴシック" panose="020B0600070205080204" pitchFamily="34" charset="-128"/>
              </a:rPr>
              <a:t>d</a:t>
            </a:r>
            <a:r>
              <a:rPr lang="en-AU" altLang="en-US" sz="2800" dirty="0">
                <a:ea typeface="ＭＳ Ｐゴシック" panose="020B0600070205080204" pitchFamily="34" charset="-128"/>
              </a:rPr>
              <a:t>:</a:t>
            </a:r>
            <a:r>
              <a:rPr lang="en-AU" altLang="en-US" sz="2800" i="1" dirty="0">
                <a:ea typeface="ＭＳ Ｐゴシック" panose="020B0600070205080204" pitchFamily="34" charset="-128"/>
              </a:rPr>
              <a:t> </a:t>
            </a:r>
            <a:r>
              <a:rPr lang="en-AU" altLang="en-US" sz="2800" i="1" dirty="0" err="1">
                <a:latin typeface="Courier New" panose="02070309020205020404" pitchFamily="49" charset="0"/>
                <a:ea typeface="ＭＳ Ｐゴシック" panose="020B0600070205080204" pitchFamily="34" charset="-128"/>
              </a:rPr>
              <a:t>d.e</a:t>
            </a:r>
            <a:r>
              <a:rPr lang="en-AU" altLang="en-US" sz="2800" i="1" dirty="0">
                <a:latin typeface="Courier New" panose="02070309020205020404" pitchFamily="49" charset="0"/>
                <a:ea typeface="ＭＳ Ｐゴシック" panose="020B0600070205080204" pitchFamily="34" charset="-128"/>
              </a:rPr>
              <a:t> </a:t>
            </a:r>
            <a:r>
              <a:rPr lang="en-AU" altLang="en-US" sz="2800" dirty="0">
                <a:latin typeface="Courier New" panose="02070309020205020404" pitchFamily="49" charset="0"/>
                <a:ea typeface="ＭＳ Ｐゴシック" panose="020B0600070205080204" pitchFamily="34" charset="-128"/>
              </a:rPr>
              <a:t>mod 160=1</a:t>
            </a:r>
            <a:r>
              <a:rPr lang="en-AU" altLang="en-US" sz="2800" dirty="0">
                <a:ea typeface="ＭＳ Ｐゴシック" panose="020B0600070205080204" pitchFamily="34" charset="-128"/>
              </a:rPr>
              <a:t> and </a:t>
            </a:r>
            <a:r>
              <a:rPr lang="en-AU" altLang="en-US" sz="2800" i="1" dirty="0">
                <a:latin typeface="Courier New" panose="02070309020205020404" pitchFamily="49" charset="0"/>
                <a:ea typeface="ＭＳ Ｐゴシック" panose="020B0600070205080204" pitchFamily="34" charset="-128"/>
              </a:rPr>
              <a:t>d </a:t>
            </a:r>
            <a:r>
              <a:rPr lang="en-AU" altLang="en-US" sz="2800" dirty="0">
                <a:latin typeface="Courier New" panose="02070309020205020404" pitchFamily="49" charset="0"/>
                <a:ea typeface="ＭＳ Ｐゴシック" panose="020B0600070205080204" pitchFamily="34" charset="-128"/>
              </a:rPr>
              <a:t>&lt; 160</a:t>
            </a:r>
            <a:r>
              <a:rPr lang="en-AU" altLang="en-US" sz="2800" dirty="0">
                <a:ea typeface="ＭＳ Ｐゴシック" panose="020B0600070205080204" pitchFamily="34" charset="-128"/>
              </a:rPr>
              <a:t> Value is </a:t>
            </a:r>
            <a:r>
              <a:rPr lang="en-AU" altLang="en-US" sz="2800" dirty="0">
                <a:latin typeface="Courier New" panose="02070309020205020404" pitchFamily="49" charset="0"/>
                <a:ea typeface="ＭＳ Ｐゴシック" panose="020B0600070205080204" pitchFamily="34" charset="-128"/>
              </a:rPr>
              <a:t>d=23</a:t>
            </a:r>
            <a:r>
              <a:rPr lang="en-AU" altLang="en-US" sz="2800" dirty="0">
                <a:ea typeface="ＭＳ Ｐゴシック" panose="020B0600070205080204" pitchFamily="34" charset="-128"/>
              </a:rPr>
              <a:t> since </a:t>
            </a:r>
            <a:r>
              <a:rPr lang="en-AU" altLang="en-US" sz="2800" dirty="0">
                <a:latin typeface="Courier New" panose="02070309020205020404" pitchFamily="49" charset="0"/>
                <a:ea typeface="ＭＳ Ｐゴシック" panose="020B0600070205080204" pitchFamily="34" charset="-128"/>
              </a:rPr>
              <a:t>23</a:t>
            </a:r>
            <a:r>
              <a:rPr lang="en-US" altLang="en-US" sz="2800" dirty="0">
                <a:latin typeface="Courier New" panose="02070309020205020404" pitchFamily="49" charset="0"/>
                <a:ea typeface="ＭＳ Ｐゴシック" panose="020B0600070205080204" pitchFamily="34" charset="-128"/>
                <a:cs typeface="Arial" panose="020B0604020202020204" pitchFamily="34" charset="0"/>
              </a:rPr>
              <a:t>x</a:t>
            </a:r>
            <a:r>
              <a:rPr lang="en-AU" altLang="en-US" sz="2800" dirty="0">
                <a:latin typeface="Courier New" panose="02070309020205020404" pitchFamily="49" charset="0"/>
                <a:ea typeface="ＭＳ Ｐゴシック" panose="020B0600070205080204" pitchFamily="34" charset="-128"/>
              </a:rPr>
              <a:t>7=161= 10</a:t>
            </a:r>
            <a:r>
              <a:rPr lang="en-US" altLang="en-US" sz="2800" dirty="0">
                <a:latin typeface="Courier New" panose="02070309020205020404" pitchFamily="49" charset="0"/>
                <a:ea typeface="ＭＳ Ｐゴシック" panose="020B0600070205080204" pitchFamily="34" charset="-128"/>
                <a:cs typeface="Arial" panose="020B0604020202020204" pitchFamily="34" charset="0"/>
              </a:rPr>
              <a:t>x</a:t>
            </a:r>
            <a:r>
              <a:rPr lang="en-AU" altLang="en-US" sz="2800" dirty="0">
                <a:latin typeface="Courier New" panose="02070309020205020404" pitchFamily="49" charset="0"/>
                <a:ea typeface="ＭＳ Ｐゴシック" panose="020B0600070205080204" pitchFamily="34" charset="-128"/>
              </a:rPr>
              <a:t>160+1</a:t>
            </a:r>
          </a:p>
          <a:p>
            <a:pPr marL="609600" indent="-609600" eaLnBrk="1" hangingPunct="1">
              <a:lnSpc>
                <a:spcPct val="90000"/>
              </a:lnSpc>
              <a:buFontTx/>
              <a:buAutoNum type="arabicPeriod"/>
              <a:defRPr/>
            </a:pPr>
            <a:r>
              <a:rPr lang="en-US" altLang="en-US" sz="2800" dirty="0">
                <a:ea typeface="ＭＳ Ｐゴシック" panose="020B0600070205080204" pitchFamily="34" charset="-128"/>
              </a:rPr>
              <a:t>Publish public key </a:t>
            </a:r>
            <a:r>
              <a:rPr lang="en-US" altLang="en-US" sz="2800" dirty="0">
                <a:latin typeface="Courier New" panose="02070309020205020404" pitchFamily="49" charset="0"/>
                <a:ea typeface="ＭＳ Ｐゴシック" panose="020B0600070205080204" pitchFamily="34" charset="-128"/>
              </a:rPr>
              <a:t>PU={7,187}</a:t>
            </a:r>
          </a:p>
          <a:p>
            <a:pPr marL="609600" indent="-609600" eaLnBrk="1" hangingPunct="1">
              <a:lnSpc>
                <a:spcPct val="90000"/>
              </a:lnSpc>
              <a:buFontTx/>
              <a:buAutoNum type="arabicPeriod"/>
              <a:defRPr/>
            </a:pPr>
            <a:r>
              <a:rPr lang="en-US" altLang="en-US" sz="2800" dirty="0">
                <a:ea typeface="ＭＳ Ｐゴシック" panose="020B0600070205080204" pitchFamily="34" charset="-128"/>
              </a:rPr>
              <a:t>Keep secret private key </a:t>
            </a:r>
            <a:r>
              <a:rPr lang="en-US" altLang="en-US" sz="2800" dirty="0">
                <a:latin typeface="Courier New" panose="02070309020205020404" pitchFamily="49" charset="0"/>
                <a:ea typeface="ＭＳ Ｐゴシック" panose="020B0600070205080204" pitchFamily="34" charset="-128"/>
              </a:rPr>
              <a:t>PR={23,</a:t>
            </a:r>
            <a:r>
              <a:rPr lang="en-AU" altLang="en-US" sz="2800" dirty="0">
                <a:latin typeface="Courier New" panose="02070309020205020404" pitchFamily="49" charset="0"/>
                <a:ea typeface="ＭＳ Ｐゴシック" panose="020B0600070205080204" pitchFamily="34" charset="-128"/>
              </a:rPr>
              <a:t>187}</a:t>
            </a:r>
          </a:p>
          <a:p>
            <a:pPr marL="609600" indent="-609600" eaLnBrk="1" hangingPunct="1">
              <a:lnSpc>
                <a:spcPct val="90000"/>
              </a:lnSpc>
              <a:defRPr/>
            </a:pPr>
            <a:endParaRPr lang="en-AU" altLang="en-US" sz="28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4C3702C5-0F53-4172-9F46-46E27D5843DE}"/>
              </a:ext>
            </a:extLst>
          </p:cNvPr>
          <p:cNvSpPr>
            <a:spLocks noGrp="1"/>
          </p:cNvSpPr>
          <p:nvPr>
            <p:ph type="sldNum" sz="quarter" idx="12"/>
          </p:nvPr>
        </p:nvSpPr>
        <p:spPr/>
        <p:txBody>
          <a:bodyPr/>
          <a:lstStyle/>
          <a:p>
            <a:pPr>
              <a:defRPr/>
            </a:pPr>
            <a:fld id="{309D7C35-13A4-4254-87CE-4ED12F6DAA6B}" type="slidenum">
              <a:rPr lang="en-US" smtClean="0"/>
              <a:pPr>
                <a:defRPr/>
              </a:pPr>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8FB0EB6-057A-4AB4-AFDE-7795093C6FB0}"/>
              </a:ext>
            </a:extLst>
          </p:cNvPr>
          <p:cNvSpPr>
            <a:spLocks noGrp="1" noChangeArrowheads="1"/>
          </p:cNvSpPr>
          <p:nvPr>
            <p:ph type="title"/>
          </p:nvPr>
        </p:nvSpPr>
        <p:spPr/>
        <p:txBody>
          <a:bodyPr/>
          <a:lstStyle/>
          <a:p>
            <a:pPr eaLnBrk="1" hangingPunct="1">
              <a:defRPr/>
            </a:pPr>
            <a:r>
              <a:rPr lang="en-AU"/>
              <a:t>RSA Example - En/Decryption</a:t>
            </a:r>
          </a:p>
        </p:txBody>
      </p:sp>
      <p:sp>
        <p:nvSpPr>
          <p:cNvPr id="71683" name="Rectangle 3">
            <a:extLst>
              <a:ext uri="{FF2B5EF4-FFF2-40B4-BE49-F238E27FC236}">
                <a16:creationId xmlns:a16="http://schemas.microsoft.com/office/drawing/2014/main" id="{AA15420F-3E55-43F9-954F-AE110329E7A2}"/>
              </a:ext>
            </a:extLst>
          </p:cNvPr>
          <p:cNvSpPr>
            <a:spLocks noGrp="1" noChangeArrowheads="1"/>
          </p:cNvSpPr>
          <p:nvPr>
            <p:ph type="body" idx="1"/>
          </p:nvPr>
        </p:nvSpPr>
        <p:spPr/>
        <p:txBody>
          <a:bodyPr/>
          <a:lstStyle/>
          <a:p>
            <a:pPr eaLnBrk="1" hangingPunct="1">
              <a:buFont typeface="Wingdings" pitchFamily="-107" charset="2"/>
              <a:buChar char="Ø"/>
              <a:defRPr/>
            </a:pPr>
            <a:r>
              <a:rPr lang="en-AU" dirty="0"/>
              <a:t>sample RSA encryption/decryption is: </a:t>
            </a:r>
          </a:p>
          <a:p>
            <a:pPr eaLnBrk="1" hangingPunct="1">
              <a:buFont typeface="Wingdings" pitchFamily="-107" charset="2"/>
              <a:buChar char="Ø"/>
              <a:defRPr/>
            </a:pPr>
            <a:r>
              <a:rPr lang="en-AU" dirty="0"/>
              <a:t>given message </a:t>
            </a:r>
            <a:r>
              <a:rPr lang="en-AU" dirty="0">
                <a:latin typeface="Courier New" pitchFamily="-107" charset="0"/>
              </a:rPr>
              <a:t>M = 88</a:t>
            </a:r>
            <a:r>
              <a:rPr lang="en-AU" dirty="0"/>
              <a:t> (</a:t>
            </a:r>
            <a:r>
              <a:rPr lang="en-AU" dirty="0" err="1"/>
              <a:t>nb.</a:t>
            </a:r>
            <a:r>
              <a:rPr lang="en-AU" dirty="0"/>
              <a:t> M&lt;n =&gt; </a:t>
            </a:r>
            <a:r>
              <a:rPr lang="en-AU" dirty="0">
                <a:latin typeface="Courier New" pitchFamily="-107" charset="0"/>
              </a:rPr>
              <a:t>88&lt;187</a:t>
            </a:r>
            <a:r>
              <a:rPr lang="en-AU" dirty="0"/>
              <a:t>)</a:t>
            </a:r>
          </a:p>
          <a:p>
            <a:pPr eaLnBrk="1" hangingPunct="1">
              <a:buFont typeface="Wingdings" pitchFamily="-107" charset="2"/>
              <a:buChar char="Ø"/>
              <a:defRPr/>
            </a:pPr>
            <a:r>
              <a:rPr lang="en-AU" dirty="0"/>
              <a:t>encryption:</a:t>
            </a:r>
          </a:p>
          <a:p>
            <a:pPr lvl="1" eaLnBrk="1" hangingPunct="1">
              <a:buFont typeface="Wingdings" pitchFamily="-107" charset="2"/>
              <a:buNone/>
              <a:defRPr/>
            </a:pPr>
            <a:r>
              <a:rPr lang="en-AU" dirty="0">
                <a:latin typeface="Courier New" pitchFamily="-107" charset="0"/>
                <a:ea typeface="ＭＳ Ｐゴシック" pitchFamily="-107" charset="-128"/>
              </a:rPr>
              <a:t>C = 88</a:t>
            </a:r>
            <a:r>
              <a:rPr lang="en-AU" baseline="30000" dirty="0">
                <a:latin typeface="Courier New" pitchFamily="-107" charset="0"/>
                <a:ea typeface="ＭＳ Ｐゴシック" pitchFamily="-107" charset="-128"/>
              </a:rPr>
              <a:t>7</a:t>
            </a:r>
            <a:r>
              <a:rPr lang="en-AU" dirty="0">
                <a:latin typeface="Courier New" pitchFamily="-107" charset="0"/>
                <a:ea typeface="ＭＳ Ｐゴシック" pitchFamily="-107" charset="-128"/>
              </a:rPr>
              <a:t> mod 187 = 11</a:t>
            </a:r>
            <a:r>
              <a:rPr lang="en-AU" dirty="0">
                <a:ea typeface="ＭＳ Ｐゴシック" pitchFamily="-107" charset="-128"/>
              </a:rPr>
              <a:t> </a:t>
            </a:r>
          </a:p>
          <a:p>
            <a:pPr eaLnBrk="1" hangingPunct="1">
              <a:buFont typeface="Wingdings" pitchFamily="-107" charset="2"/>
              <a:buChar char="Ø"/>
              <a:defRPr/>
            </a:pPr>
            <a:r>
              <a:rPr lang="en-AU" dirty="0"/>
              <a:t>decryption:</a:t>
            </a:r>
          </a:p>
          <a:p>
            <a:pPr lvl="1" eaLnBrk="1" hangingPunct="1">
              <a:buFont typeface="Wingdings" pitchFamily="-107" charset="2"/>
              <a:buNone/>
              <a:defRPr/>
            </a:pPr>
            <a:r>
              <a:rPr lang="en-AU" dirty="0">
                <a:latin typeface="Courier New" pitchFamily="-107" charset="0"/>
                <a:ea typeface="ＭＳ Ｐゴシック" pitchFamily="-107" charset="-128"/>
              </a:rPr>
              <a:t>M = 11</a:t>
            </a:r>
            <a:r>
              <a:rPr lang="en-AU" baseline="30000" dirty="0">
                <a:latin typeface="Courier New" pitchFamily="-107" charset="0"/>
                <a:ea typeface="ＭＳ Ｐゴシック" pitchFamily="-107" charset="-128"/>
              </a:rPr>
              <a:t>23</a:t>
            </a:r>
            <a:r>
              <a:rPr lang="en-AU" dirty="0">
                <a:latin typeface="Courier New" pitchFamily="-107" charset="0"/>
                <a:ea typeface="ＭＳ Ｐゴシック" pitchFamily="-107" charset="-128"/>
              </a:rPr>
              <a:t> mod 187 = 88</a:t>
            </a:r>
            <a:r>
              <a:rPr lang="en-AU" dirty="0">
                <a:ea typeface="ＭＳ Ｐゴシック" pitchFamily="-107" charset="-128"/>
              </a:rPr>
              <a:t> </a:t>
            </a:r>
          </a:p>
        </p:txBody>
      </p:sp>
      <p:sp>
        <p:nvSpPr>
          <p:cNvPr id="2" name="Slide Number Placeholder 1">
            <a:extLst>
              <a:ext uri="{FF2B5EF4-FFF2-40B4-BE49-F238E27FC236}">
                <a16:creationId xmlns:a16="http://schemas.microsoft.com/office/drawing/2014/main" id="{505FA39C-F3A3-4F0D-8CF6-541F1C71D98D}"/>
              </a:ext>
            </a:extLst>
          </p:cNvPr>
          <p:cNvSpPr>
            <a:spLocks noGrp="1"/>
          </p:cNvSpPr>
          <p:nvPr>
            <p:ph type="sldNum" sz="quarter" idx="12"/>
          </p:nvPr>
        </p:nvSpPr>
        <p:spPr/>
        <p:txBody>
          <a:bodyPr/>
          <a:lstStyle/>
          <a:p>
            <a:pPr>
              <a:defRPr/>
            </a:pPr>
            <a:fld id="{309D7C35-13A4-4254-87CE-4ED12F6DAA6B}" type="slidenum">
              <a:rPr lang="en-US" smtClean="0"/>
              <a:pPr>
                <a:defRPr/>
              </a:pPr>
              <a:t>54</a:t>
            </a:fld>
            <a:endParaRPr lang="en-US" dirty="0"/>
          </a:p>
        </p:txBody>
      </p:sp>
      <p:pic>
        <p:nvPicPr>
          <p:cNvPr id="4" name="Picture 3">
            <a:extLst>
              <a:ext uri="{FF2B5EF4-FFF2-40B4-BE49-F238E27FC236}">
                <a16:creationId xmlns:a16="http://schemas.microsoft.com/office/drawing/2014/main" id="{E2C199AA-E177-451D-8301-C240BD9045CC}"/>
              </a:ext>
            </a:extLst>
          </p:cNvPr>
          <p:cNvPicPr>
            <a:picLocks noChangeAspect="1"/>
          </p:cNvPicPr>
          <p:nvPr/>
        </p:nvPicPr>
        <p:blipFill>
          <a:blip r:embed="rId3"/>
          <a:stretch>
            <a:fillRect/>
          </a:stretch>
        </p:blipFill>
        <p:spPr>
          <a:xfrm>
            <a:off x="395536" y="4581128"/>
            <a:ext cx="7164288" cy="236117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7826-55F6-4026-B9E8-80079255A7E7}"/>
              </a:ext>
            </a:extLst>
          </p:cNvPr>
          <p:cNvSpPr>
            <a:spLocks noGrp="1"/>
          </p:cNvSpPr>
          <p:nvPr>
            <p:ph type="title"/>
          </p:nvPr>
        </p:nvSpPr>
        <p:spPr/>
        <p:txBody>
          <a:bodyPr/>
          <a:lstStyle/>
          <a:p>
            <a:r>
              <a:rPr lang="en-US" sz="4000" dirty="0"/>
              <a:t>Security Considerations of RSA</a:t>
            </a:r>
          </a:p>
        </p:txBody>
      </p:sp>
      <p:sp>
        <p:nvSpPr>
          <p:cNvPr id="3" name="Content Placeholder 2">
            <a:extLst>
              <a:ext uri="{FF2B5EF4-FFF2-40B4-BE49-F238E27FC236}">
                <a16:creationId xmlns:a16="http://schemas.microsoft.com/office/drawing/2014/main" id="{F317A45E-DC56-4BDA-9CF4-C26441EDE812}"/>
              </a:ext>
            </a:extLst>
          </p:cNvPr>
          <p:cNvSpPr>
            <a:spLocks noGrp="1"/>
          </p:cNvSpPr>
          <p:nvPr>
            <p:ph idx="1"/>
          </p:nvPr>
        </p:nvSpPr>
        <p:spPr>
          <a:xfrm>
            <a:off x="0" y="1484313"/>
            <a:ext cx="9036050" cy="4969023"/>
          </a:xfrm>
        </p:spPr>
        <p:txBody>
          <a:bodyPr>
            <a:normAutofit fontScale="92500" lnSpcReduction="10000"/>
          </a:bodyPr>
          <a:lstStyle/>
          <a:p>
            <a:r>
              <a:rPr lang="en-US" b="1" dirty="0"/>
              <a:t>Mathematical attacks</a:t>
            </a:r>
            <a:r>
              <a:rPr lang="en-US" dirty="0"/>
              <a:t>: effort to factoring the product of two primes</a:t>
            </a:r>
          </a:p>
          <a:p>
            <a:pPr lvl="1"/>
            <a:r>
              <a:rPr lang="en-US" dirty="0"/>
              <a:t>Defense: </a:t>
            </a:r>
            <a:r>
              <a:rPr lang="en-US" b="1" dirty="0"/>
              <a:t>use a large key size</a:t>
            </a:r>
            <a:r>
              <a:rPr lang="en-US" dirty="0"/>
              <a:t>. Thus, the larger the number of bits in d, the better.</a:t>
            </a:r>
          </a:p>
          <a:p>
            <a:pPr lvl="1"/>
            <a:r>
              <a:rPr lang="en-US" b="1" dirty="0"/>
              <a:t>calculations overhead</a:t>
            </a:r>
            <a:r>
              <a:rPr lang="en-US" dirty="0"/>
              <a:t>, both in key generation and in encryption/decryption, are complex, </a:t>
            </a:r>
            <a:r>
              <a:rPr lang="en-US" b="1" dirty="0"/>
              <a:t>the larger the size of the key</a:t>
            </a:r>
            <a:r>
              <a:rPr lang="en-US" dirty="0"/>
              <a:t>, </a:t>
            </a:r>
            <a:r>
              <a:rPr lang="en-US" b="1" dirty="0"/>
              <a:t>the slower the system </a:t>
            </a:r>
          </a:p>
          <a:p>
            <a:r>
              <a:rPr lang="en-US" b="1" dirty="0"/>
              <a:t>Timing attacks</a:t>
            </a:r>
            <a:r>
              <a:rPr lang="en-US" dirty="0"/>
              <a:t>: </a:t>
            </a:r>
            <a:r>
              <a:rPr lang="en-US" b="1" dirty="0"/>
              <a:t>depend on the running time of the decryption </a:t>
            </a:r>
            <a:r>
              <a:rPr lang="en-US" dirty="0"/>
              <a:t>algorithm. Various approaches to mask the time required so as to thwart attempts to deduce key size have been suggested, such as random delay.</a:t>
            </a:r>
          </a:p>
          <a:p>
            <a:r>
              <a:rPr lang="en-US" b="1" dirty="0"/>
              <a:t>Chosen ciphertext attacks</a:t>
            </a:r>
            <a:r>
              <a:rPr lang="en-US" dirty="0"/>
              <a:t>: This type of attack </a:t>
            </a:r>
            <a:r>
              <a:rPr lang="en-US" b="1" dirty="0"/>
              <a:t>exploits properties of the RSA algorithm by selecting blocks of data that</a:t>
            </a:r>
            <a:r>
              <a:rPr lang="en-US" dirty="0"/>
              <a:t>, when processed using the </a:t>
            </a:r>
            <a:r>
              <a:rPr lang="en-US" b="1" dirty="0"/>
              <a:t>target’s private key, </a:t>
            </a:r>
            <a:r>
              <a:rPr lang="en-US" dirty="0"/>
              <a:t>yield information needed for cryptanalysis. </a:t>
            </a:r>
          </a:p>
          <a:p>
            <a:pPr lvl="1"/>
            <a:r>
              <a:rPr lang="en-US" dirty="0"/>
              <a:t>Defense: by suitable padding of the plaintext.</a:t>
            </a:r>
          </a:p>
        </p:txBody>
      </p:sp>
      <p:sp>
        <p:nvSpPr>
          <p:cNvPr id="4" name="Slide Number Placeholder 3">
            <a:extLst>
              <a:ext uri="{FF2B5EF4-FFF2-40B4-BE49-F238E27FC236}">
                <a16:creationId xmlns:a16="http://schemas.microsoft.com/office/drawing/2014/main" id="{6080B096-1663-450A-87ED-B8D29579B4D6}"/>
              </a:ext>
            </a:extLst>
          </p:cNvPr>
          <p:cNvSpPr>
            <a:spLocks noGrp="1"/>
          </p:cNvSpPr>
          <p:nvPr>
            <p:ph type="sldNum" sz="quarter" idx="12"/>
          </p:nvPr>
        </p:nvSpPr>
        <p:spPr/>
        <p:txBody>
          <a:bodyPr/>
          <a:lstStyle/>
          <a:p>
            <a:pPr>
              <a:defRPr/>
            </a:pPr>
            <a:fld id="{309D7C35-13A4-4254-87CE-4ED12F6DAA6B}" type="slidenum">
              <a:rPr lang="en-US" smtClean="0"/>
              <a:pPr>
                <a:defRPr/>
              </a:pPr>
              <a:t>55</a:t>
            </a:fld>
            <a:endParaRPr lang="en-US" dirty="0"/>
          </a:p>
        </p:txBody>
      </p:sp>
    </p:spTree>
    <p:extLst>
      <p:ext uri="{BB962C8B-B14F-4D97-AF65-F5344CB8AC3E}">
        <p14:creationId xmlns:p14="http://schemas.microsoft.com/office/powerpoint/2010/main" val="1154781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A67260CF-14C4-489C-9486-7750C497E44A}"/>
              </a:ext>
            </a:extLst>
          </p:cNvPr>
          <p:cNvSpPr>
            <a:spLocks noGrp="1" noChangeArrowheads="1"/>
          </p:cNvSpPr>
          <p:nvPr>
            <p:ph type="title"/>
          </p:nvPr>
        </p:nvSpPr>
        <p:spPr/>
        <p:txBody>
          <a:bodyPr/>
          <a:lstStyle/>
          <a:p>
            <a:pPr eaLnBrk="1" hangingPunct="1">
              <a:defRPr/>
            </a:pPr>
            <a:r>
              <a:rPr lang="en-AU" dirty="0"/>
              <a:t>Diffie-Hellman Key Exchange</a:t>
            </a:r>
            <a:r>
              <a:rPr lang="fa-IR" dirty="0"/>
              <a:t> </a:t>
            </a:r>
            <a:r>
              <a:rPr lang="en-US" dirty="0"/>
              <a:t>Protocol</a:t>
            </a:r>
            <a:endParaRPr lang="en-AU" dirty="0"/>
          </a:p>
        </p:txBody>
      </p:sp>
      <p:sp>
        <p:nvSpPr>
          <p:cNvPr id="60419" name="Rectangle 3">
            <a:extLst>
              <a:ext uri="{FF2B5EF4-FFF2-40B4-BE49-F238E27FC236}">
                <a16:creationId xmlns:a16="http://schemas.microsoft.com/office/drawing/2014/main" id="{68BE54FC-4D34-4A6E-B8E4-5A0A25B94983}"/>
              </a:ext>
            </a:extLst>
          </p:cNvPr>
          <p:cNvSpPr>
            <a:spLocks noGrp="1" noChangeArrowheads="1"/>
          </p:cNvSpPr>
          <p:nvPr>
            <p:ph type="body" idx="1"/>
          </p:nvPr>
        </p:nvSpPr>
        <p:spPr/>
        <p:txBody>
          <a:bodyPr/>
          <a:lstStyle/>
          <a:p>
            <a:pPr eaLnBrk="1" hangingPunct="1">
              <a:defRPr/>
            </a:pPr>
            <a:r>
              <a:rPr lang="en-AU" altLang="en-US" dirty="0">
                <a:ea typeface="ＭＳ Ｐゴシック" panose="020B0600070205080204" pitchFamily="34" charset="-128"/>
              </a:rPr>
              <a:t>Firstly proposed public-key type scheme</a:t>
            </a:r>
          </a:p>
          <a:p>
            <a:pPr eaLnBrk="1" hangingPunct="1">
              <a:defRPr/>
            </a:pPr>
            <a:r>
              <a:rPr lang="en-AU" altLang="en-US" dirty="0">
                <a:ea typeface="ＭＳ Ｐゴシック" panose="020B0600070205080204" pitchFamily="34" charset="-128"/>
              </a:rPr>
              <a:t>by Diffie &amp; Hellman in 1976 along with the description of public key concepts</a:t>
            </a:r>
          </a:p>
          <a:p>
            <a:pPr lvl="1" eaLnBrk="1" hangingPunct="1">
              <a:defRPr/>
            </a:pPr>
            <a:r>
              <a:rPr lang="en-AU" altLang="en-US" dirty="0">
                <a:ea typeface="ＭＳ Ｐゴシック" panose="020B0600070205080204" pitchFamily="34" charset="-128"/>
              </a:rPr>
              <a:t>note: now know that </a:t>
            </a:r>
            <a:r>
              <a:rPr lang="en-US" altLang="en-US" dirty="0">
                <a:latin typeface="Times-Roman" charset="0"/>
                <a:ea typeface="ＭＳ Ｐゴシック" panose="020B0600070205080204" pitchFamily="34" charset="-128"/>
              </a:rPr>
              <a:t>Williamson</a:t>
            </a:r>
            <a:r>
              <a:rPr lang="en-AU" altLang="en-US" dirty="0">
                <a:ea typeface="ＭＳ Ｐゴシック" panose="020B0600070205080204" pitchFamily="34" charset="-128"/>
              </a:rPr>
              <a:t> (UK CESG) secretly proposed the concept in 1970 </a:t>
            </a:r>
          </a:p>
          <a:p>
            <a:pPr eaLnBrk="1" hangingPunct="1">
              <a:defRPr/>
            </a:pPr>
            <a:r>
              <a:rPr lang="en-AU" altLang="en-US" dirty="0">
                <a:ea typeface="ＭＳ Ｐゴシック" panose="020B0600070205080204" pitchFamily="34" charset="-128"/>
              </a:rPr>
              <a:t>is a practical method </a:t>
            </a:r>
            <a:r>
              <a:rPr lang="en-AU" altLang="en-US" b="1" dirty="0">
                <a:ea typeface="ＭＳ Ｐゴシック" panose="020B0600070205080204" pitchFamily="34" charset="-128"/>
              </a:rPr>
              <a:t>for public exchange of a secret key</a:t>
            </a:r>
          </a:p>
          <a:p>
            <a:pPr eaLnBrk="1" hangingPunct="1">
              <a:defRPr/>
            </a:pPr>
            <a:r>
              <a:rPr lang="en-US" altLang="en-US" dirty="0">
                <a:ea typeface="ＭＳ Ｐゴシック" panose="020B0600070205080204" pitchFamily="34" charset="-128"/>
              </a:rPr>
              <a:t>used in a number of commercial products </a:t>
            </a:r>
            <a:endParaRPr lang="en-AU" altLang="en-US"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585825F6-4700-4A06-83B2-DAE0EF16D578}"/>
              </a:ext>
            </a:extLst>
          </p:cNvPr>
          <p:cNvSpPr>
            <a:spLocks noGrp="1"/>
          </p:cNvSpPr>
          <p:nvPr>
            <p:ph type="sldNum" sz="quarter" idx="12"/>
          </p:nvPr>
        </p:nvSpPr>
        <p:spPr/>
        <p:txBody>
          <a:bodyPr/>
          <a:lstStyle/>
          <a:p>
            <a:pPr>
              <a:defRPr/>
            </a:pPr>
            <a:fld id="{309D7C35-13A4-4254-87CE-4ED12F6DAA6B}" type="slidenum">
              <a:rPr lang="en-US" smtClean="0"/>
              <a:pPr>
                <a:defRPr/>
              </a:pPr>
              <a:t>56</a:t>
            </a:fld>
            <a:endParaRPr lang="en-US" dirty="0"/>
          </a:p>
        </p:txBody>
      </p:sp>
    </p:spTree>
    <p:extLst>
      <p:ext uri="{BB962C8B-B14F-4D97-AF65-F5344CB8AC3E}">
        <p14:creationId xmlns:p14="http://schemas.microsoft.com/office/powerpoint/2010/main" val="39980469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FB0E-5BC2-4DBD-BA30-E52BF868BF28}"/>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65D4C3DA-B965-437A-B304-DFCD33522BEB}"/>
              </a:ext>
            </a:extLst>
          </p:cNvPr>
          <p:cNvSpPr>
            <a:spLocks noGrp="1"/>
          </p:cNvSpPr>
          <p:nvPr>
            <p:ph idx="1"/>
          </p:nvPr>
        </p:nvSpPr>
        <p:spPr>
          <a:xfrm>
            <a:off x="0" y="1556345"/>
            <a:ext cx="9036050" cy="4752975"/>
          </a:xfrm>
        </p:spPr>
        <p:txBody>
          <a:bodyPr/>
          <a:lstStyle/>
          <a:p>
            <a:pPr eaLnBrk="1" hangingPunct="1">
              <a:defRPr/>
            </a:pPr>
            <a:r>
              <a:rPr lang="en-US" altLang="en-US" dirty="0">
                <a:ea typeface="ＭＳ Ｐゴシック" panose="020B0600070205080204" pitchFamily="34" charset="-128"/>
              </a:rPr>
              <a:t>Step1, all users agree on global parameters (a and q):</a:t>
            </a:r>
            <a:endParaRPr lang="fa-IR" altLang="en-US" dirty="0">
              <a:ea typeface="ＭＳ Ｐゴシック" panose="020B0600070205080204" pitchFamily="34" charset="-128"/>
            </a:endParaRPr>
          </a:p>
          <a:p>
            <a:pPr lvl="1" eaLnBrk="1" hangingPunct="1">
              <a:defRPr/>
            </a:pPr>
            <a:r>
              <a:rPr lang="en-AU" altLang="en-US" b="1" dirty="0">
                <a:ea typeface="ＭＳ Ｐゴシック" panose="020B0600070205080204" pitchFamily="34" charset="-128"/>
              </a:rPr>
              <a:t>q: large prime integer </a:t>
            </a:r>
            <a:r>
              <a:rPr lang="en-AU" altLang="en-US" dirty="0">
                <a:ea typeface="ＭＳ Ｐゴシック" panose="020B0600070205080204" pitchFamily="34" charset="-128"/>
              </a:rPr>
              <a:t>or polynomial </a:t>
            </a:r>
            <a:r>
              <a:rPr lang="en-AU" altLang="en-US" dirty="0">
                <a:latin typeface="Courier New" panose="02070309020205020404" pitchFamily="49" charset="0"/>
                <a:ea typeface="ＭＳ Ｐゴシック" panose="020B0600070205080204" pitchFamily="34" charset="-128"/>
              </a:rPr>
              <a:t>q</a:t>
            </a:r>
          </a:p>
          <a:p>
            <a:pPr lvl="1" eaLnBrk="1" hangingPunct="1">
              <a:defRPr/>
            </a:pPr>
            <a:r>
              <a:rPr lang="en-AU" altLang="en-US" b="1" dirty="0">
                <a:latin typeface="Courier New" panose="02070309020205020404" pitchFamily="49" charset="0"/>
                <a:ea typeface="ＭＳ Ｐゴシック" panose="020B0600070205080204" pitchFamily="34" charset="-128"/>
              </a:rPr>
              <a:t>a:</a:t>
            </a:r>
            <a:r>
              <a:rPr lang="en-AU" altLang="en-US" dirty="0">
                <a:ea typeface="ＭＳ Ｐゴシック" panose="020B0600070205080204" pitchFamily="34" charset="-128"/>
              </a:rPr>
              <a:t> </a:t>
            </a:r>
            <a:r>
              <a:rPr lang="en-AU" altLang="en-US" b="1" dirty="0">
                <a:ea typeface="ＭＳ Ｐゴシック" panose="020B0600070205080204" pitchFamily="34" charset="-128"/>
              </a:rPr>
              <a:t>being a primitive root mod </a:t>
            </a:r>
            <a:r>
              <a:rPr lang="en-AU" altLang="en-US" b="1" dirty="0">
                <a:latin typeface="Courier New" panose="02070309020205020404" pitchFamily="49" charset="0"/>
                <a:ea typeface="ＭＳ Ｐゴシック" panose="020B0600070205080204" pitchFamily="34" charset="-128"/>
              </a:rPr>
              <a:t>q</a:t>
            </a:r>
            <a:endParaRPr lang="en-AU" altLang="en-US" b="1" dirty="0">
              <a:ea typeface="ＭＳ Ｐゴシック" panose="020B0600070205080204" pitchFamily="34" charset="-128"/>
            </a:endParaRPr>
          </a:p>
          <a:p>
            <a:pPr eaLnBrk="1" hangingPunct="1">
              <a:defRPr/>
            </a:pPr>
            <a:endParaRPr lang="en-US" altLang="en-US" dirty="0">
              <a:ea typeface="ＭＳ Ｐゴシック" panose="020B0600070205080204" pitchFamily="34" charset="-128"/>
            </a:endParaRPr>
          </a:p>
          <a:p>
            <a:pPr algn="r" rtl="1"/>
            <a:r>
              <a:rPr lang="fa-IR" dirty="0">
                <a:cs typeface="B Nazanin" panose="00000400000000000000" pitchFamily="2" charset="-78"/>
              </a:rPr>
              <a:t>عدد </a:t>
            </a:r>
            <a:r>
              <a:rPr lang="en-US" dirty="0">
                <a:cs typeface="B Nazanin" panose="00000400000000000000" pitchFamily="2" charset="-78"/>
              </a:rPr>
              <a:t>a </a:t>
            </a:r>
            <a:r>
              <a:rPr lang="fa-IR" dirty="0">
                <a:cs typeface="B Nazanin" panose="00000400000000000000" pitchFamily="2" charset="-78"/>
              </a:rPr>
              <a:t> باید ریشه اولیه به هنگ </a:t>
            </a:r>
            <a:r>
              <a:rPr lang="en-US" dirty="0">
                <a:cs typeface="B Nazanin" panose="00000400000000000000" pitchFamily="2" charset="-78"/>
              </a:rPr>
              <a:t>q</a:t>
            </a:r>
            <a:r>
              <a:rPr lang="fa-IR" dirty="0">
                <a:cs typeface="B Nazanin" panose="00000400000000000000" pitchFamily="2" charset="-78"/>
              </a:rPr>
              <a:t> باشد. </a:t>
            </a:r>
          </a:p>
          <a:p>
            <a:pPr algn="r" rtl="1"/>
            <a:r>
              <a:rPr lang="fa-IR" dirty="0">
                <a:cs typeface="B Nazanin" panose="00000400000000000000" pitchFamily="2" charset="-78"/>
              </a:rPr>
              <a:t>هم نهشتی اعداد (هم باقی‌مانده بودن)</a:t>
            </a:r>
          </a:p>
        </p:txBody>
      </p:sp>
      <p:sp>
        <p:nvSpPr>
          <p:cNvPr id="4" name="Slide Number Placeholder 3">
            <a:extLst>
              <a:ext uri="{FF2B5EF4-FFF2-40B4-BE49-F238E27FC236}">
                <a16:creationId xmlns:a16="http://schemas.microsoft.com/office/drawing/2014/main" id="{99B94DFE-DC1C-4D5F-A608-0E111D94EAF6}"/>
              </a:ext>
            </a:extLst>
          </p:cNvPr>
          <p:cNvSpPr>
            <a:spLocks noGrp="1"/>
          </p:cNvSpPr>
          <p:nvPr>
            <p:ph type="sldNum" sz="quarter" idx="12"/>
          </p:nvPr>
        </p:nvSpPr>
        <p:spPr/>
        <p:txBody>
          <a:bodyPr/>
          <a:lstStyle/>
          <a:p>
            <a:pPr>
              <a:defRPr/>
            </a:pPr>
            <a:fld id="{309D7C35-13A4-4254-87CE-4ED12F6DAA6B}" type="slidenum">
              <a:rPr lang="en-US" smtClean="0"/>
              <a:pPr>
                <a:defRPr/>
              </a:pPr>
              <a:t>57</a:t>
            </a:fld>
            <a:endParaRPr lang="en-US" dirty="0"/>
          </a:p>
        </p:txBody>
      </p:sp>
      <p:grpSp>
        <p:nvGrpSpPr>
          <p:cNvPr id="13" name="Group 12">
            <a:extLst>
              <a:ext uri="{FF2B5EF4-FFF2-40B4-BE49-F238E27FC236}">
                <a16:creationId xmlns:a16="http://schemas.microsoft.com/office/drawing/2014/main" id="{11274861-A8AC-4299-858C-B52607BA5126}"/>
              </a:ext>
            </a:extLst>
          </p:cNvPr>
          <p:cNvGrpSpPr/>
          <p:nvPr/>
        </p:nvGrpSpPr>
        <p:grpSpPr>
          <a:xfrm>
            <a:off x="1979712" y="4718950"/>
            <a:ext cx="6593337" cy="654737"/>
            <a:chOff x="179512" y="2852936"/>
            <a:chExt cx="6593337" cy="654737"/>
          </a:xfrm>
        </p:grpSpPr>
        <p:sp>
          <p:nvSpPr>
            <p:cNvPr id="7" name="TextBox 6">
              <a:extLst>
                <a:ext uri="{FF2B5EF4-FFF2-40B4-BE49-F238E27FC236}">
                  <a16:creationId xmlns:a16="http://schemas.microsoft.com/office/drawing/2014/main" id="{27A4055C-7B9D-4EEB-8628-CCAD3D1E3918}"/>
                </a:ext>
              </a:extLst>
            </p:cNvPr>
            <p:cNvSpPr txBox="1"/>
            <p:nvPr/>
          </p:nvSpPr>
          <p:spPr>
            <a:xfrm>
              <a:off x="179512" y="2852936"/>
              <a:ext cx="4572000" cy="646331"/>
            </a:xfrm>
            <a:prstGeom prst="rect">
              <a:avLst/>
            </a:prstGeom>
            <a:noFill/>
          </p:spPr>
          <p:txBody>
            <a:bodyPr wrap="square">
              <a:spAutoFit/>
            </a:bodyPr>
            <a:lstStyle/>
            <a:p>
              <a:pPr algn="l"/>
              <a:r>
                <a:rPr lang="en-US" dirty="0">
                  <a:solidFill>
                    <a:schemeClr val="bg2"/>
                  </a:solidFill>
                  <a:cs typeface="B Nazanin" panose="00000400000000000000" pitchFamily="2" charset="-78"/>
                </a:rPr>
                <a:t>12 mod 5=2</a:t>
              </a:r>
            </a:p>
            <a:p>
              <a:pPr algn="l"/>
              <a:r>
                <a:rPr lang="en-US" dirty="0">
                  <a:solidFill>
                    <a:schemeClr val="bg2"/>
                  </a:solidFill>
                  <a:cs typeface="B Nazanin" panose="00000400000000000000" pitchFamily="2" charset="-78"/>
                </a:rPr>
                <a:t>27 mod 5=2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9CED1C-4EE8-4A4C-95F8-947ECB7F1E53}"/>
                    </a:ext>
                  </a:extLst>
                </p:cNvPr>
                <p:cNvSpPr txBox="1"/>
                <p:nvPr/>
              </p:nvSpPr>
              <p:spPr>
                <a:xfrm>
                  <a:off x="2200849" y="2861342"/>
                  <a:ext cx="4572000" cy="646331"/>
                </a:xfrm>
                <a:prstGeom prst="rect">
                  <a:avLst/>
                </a:prstGeom>
                <a:noFill/>
              </p:spPr>
              <p:txBody>
                <a:bodyPr wrap="square">
                  <a:spAutoFit/>
                </a:bodyPr>
                <a:lstStyle/>
                <a:p>
                  <a:pPr lvl="1"/>
                  <a:r>
                    <a:rPr lang="en-US" dirty="0">
                      <a:solidFill>
                        <a:schemeClr val="bg2"/>
                      </a:solidFill>
                      <a:cs typeface="B Nazanin" panose="00000400000000000000" pitchFamily="2" charset="-78"/>
                    </a:rPr>
                    <a:t>27</a:t>
                  </a:r>
                  <a:r>
                    <a:rPr lang="en-US" dirty="0">
                      <a:solidFill>
                        <a:schemeClr val="bg2"/>
                      </a:solidFill>
                      <a:ea typeface="Cambria Math" panose="02040503050406030204" pitchFamily="18" charset="0"/>
                      <a:cs typeface="B Nazanin" panose="00000400000000000000" pitchFamily="2" charset="-78"/>
                    </a:rPr>
                    <a:t> </a:t>
                  </a:r>
                  <a14:m>
                    <m:oMath xmlns:m="http://schemas.openxmlformats.org/officeDocument/2006/math">
                      <m:r>
                        <a:rPr lang="en-US" i="1" smtClean="0">
                          <a:solidFill>
                            <a:schemeClr val="bg2"/>
                          </a:solidFill>
                          <a:latin typeface="Cambria Math" panose="02040503050406030204" pitchFamily="18" charset="0"/>
                          <a:ea typeface="Cambria Math" panose="02040503050406030204" pitchFamily="18" charset="0"/>
                        </a:rPr>
                        <m:t>≡ </m:t>
                      </m:r>
                    </m:oMath>
                  </a14:m>
                  <a:r>
                    <a:rPr lang="en-US" dirty="0">
                      <a:solidFill>
                        <a:schemeClr val="bg2"/>
                      </a:solidFill>
                      <a:cs typeface="B Nazanin" panose="00000400000000000000" pitchFamily="2" charset="-78"/>
                    </a:rPr>
                    <a:t>12 (mod 5)</a:t>
                  </a:r>
                </a:p>
                <a:p>
                  <a:pPr lvl="1"/>
                  <a:r>
                    <a:rPr lang="fa-IR" dirty="0">
                      <a:solidFill>
                        <a:schemeClr val="bg2"/>
                      </a:solidFill>
                      <a:cs typeface="B Nazanin" panose="00000400000000000000" pitchFamily="2" charset="-78"/>
                    </a:rPr>
                    <a:t>۲۷ با ۱۲ به هنگ ۶ هم‌نهشت است</a:t>
                  </a:r>
                  <a:endParaRPr lang="en-US" dirty="0">
                    <a:solidFill>
                      <a:schemeClr val="bg2"/>
                    </a:solidFill>
                    <a:cs typeface="B Nazanin" panose="00000400000000000000" pitchFamily="2" charset="-78"/>
                  </a:endParaRPr>
                </a:p>
              </p:txBody>
            </p:sp>
          </mc:Choice>
          <mc:Fallback xmlns="">
            <p:sp>
              <p:nvSpPr>
                <p:cNvPr id="9" name="TextBox 8">
                  <a:extLst>
                    <a:ext uri="{FF2B5EF4-FFF2-40B4-BE49-F238E27FC236}">
                      <a16:creationId xmlns:a16="http://schemas.microsoft.com/office/drawing/2014/main" id="{569CED1C-4EE8-4A4C-95F8-947ECB7F1E53}"/>
                    </a:ext>
                  </a:extLst>
                </p:cNvPr>
                <p:cNvSpPr txBox="1">
                  <a:spLocks noRot="1" noChangeAspect="1" noMove="1" noResize="1" noEditPoints="1" noAdjustHandles="1" noChangeArrowheads="1" noChangeShapeType="1" noTextEdit="1"/>
                </p:cNvSpPr>
                <p:nvPr/>
              </p:nvSpPr>
              <p:spPr>
                <a:xfrm>
                  <a:off x="2200849" y="2861342"/>
                  <a:ext cx="4572000" cy="646331"/>
                </a:xfrm>
                <a:prstGeom prst="rect">
                  <a:avLst/>
                </a:prstGeom>
                <a:blipFill>
                  <a:blip r:embed="rId3"/>
                  <a:stretch>
                    <a:fillRect t="-4673" b="-15888"/>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08ADB5-BE91-41D6-A243-7A6B64836AA4}"/>
                </a:ext>
              </a:extLst>
            </p:cNvPr>
            <p:cNvCxnSpPr/>
            <p:nvPr/>
          </p:nvCxnSpPr>
          <p:spPr>
            <a:xfrm>
              <a:off x="1835696" y="3140968"/>
              <a:ext cx="5040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89045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BBA7-5452-4755-BA18-799E80596971}"/>
              </a:ext>
            </a:extLst>
          </p:cNvPr>
          <p:cNvSpPr>
            <a:spLocks noGrp="1"/>
          </p:cNvSpPr>
          <p:nvPr>
            <p:ph type="title"/>
          </p:nvPr>
        </p:nvSpPr>
        <p:spPr/>
        <p:txBody>
          <a:bodyPr/>
          <a:lstStyle/>
          <a:p>
            <a:r>
              <a:rPr lang="fa-IR" dirty="0">
                <a:cs typeface="B Nazanin" panose="00000400000000000000" pitchFamily="2" charset="-78"/>
              </a:rPr>
              <a:t>پیدا کردن ریشه اولیه</a:t>
            </a:r>
            <a:endParaRPr lang="en-US"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80383-E120-416E-B12D-FC7FDB303CBB}"/>
                  </a:ext>
                </a:extLst>
              </p:cNvPr>
              <p:cNvSpPr>
                <a:spLocks noGrp="1"/>
              </p:cNvSpPr>
              <p:nvPr>
                <p:ph idx="1"/>
              </p:nvPr>
            </p:nvSpPr>
            <p:spPr/>
            <p:txBody>
              <a:bodyPr/>
              <a:lstStyle/>
              <a:p>
                <a:pPr algn="r" rtl="1"/>
                <a:r>
                  <a:rPr lang="fa-IR" dirty="0">
                    <a:cs typeface="B Nazanin" panose="00000400000000000000" pitchFamily="2" charset="-78"/>
                  </a:rPr>
                  <a:t>ریشه اولیه </a:t>
                </a:r>
                <a:r>
                  <a:rPr lang="en-US" dirty="0">
                    <a:cs typeface="B Nazanin" panose="00000400000000000000" pitchFamily="2" charset="-78"/>
                  </a:rPr>
                  <a:t>a</a:t>
                </a:r>
                <a:r>
                  <a:rPr lang="fa-IR" dirty="0">
                    <a:cs typeface="B Nazanin" panose="00000400000000000000" pitchFamily="2" charset="-78"/>
                  </a:rPr>
                  <a:t> به روی </a:t>
                </a:r>
                <a:r>
                  <a:rPr lang="en-US" dirty="0">
                    <a:cs typeface="B Nazanin" panose="00000400000000000000" pitchFamily="2" charset="-78"/>
                  </a:rPr>
                  <a:t>q</a:t>
                </a:r>
                <a:r>
                  <a:rPr lang="fa-IR" dirty="0">
                    <a:cs typeface="B Nazanin" panose="00000400000000000000" pitchFamily="2" charset="-78"/>
                  </a:rPr>
                  <a:t>یعنی </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𝑖</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  (</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&lt;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US" dirty="0">
                    <a:cs typeface="B Nazanin" panose="00000400000000000000" pitchFamily="2" charset="-78"/>
                  </a:rPr>
                  <a:t> </a:t>
                </a:r>
                <a:r>
                  <a:rPr lang="fa-IR" dirty="0">
                    <a:cs typeface="B Nazanin" panose="00000400000000000000" pitchFamily="2" charset="-78"/>
                  </a:rPr>
                  <a:t>باید تمامی خروجی ها برای این عبارت متفاوت باشند </a:t>
                </a:r>
                <a:endParaRPr lang="en-US" dirty="0">
                  <a:cs typeface="B Nazanin" panose="00000400000000000000" pitchFamily="2" charset="-78"/>
                </a:endParaRP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smtClean="0">
                            <a:latin typeface="Cambria Math" panose="02040503050406030204" pitchFamily="18" charset="0"/>
                          </a:rPr>
                          <m:t>2</m:t>
                        </m:r>
                      </m:sup>
                    </m:sSup>
                  </m:oMath>
                </a14:m>
                <a:r>
                  <a:rPr lang="en-US" dirty="0">
                    <a:cs typeface="B Nazanin" panose="00000400000000000000" pitchFamily="2" charset="-78"/>
                  </a:rPr>
                  <a:t>,</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smtClean="0">
                            <a:latin typeface="Cambria Math" panose="02040503050406030204" pitchFamily="18" charset="0"/>
                          </a:rPr>
                          <m:t>3</m:t>
                        </m:r>
                      </m:sup>
                    </m:sSup>
                  </m:oMath>
                </a14:m>
                <a:r>
                  <a:rPr lang="en-US" dirty="0">
                    <a:cs typeface="B Nazanin" panose="00000400000000000000" pitchFamily="2" charset="-78"/>
                  </a:rPr>
                  <a:t>…</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sup>
                    </m:sSup>
                  </m:oMath>
                </a14:m>
                <a:endParaRPr lang="fa-IR" dirty="0">
                  <a:cs typeface="B Nazanin" panose="00000400000000000000" pitchFamily="2" charset="-78"/>
                </a:endParaRPr>
              </a:p>
              <a:p>
                <a:pPr algn="r" rtl="1"/>
                <a:r>
                  <a:rPr lang="fa-IR" dirty="0">
                    <a:cs typeface="B Nazanin" panose="00000400000000000000" pitchFamily="2" charset="-78"/>
                  </a:rPr>
                  <a:t>نحوه پیدا کردن ریشه</a:t>
                </a:r>
              </a:p>
              <a:p>
                <a:pPr marL="0" indent="0" algn="r" rtl="1">
                  <a:buNone/>
                </a:pPr>
                <a:r>
                  <a:rPr lang="fa-IR" dirty="0">
                    <a:cs typeface="B Nazanin" panose="00000400000000000000" pitchFamily="2" charset="-78"/>
                  </a:rPr>
                  <a:t>اول </a:t>
                </a:r>
                <a:r>
                  <a:rPr lang="en-US" dirty="0">
                    <a:cs typeface="B Nazanin" panose="00000400000000000000" pitchFamily="2" charset="-78"/>
                  </a:rPr>
                  <a:t>a</a:t>
                </a:r>
                <a:r>
                  <a:rPr lang="fa-IR" dirty="0">
                    <a:cs typeface="B Nazanin" panose="00000400000000000000" pitchFamily="2" charset="-78"/>
                  </a:rPr>
                  <a:t> به هنگ ۷</a:t>
                </a:r>
                <a:endParaRPr lang="en-US" dirty="0">
                  <a:cs typeface="B Nazanin" panose="00000400000000000000" pitchFamily="2" charset="-78"/>
                </a:endParaRPr>
              </a:p>
            </p:txBody>
          </p:sp>
        </mc:Choice>
        <mc:Fallback xmlns="">
          <p:sp>
            <p:nvSpPr>
              <p:cNvPr id="3" name="Content Placeholder 2">
                <a:extLst>
                  <a:ext uri="{FF2B5EF4-FFF2-40B4-BE49-F238E27FC236}">
                    <a16:creationId xmlns:a16="http://schemas.microsoft.com/office/drawing/2014/main" id="{C2A80383-E120-416E-B12D-FC7FDB303CBB}"/>
                  </a:ext>
                </a:extLst>
              </p:cNvPr>
              <p:cNvSpPr>
                <a:spLocks noGrp="1" noRot="1" noChangeAspect="1" noMove="1" noResize="1" noEditPoints="1" noAdjustHandles="1" noChangeArrowheads="1" noChangeShapeType="1" noTextEdit="1"/>
              </p:cNvSpPr>
              <p:nvPr>
                <p:ph idx="1"/>
              </p:nvPr>
            </p:nvSpPr>
            <p:spPr>
              <a:blipFill>
                <a:blip r:embed="rId3"/>
                <a:stretch>
                  <a:fillRect l="-1215" t="-2308" r="-13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15E3CF5-930E-45F5-893A-35BD0A19ADEA}"/>
              </a:ext>
            </a:extLst>
          </p:cNvPr>
          <p:cNvSpPr>
            <a:spLocks noGrp="1"/>
          </p:cNvSpPr>
          <p:nvPr>
            <p:ph type="sldNum" sz="quarter" idx="12"/>
          </p:nvPr>
        </p:nvSpPr>
        <p:spPr/>
        <p:txBody>
          <a:bodyPr/>
          <a:lstStyle/>
          <a:p>
            <a:pPr>
              <a:defRPr/>
            </a:pPr>
            <a:fld id="{309D7C35-13A4-4254-87CE-4ED12F6DAA6B}" type="slidenum">
              <a:rPr lang="en-US" smtClean="0"/>
              <a:pPr>
                <a:defRPr/>
              </a:pPr>
              <a:t>58</a:t>
            </a:fld>
            <a:endParaRPr lang="en-US" dirty="0"/>
          </a:p>
        </p:txBody>
      </p:sp>
      <p:pic>
        <p:nvPicPr>
          <p:cNvPr id="6" name="Picture 5">
            <a:extLst>
              <a:ext uri="{FF2B5EF4-FFF2-40B4-BE49-F238E27FC236}">
                <a16:creationId xmlns:a16="http://schemas.microsoft.com/office/drawing/2014/main" id="{304F8998-58CE-4899-84F7-0DD5DA85B8B4}"/>
              </a:ext>
            </a:extLst>
          </p:cNvPr>
          <p:cNvPicPr>
            <a:picLocks noChangeAspect="1"/>
          </p:cNvPicPr>
          <p:nvPr/>
        </p:nvPicPr>
        <p:blipFill>
          <a:blip r:embed="rId4"/>
          <a:stretch>
            <a:fillRect/>
          </a:stretch>
        </p:blipFill>
        <p:spPr>
          <a:xfrm>
            <a:off x="251520" y="3212976"/>
            <a:ext cx="6132898" cy="3645024"/>
          </a:xfrm>
          <a:prstGeom prst="rect">
            <a:avLst/>
          </a:prstGeom>
        </p:spPr>
      </p:pic>
    </p:spTree>
    <p:extLst>
      <p:ext uri="{BB962C8B-B14F-4D97-AF65-F5344CB8AC3E}">
        <p14:creationId xmlns:p14="http://schemas.microsoft.com/office/powerpoint/2010/main" val="145316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A8CC869C-8940-4085-BA29-95457A0FABFB}"/>
              </a:ext>
            </a:extLst>
          </p:cNvPr>
          <p:cNvSpPr>
            <a:spLocks noGrp="1" noChangeArrowheads="1"/>
          </p:cNvSpPr>
          <p:nvPr>
            <p:ph type="title"/>
          </p:nvPr>
        </p:nvSpPr>
        <p:spPr/>
        <p:txBody>
          <a:bodyPr/>
          <a:lstStyle/>
          <a:p>
            <a:pPr eaLnBrk="1" hangingPunct="1">
              <a:defRPr/>
            </a:pPr>
            <a:r>
              <a:rPr lang="en-AU" dirty="0"/>
              <a:t>Diffie-Hellman Setup</a:t>
            </a:r>
          </a:p>
        </p:txBody>
      </p:sp>
      <p:sp>
        <p:nvSpPr>
          <p:cNvPr id="63491" name="Rectangle 3">
            <a:extLst>
              <a:ext uri="{FF2B5EF4-FFF2-40B4-BE49-F238E27FC236}">
                <a16:creationId xmlns:a16="http://schemas.microsoft.com/office/drawing/2014/main" id="{26129206-6736-4F06-B186-7DA05BEE65CC}"/>
              </a:ext>
            </a:extLst>
          </p:cNvPr>
          <p:cNvSpPr>
            <a:spLocks noGrp="1" noChangeArrowheads="1"/>
          </p:cNvSpPr>
          <p:nvPr>
            <p:ph type="body" idx="1"/>
          </p:nvPr>
        </p:nvSpPr>
        <p:spPr/>
        <p:txBody>
          <a:bodyPr>
            <a:normAutofit/>
          </a:bodyPr>
          <a:lstStyle/>
          <a:p>
            <a:pPr eaLnBrk="1" hangingPunct="1">
              <a:defRPr/>
            </a:pPr>
            <a:r>
              <a:rPr lang="en-US" altLang="en-US" sz="3200" dirty="0">
                <a:ea typeface="ＭＳ Ｐゴシック" panose="020B0600070205080204" pitchFamily="34" charset="-128"/>
              </a:rPr>
              <a:t>1) all users agree on global parameters (a and q):</a:t>
            </a:r>
          </a:p>
          <a:p>
            <a:pPr lvl="1" eaLnBrk="1" hangingPunct="1">
              <a:defRPr/>
            </a:pPr>
            <a:r>
              <a:rPr lang="en-AU" altLang="en-US" sz="2800" dirty="0">
                <a:ea typeface="ＭＳ Ｐゴシック" panose="020B0600070205080204" pitchFamily="34" charset="-128"/>
              </a:rPr>
              <a:t>large prime integer or polynomial </a:t>
            </a:r>
            <a:r>
              <a:rPr lang="en-AU" altLang="en-US" sz="2800" dirty="0">
                <a:latin typeface="Courier New" panose="02070309020205020404" pitchFamily="49" charset="0"/>
                <a:ea typeface="ＭＳ Ｐゴシック" panose="020B0600070205080204" pitchFamily="34" charset="-128"/>
              </a:rPr>
              <a:t>q</a:t>
            </a:r>
          </a:p>
          <a:p>
            <a:pPr lvl="1" eaLnBrk="1" hangingPunct="1">
              <a:defRPr/>
            </a:pPr>
            <a:r>
              <a:rPr lang="en-AU" altLang="en-US" sz="2800" dirty="0">
                <a:latin typeface="Courier New" panose="02070309020205020404" pitchFamily="49" charset="0"/>
                <a:ea typeface="ＭＳ Ｐゴシック" panose="020B0600070205080204" pitchFamily="34" charset="-128"/>
              </a:rPr>
              <a:t>a</a:t>
            </a:r>
            <a:r>
              <a:rPr lang="en-AU" altLang="en-US" sz="2800" dirty="0">
                <a:ea typeface="ＭＳ Ｐゴシック" panose="020B0600070205080204" pitchFamily="34" charset="-128"/>
              </a:rPr>
              <a:t> being a primitive root mod </a:t>
            </a:r>
            <a:r>
              <a:rPr lang="en-AU" altLang="en-US" sz="2800" dirty="0">
                <a:latin typeface="Courier New" panose="02070309020205020404" pitchFamily="49" charset="0"/>
                <a:ea typeface="ＭＳ Ｐゴシック" panose="020B0600070205080204" pitchFamily="34" charset="-128"/>
              </a:rPr>
              <a:t>q</a:t>
            </a:r>
            <a:endParaRPr lang="en-AU" altLang="en-US" sz="2800" dirty="0">
              <a:ea typeface="ＭＳ Ｐゴシック" panose="020B0600070205080204" pitchFamily="34" charset="-128"/>
            </a:endParaRPr>
          </a:p>
          <a:p>
            <a:pPr eaLnBrk="1" hangingPunct="1">
              <a:defRPr/>
            </a:pPr>
            <a:r>
              <a:rPr lang="en-US" altLang="en-US" sz="3200" dirty="0">
                <a:ea typeface="ＭＳ Ｐゴシック" panose="020B0600070205080204" pitchFamily="34" charset="-128"/>
              </a:rPr>
              <a:t>2) each user (</a:t>
            </a:r>
            <a:r>
              <a:rPr lang="en-US" altLang="en-US" sz="3200" dirty="0" err="1">
                <a:ea typeface="ＭＳ Ｐゴシック" panose="020B0600070205080204" pitchFamily="34" charset="-128"/>
              </a:rPr>
              <a:t>eg.</a:t>
            </a:r>
            <a:r>
              <a:rPr lang="en-US" altLang="en-US" sz="3200" dirty="0">
                <a:ea typeface="ＭＳ Ｐゴシック" panose="020B0600070205080204" pitchFamily="34" charset="-128"/>
              </a:rPr>
              <a:t> A) generates their key: x</a:t>
            </a:r>
          </a:p>
          <a:p>
            <a:pPr lvl="1" eaLnBrk="1" hangingPunct="1">
              <a:defRPr/>
            </a:pPr>
            <a:r>
              <a:rPr lang="en-AU" altLang="en-US" sz="2800" dirty="0">
                <a:ea typeface="ＭＳ Ｐゴシック" panose="020B0600070205080204" pitchFamily="34" charset="-128"/>
              </a:rPr>
              <a:t>chooses a secret key (number): </a:t>
            </a:r>
            <a:r>
              <a:rPr lang="en-AU" altLang="en-US" sz="2800" dirty="0" err="1">
                <a:latin typeface="Courier New" panose="02070309020205020404" pitchFamily="49" charset="0"/>
                <a:ea typeface="ＭＳ Ｐゴシック" panose="020B0600070205080204" pitchFamily="34" charset="-128"/>
              </a:rPr>
              <a:t>x</a:t>
            </a:r>
            <a:r>
              <a:rPr lang="en-AU" altLang="en-US" sz="2800" baseline="-25000" dirty="0" err="1">
                <a:latin typeface="Courier New" panose="02070309020205020404" pitchFamily="49" charset="0"/>
                <a:ea typeface="ＭＳ Ｐゴシック" panose="020B0600070205080204" pitchFamily="34" charset="-128"/>
              </a:rPr>
              <a:t>A</a:t>
            </a:r>
            <a:r>
              <a:rPr lang="en-AU" altLang="en-US" sz="2800" dirty="0">
                <a:latin typeface="Courier New" panose="02070309020205020404" pitchFamily="49" charset="0"/>
                <a:ea typeface="ＭＳ Ｐゴシック" panose="020B0600070205080204" pitchFamily="34" charset="-128"/>
              </a:rPr>
              <a:t> &lt; q</a:t>
            </a:r>
            <a:r>
              <a:rPr lang="en-AU" altLang="en-US" sz="2800" dirty="0">
                <a:ea typeface="ＭＳ Ｐゴシック" panose="020B0600070205080204" pitchFamily="34" charset="-128"/>
              </a:rPr>
              <a:t> </a:t>
            </a:r>
          </a:p>
          <a:p>
            <a:pPr lvl="1" eaLnBrk="1" hangingPunct="1">
              <a:defRPr/>
            </a:pPr>
            <a:r>
              <a:rPr lang="en-AU" altLang="en-US" sz="2800" dirty="0">
                <a:ea typeface="ＭＳ Ｐゴシック" panose="020B0600070205080204" pitchFamily="34" charset="-128"/>
              </a:rPr>
              <a:t>compute their </a:t>
            </a:r>
            <a:r>
              <a:rPr lang="en-AU" altLang="en-US" sz="2800" b="1" dirty="0">
                <a:ea typeface="ＭＳ Ｐゴシック" panose="020B0600070205080204" pitchFamily="34" charset="-128"/>
              </a:rPr>
              <a:t>public key</a:t>
            </a:r>
            <a:r>
              <a:rPr lang="en-AU" altLang="en-US" sz="2800" dirty="0">
                <a:ea typeface="ＭＳ Ｐゴシック" panose="020B0600070205080204" pitchFamily="34" charset="-128"/>
              </a:rPr>
              <a:t>: </a:t>
            </a:r>
            <a:r>
              <a:rPr lang="en-AU" altLang="en-US" sz="2800" b="1" dirty="0" err="1">
                <a:latin typeface="Courier New" panose="02070309020205020404" pitchFamily="49" charset="0"/>
                <a:ea typeface="ＭＳ Ｐゴシック" panose="020B0600070205080204" pitchFamily="34" charset="-128"/>
              </a:rPr>
              <a:t>y</a:t>
            </a:r>
            <a:r>
              <a:rPr lang="en-AU" altLang="en-US" sz="2800" b="1" baseline="-25000" dirty="0" err="1">
                <a:latin typeface="Courier New" panose="02070309020205020404" pitchFamily="49" charset="0"/>
                <a:ea typeface="ＭＳ Ｐゴシック" panose="020B0600070205080204" pitchFamily="34" charset="-128"/>
              </a:rPr>
              <a:t>A</a:t>
            </a:r>
            <a:r>
              <a:rPr lang="en-AU" altLang="en-US" sz="2800" dirty="0">
                <a:latin typeface="Courier New" panose="02070309020205020404" pitchFamily="49" charset="0"/>
                <a:ea typeface="ＭＳ Ｐゴシック" panose="020B0600070205080204" pitchFamily="34" charset="-128"/>
              </a:rPr>
              <a:t> = </a:t>
            </a:r>
            <a:r>
              <a:rPr lang="el-GR" altLang="en-US" sz="2800" dirty="0">
                <a:latin typeface="Courier New" panose="02070309020205020404" pitchFamily="49" charset="0"/>
                <a:ea typeface="ＭＳ Ｐゴシック" panose="020B0600070205080204" pitchFamily="34" charset="-128"/>
                <a:cs typeface="Arial" panose="020B0604020202020204" pitchFamily="34" charset="0"/>
              </a:rPr>
              <a:t>a</a:t>
            </a:r>
            <a:r>
              <a:rPr lang="en-AU" altLang="en-US" sz="2800" baseline="60000" dirty="0" err="1">
                <a:latin typeface="Courier New" panose="02070309020205020404" pitchFamily="49" charset="0"/>
                <a:ea typeface="ＭＳ Ｐゴシック" panose="020B0600070205080204" pitchFamily="34" charset="-128"/>
              </a:rPr>
              <a:t>x</a:t>
            </a:r>
            <a:r>
              <a:rPr lang="en-AU" altLang="en-US" sz="2800" baseline="40000" dirty="0" err="1">
                <a:latin typeface="Courier New" panose="02070309020205020404" pitchFamily="49" charset="0"/>
                <a:ea typeface="ＭＳ Ｐゴシック" panose="020B0600070205080204" pitchFamily="34" charset="-128"/>
              </a:rPr>
              <a:t>A</a:t>
            </a:r>
            <a:r>
              <a:rPr lang="en-AU" altLang="en-US" sz="2800" dirty="0">
                <a:latin typeface="Courier New" panose="02070309020205020404" pitchFamily="49" charset="0"/>
                <a:ea typeface="ＭＳ Ｐゴシック" panose="020B0600070205080204" pitchFamily="34" charset="-128"/>
              </a:rPr>
              <a:t> mod q</a:t>
            </a:r>
          </a:p>
          <a:p>
            <a:pPr eaLnBrk="1" hangingPunct="1">
              <a:defRPr/>
            </a:pPr>
            <a:r>
              <a:rPr lang="en-AU" altLang="en-US" sz="3200" dirty="0">
                <a:ea typeface="ＭＳ Ｐゴシック" panose="020B0600070205080204" pitchFamily="34" charset="-128"/>
              </a:rPr>
              <a:t> 3) each user share that public key </a:t>
            </a:r>
            <a:r>
              <a:rPr lang="en-AU" altLang="en-US" sz="3200" dirty="0" err="1">
                <a:latin typeface="Courier New" panose="02070309020205020404" pitchFamily="49" charset="0"/>
                <a:ea typeface="ＭＳ Ｐゴシック" panose="020B0600070205080204" pitchFamily="34" charset="-128"/>
              </a:rPr>
              <a:t>y</a:t>
            </a:r>
            <a:r>
              <a:rPr lang="en-AU" altLang="en-US" sz="3200" baseline="-25000" dirty="0" err="1">
                <a:latin typeface="Courier New" panose="02070309020205020404" pitchFamily="49" charset="0"/>
                <a:ea typeface="ＭＳ Ｐゴシック" panose="020B0600070205080204" pitchFamily="34" charset="-128"/>
              </a:rPr>
              <a:t>A</a:t>
            </a:r>
            <a:endParaRPr lang="en-AU" altLang="en-US" sz="3200" baseline="-25000" dirty="0">
              <a:latin typeface="Courier New" panose="02070309020205020404" pitchFamily="49" charset="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B121AA4-88DD-4C79-9BF0-DCBFDA985966}"/>
              </a:ext>
            </a:extLst>
          </p:cNvPr>
          <p:cNvSpPr>
            <a:spLocks noGrp="1"/>
          </p:cNvSpPr>
          <p:nvPr>
            <p:ph type="sldNum" sz="quarter" idx="12"/>
          </p:nvPr>
        </p:nvSpPr>
        <p:spPr/>
        <p:txBody>
          <a:bodyPr/>
          <a:lstStyle/>
          <a:p>
            <a:pPr>
              <a:defRPr/>
            </a:pPr>
            <a:fld id="{309D7C35-13A4-4254-87CE-4ED12F6DAA6B}" type="slidenum">
              <a:rPr lang="en-US" smtClean="0"/>
              <a:pPr>
                <a:defRPr/>
              </a:pPr>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35E8B-53C0-45DD-9A66-0F88E6E4F9BF}"/>
              </a:ext>
            </a:extLst>
          </p:cNvPr>
          <p:cNvSpPr>
            <a:spLocks noGrp="1"/>
          </p:cNvSpPr>
          <p:nvPr>
            <p:ph type="title"/>
          </p:nvPr>
        </p:nvSpPr>
        <p:spPr/>
        <p:txBody>
          <a:bodyPr/>
          <a:lstStyle/>
          <a:p>
            <a:pPr>
              <a:defRPr/>
            </a:pPr>
            <a:r>
              <a:rPr lang="en-US" sz="3200" dirty="0"/>
              <a:t>Message Authentication Code</a:t>
            </a:r>
            <a:endParaRPr lang="en-US" sz="7200" dirty="0"/>
          </a:p>
        </p:txBody>
      </p:sp>
      <p:sp>
        <p:nvSpPr>
          <p:cNvPr id="3" name="Content Placeholder 2">
            <a:extLst>
              <a:ext uri="{FF2B5EF4-FFF2-40B4-BE49-F238E27FC236}">
                <a16:creationId xmlns:a16="http://schemas.microsoft.com/office/drawing/2014/main" id="{16D9AFBD-547D-470B-8ABC-52F2B97ED4F8}"/>
              </a:ext>
            </a:extLst>
          </p:cNvPr>
          <p:cNvSpPr>
            <a:spLocks noGrp="1"/>
          </p:cNvSpPr>
          <p:nvPr>
            <p:ph idx="1"/>
          </p:nvPr>
        </p:nvSpPr>
        <p:spPr/>
        <p:txBody>
          <a:bodyPr/>
          <a:lstStyle/>
          <a:p>
            <a:pPr>
              <a:defRPr/>
            </a:pPr>
            <a:r>
              <a:rPr lang="en-US" dirty="0"/>
              <a:t>MAC: the use of </a:t>
            </a:r>
            <a:r>
              <a:rPr lang="en-US" b="1" dirty="0"/>
              <a:t>a secret key to generate a small block of data</a:t>
            </a:r>
            <a:r>
              <a:rPr lang="en-US" dirty="0"/>
              <a:t>, known as a message authentication code (MAC), that is </a:t>
            </a:r>
            <a:r>
              <a:rPr lang="en-US" b="1" dirty="0"/>
              <a:t>appended to the message</a:t>
            </a:r>
            <a:r>
              <a:rPr lang="en-US" dirty="0"/>
              <a:t>.</a:t>
            </a:r>
          </a:p>
          <a:p>
            <a:pPr>
              <a:defRPr/>
            </a:pPr>
            <a:r>
              <a:rPr lang="en-US" dirty="0"/>
              <a:t>Two communicating parties, say </a:t>
            </a:r>
            <a:r>
              <a:rPr lang="en-US" b="1" dirty="0"/>
              <a:t>A and B</a:t>
            </a:r>
            <a:r>
              <a:rPr lang="en-US" dirty="0"/>
              <a:t>, share a common secret key </a:t>
            </a:r>
            <a:r>
              <a:rPr lang="en-US" b="1" dirty="0"/>
              <a:t>K</a:t>
            </a:r>
            <a:r>
              <a:rPr lang="en-US" sz="1600" b="1" dirty="0"/>
              <a:t>AB</a:t>
            </a:r>
          </a:p>
          <a:p>
            <a:pPr>
              <a:defRPr/>
            </a:pPr>
            <a:r>
              <a:rPr lang="en-US" dirty="0"/>
              <a:t>When A has a message to send to B, it calculates the message authentication code as a function of the message and the key: MAC</a:t>
            </a:r>
            <a:r>
              <a:rPr lang="en-US" sz="1600" dirty="0"/>
              <a:t>M</a:t>
            </a:r>
            <a:r>
              <a:rPr lang="en-US" dirty="0"/>
              <a:t> = </a:t>
            </a:r>
            <a:r>
              <a:rPr lang="en-US" b="1" dirty="0"/>
              <a:t>F(K</a:t>
            </a:r>
            <a:r>
              <a:rPr lang="en-US" sz="1600" b="1" dirty="0"/>
              <a:t>AB</a:t>
            </a:r>
            <a:r>
              <a:rPr lang="en-US" b="1" dirty="0"/>
              <a:t>, M). </a:t>
            </a:r>
            <a:r>
              <a:rPr lang="en-US" dirty="0"/>
              <a:t>The message plus code are transmitted to the intended recipient.</a:t>
            </a:r>
          </a:p>
        </p:txBody>
      </p:sp>
      <p:sp>
        <p:nvSpPr>
          <p:cNvPr id="4" name="Slide Number Placeholder 3">
            <a:extLst>
              <a:ext uri="{FF2B5EF4-FFF2-40B4-BE49-F238E27FC236}">
                <a16:creationId xmlns:a16="http://schemas.microsoft.com/office/drawing/2014/main" id="{584E13E7-3803-40F1-9C05-D76CCDC84365}"/>
              </a:ext>
            </a:extLst>
          </p:cNvPr>
          <p:cNvSpPr>
            <a:spLocks noGrp="1"/>
          </p:cNvSpPr>
          <p:nvPr>
            <p:ph type="sldNum" sz="quarter" idx="12"/>
          </p:nvPr>
        </p:nvSpPr>
        <p:spPr/>
        <p:txBody>
          <a:bodyPr/>
          <a:lstStyle/>
          <a:p>
            <a:pPr>
              <a:defRPr/>
            </a:pPr>
            <a:fld id="{B8FADCC2-3890-4D7A-8861-8B3550E5FF6F}" type="slidenum">
              <a:rPr lang="en-US" smtClean="0"/>
              <a:pPr>
                <a:defRPr/>
              </a:pPr>
              <a:t>6</a:t>
            </a:fld>
            <a:endParaRPr lang="en-US" dirty="0"/>
          </a:p>
        </p:txBody>
      </p:sp>
      <p:pic>
        <p:nvPicPr>
          <p:cNvPr id="5" name="Picture 5">
            <a:extLst>
              <a:ext uri="{FF2B5EF4-FFF2-40B4-BE49-F238E27FC236}">
                <a16:creationId xmlns:a16="http://schemas.microsoft.com/office/drawing/2014/main" id="{3A6715B3-4F08-4032-A2AB-0D290E7B2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4973232"/>
            <a:ext cx="2405124" cy="186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61CA-927A-4644-A0BC-28B152495F7D}"/>
              </a:ext>
            </a:extLst>
          </p:cNvPr>
          <p:cNvSpPr>
            <a:spLocks noGrp="1"/>
          </p:cNvSpPr>
          <p:nvPr>
            <p:ph type="title"/>
          </p:nvPr>
        </p:nvSpPr>
        <p:spPr/>
        <p:txBody>
          <a:bodyPr/>
          <a:lstStyle/>
          <a:p>
            <a:r>
              <a:rPr lang="fa-IR" dirty="0"/>
              <a:t>مثال عددی پروتکل</a:t>
            </a:r>
            <a:endParaRPr lang="en-US" dirty="0"/>
          </a:p>
        </p:txBody>
      </p:sp>
      <p:sp>
        <p:nvSpPr>
          <p:cNvPr id="3" name="Content Placeholder 2">
            <a:extLst>
              <a:ext uri="{FF2B5EF4-FFF2-40B4-BE49-F238E27FC236}">
                <a16:creationId xmlns:a16="http://schemas.microsoft.com/office/drawing/2014/main" id="{A60F8356-DF29-41B3-B14B-7B8FC68D8DEA}"/>
              </a:ext>
            </a:extLst>
          </p:cNvPr>
          <p:cNvSpPr>
            <a:spLocks noGrp="1"/>
          </p:cNvSpPr>
          <p:nvPr>
            <p:ph idx="1"/>
          </p:nvPr>
        </p:nvSpPr>
        <p:spPr/>
        <p:txBody>
          <a:bodyPr>
            <a:noAutofit/>
          </a:bodyPr>
          <a:lstStyle/>
          <a:p>
            <a:pPr marL="342900" marR="487680" lvl="0" indent="-342900" algn="r" rtl="1">
              <a:lnSpc>
                <a:spcPct val="107000"/>
              </a:lnSpc>
              <a:spcBef>
                <a:spcPts val="0"/>
              </a:spcBef>
              <a:spcAft>
                <a:spcPts val="120"/>
              </a:spcAft>
              <a:buFont typeface="+mj-lt"/>
              <a:buAutoNum type="arabicPeriod"/>
              <a:tabLst>
                <a:tab pos="457200" algn="l"/>
              </a:tabLst>
            </a:pP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دو طرف روی مقدار عدد اول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۲۳ </a:t>
            </a:r>
            <a:r>
              <a:rPr lang="en-US"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q= </a:t>
            </a: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و مقدار اولیه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۵ </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 </a:t>
            </a: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توافق می‌کنند</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2000" dirty="0">
              <a:solidFill>
                <a:srgbClr val="202122"/>
              </a:solidFill>
              <a:effectLst/>
              <a:latin typeface="Calibri" panose="020F0502020204030204" pitchFamily="34" charset="0"/>
              <a:ea typeface="Calibri" panose="020F0502020204030204" pitchFamily="34" charset="0"/>
              <a:cs typeface="B Nazanin" panose="00000400000000000000" pitchFamily="2" charset="-78"/>
            </a:endParaRPr>
          </a:p>
          <a:p>
            <a:pPr marL="342900" marR="487680" lvl="0" indent="-342900" algn="r" rtl="1">
              <a:lnSpc>
                <a:spcPct val="107000"/>
              </a:lnSpc>
              <a:spcBef>
                <a:spcPts val="0"/>
              </a:spcBef>
              <a:spcAft>
                <a:spcPts val="120"/>
              </a:spcAft>
              <a:buFont typeface="+mj-lt"/>
              <a:buAutoNum type="arabicPeriod"/>
              <a:tabLst>
                <a:tab pos="457200" algn="l"/>
              </a:tabLst>
            </a:pP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طرف اول مقدار پنهانی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۶ </a:t>
            </a:r>
            <a:r>
              <a:rPr lang="en-AU" altLang="en-US" sz="2000" dirty="0" err="1">
                <a:latin typeface="Courier New" panose="02070309020205020404" pitchFamily="49" charset="0"/>
                <a:ea typeface="ＭＳ Ｐゴシック" panose="020B0600070205080204" pitchFamily="34" charset="-128"/>
              </a:rPr>
              <a:t>x</a:t>
            </a:r>
            <a:r>
              <a:rPr lang="en-AU" altLang="en-US" sz="2000" baseline="-25000" dirty="0" err="1">
                <a:latin typeface="Courier New" panose="02070309020205020404" pitchFamily="49" charset="0"/>
                <a:ea typeface="ＭＳ Ｐゴシック" panose="020B0600070205080204" pitchFamily="34" charset="-128"/>
              </a:rPr>
              <a:t>A</a:t>
            </a:r>
            <a:r>
              <a:rPr lang="en-AU" altLang="en-US" sz="2000" baseline="-25000" dirty="0">
                <a:latin typeface="Courier New" panose="02070309020205020404" pitchFamily="49" charset="0"/>
                <a:ea typeface="ＭＳ Ｐゴシック" panose="020B0600070205080204" pitchFamily="34" charset="-128"/>
              </a:rPr>
              <a:t> </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را انتخاب و</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a:t>
            </a:r>
            <a:r>
              <a:rPr lang="en-AU" altLang="en-US" sz="2000" baseline="60000" dirty="0" err="1">
                <a:latin typeface="Courier New" panose="02070309020205020404" pitchFamily="49" charset="0"/>
                <a:ea typeface="ＭＳ Ｐゴシック" panose="020B0600070205080204" pitchFamily="34" charset="-128"/>
              </a:rPr>
              <a:t>x</a:t>
            </a:r>
            <a:r>
              <a:rPr lang="en-AU" altLang="en-US" sz="2000" baseline="40000" dirty="0" err="1">
                <a:latin typeface="Courier New" panose="02070309020205020404" pitchFamily="49" charset="0"/>
                <a:ea typeface="ＭＳ Ｐゴシック" panose="020B0600070205080204" pitchFamily="34" charset="-128"/>
              </a:rPr>
              <a:t>A</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mod </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q</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را برای طرف دوم ارسال می‌کند</a:t>
            </a:r>
            <a:r>
              <a:rPr lang="fa-IR"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که آن را </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a:t>
            </a:r>
            <a:r>
              <a:rPr lang="fa-IR"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فرض می‌کنیم. </a:t>
            </a:r>
            <a:endParaRPr lang="en-US" sz="2000" dirty="0">
              <a:solidFill>
                <a:srgbClr val="202122"/>
              </a:solidFill>
              <a:effectLst/>
              <a:latin typeface="Calibri" panose="020F0502020204030204" pitchFamily="34" charset="0"/>
              <a:ea typeface="Calibri" panose="020F0502020204030204" pitchFamily="34" charset="0"/>
              <a:cs typeface="B Nazanin" panose="00000400000000000000" pitchFamily="2" charset="-78"/>
            </a:endParaRPr>
          </a:p>
          <a:p>
            <a:pPr marL="742950" marR="731520" lvl="1" indent="-285750" algn="r" rtl="1">
              <a:lnSpc>
                <a:spcPct val="107000"/>
              </a:lnSpc>
              <a:spcBef>
                <a:spcPts val="0"/>
              </a:spcBef>
              <a:spcAft>
                <a:spcPts val="120"/>
              </a:spcAft>
              <a:buSzPts val="1000"/>
              <a:buFont typeface="Courier New" panose="02070309020205020404" pitchFamily="49" charset="0"/>
              <a:buChar char="o"/>
              <a:tabLst>
                <a:tab pos="914400" algn="l"/>
              </a:tabLst>
            </a:pP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۸ </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۲۳</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mod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۵</a:t>
            </a:r>
            <a:r>
              <a:rPr lang="fa-IR" sz="2000" baseline="30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۶</a:t>
            </a:r>
            <a:endParaRPr lang="en-US" sz="2000" dirty="0">
              <a:solidFill>
                <a:srgbClr val="202122"/>
              </a:solidFill>
              <a:effectLst/>
              <a:latin typeface="Calibri" panose="020F0502020204030204" pitchFamily="34" charset="0"/>
              <a:ea typeface="Calibri" panose="020F0502020204030204" pitchFamily="34" charset="0"/>
              <a:cs typeface="B Nazanin" panose="00000400000000000000" pitchFamily="2" charset="-78"/>
            </a:endParaRPr>
          </a:p>
          <a:p>
            <a:pPr marL="342900" marR="487680" lvl="0" indent="-342900" algn="r" rtl="1">
              <a:lnSpc>
                <a:spcPct val="107000"/>
              </a:lnSpc>
              <a:spcBef>
                <a:spcPts val="0"/>
              </a:spcBef>
              <a:spcAft>
                <a:spcPts val="120"/>
              </a:spcAft>
              <a:buFont typeface="+mj-lt"/>
              <a:buAutoNum type="arabicPeriod"/>
              <a:tabLst>
                <a:tab pos="457200" algn="l"/>
              </a:tabLst>
            </a:pP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طرف دوم مقدار پنهانی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۱۵</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en-AU" altLang="en-US" sz="2000" dirty="0">
                <a:latin typeface="Courier New" panose="02070309020205020404" pitchFamily="49" charset="0"/>
                <a:ea typeface="ＭＳ Ｐゴシック" panose="020B0600070205080204" pitchFamily="34" charset="-128"/>
              </a:rPr>
              <a:t> </a:t>
            </a:r>
            <a:r>
              <a:rPr lang="en-AU" altLang="en-US" sz="2000" dirty="0" err="1">
                <a:latin typeface="Courier New" panose="02070309020205020404" pitchFamily="49" charset="0"/>
                <a:ea typeface="ＭＳ Ｐゴシック" panose="020B0600070205080204" pitchFamily="34" charset="-128"/>
              </a:rPr>
              <a:t>x</a:t>
            </a:r>
            <a:r>
              <a:rPr lang="en-AU" altLang="en-US" sz="2000" baseline="-25000" dirty="0" err="1">
                <a:latin typeface="Courier New" panose="02070309020205020404" pitchFamily="49" charset="0"/>
                <a:ea typeface="ＭＳ Ｐゴシック" panose="020B0600070205080204" pitchFamily="34" charset="-128"/>
              </a:rPr>
              <a:t>B</a:t>
            </a:r>
            <a:r>
              <a:rPr lang="en-AU" altLang="en-US" sz="2000" baseline="-25000" dirty="0">
                <a:latin typeface="Courier New" panose="02070309020205020404" pitchFamily="49" charset="0"/>
                <a:ea typeface="ＭＳ Ｐゴシック" panose="020B0600070205080204" pitchFamily="34" charset="-128"/>
              </a:rPr>
              <a:t> </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را انتخاب و</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a:t>
            </a:r>
            <a:r>
              <a:rPr lang="en-AU" altLang="en-US" sz="2000" baseline="60000" dirty="0" err="1">
                <a:latin typeface="Courier New" panose="02070309020205020404" pitchFamily="49" charset="0"/>
                <a:ea typeface="ＭＳ Ｐゴシック" panose="020B0600070205080204" pitchFamily="34" charset="-128"/>
              </a:rPr>
              <a:t>x</a:t>
            </a:r>
            <a:r>
              <a:rPr lang="en-AU" altLang="en-US" sz="2000" baseline="40000" dirty="0" err="1">
                <a:latin typeface="Courier New" panose="02070309020205020404" pitchFamily="49" charset="0"/>
                <a:ea typeface="ＭＳ Ｐゴシック" panose="020B0600070205080204" pitchFamily="34" charset="-128"/>
              </a:rPr>
              <a:t>B</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mod </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q</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را برای طرف اول ارسال می‌کند</a:t>
            </a:r>
            <a:r>
              <a:rPr lang="fa-IR"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که آن را </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B</a:t>
            </a:r>
            <a:r>
              <a:rPr lang="fa-IR"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می‌نامیم</a:t>
            </a:r>
            <a:endParaRPr lang="en-US" sz="2000" dirty="0">
              <a:solidFill>
                <a:srgbClr val="202122"/>
              </a:solidFill>
              <a:effectLst/>
              <a:latin typeface="Calibri" panose="020F0502020204030204" pitchFamily="34" charset="0"/>
              <a:ea typeface="Calibri" panose="020F0502020204030204" pitchFamily="34" charset="0"/>
              <a:cs typeface="B Nazanin" panose="00000400000000000000" pitchFamily="2" charset="-78"/>
            </a:endParaRPr>
          </a:p>
          <a:p>
            <a:pPr marL="742950" marR="731520" lvl="1" indent="-285750" algn="r" rtl="1">
              <a:lnSpc>
                <a:spcPct val="107000"/>
              </a:lnSpc>
              <a:spcBef>
                <a:spcPts val="0"/>
              </a:spcBef>
              <a:spcAft>
                <a:spcPts val="120"/>
              </a:spcAft>
              <a:buSzPts val="1000"/>
              <a:buFont typeface="Courier New" panose="02070309020205020404" pitchFamily="49" charset="0"/>
              <a:buChar char="o"/>
              <a:tabLst>
                <a:tab pos="914400" algn="l"/>
              </a:tabLst>
            </a:pP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۱۹</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۲۳</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mod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۵</a:t>
            </a:r>
            <a:r>
              <a:rPr lang="fa-IR" sz="2000" baseline="30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۱۵</a:t>
            </a:r>
            <a:endParaRPr lang="en-US" sz="2000" dirty="0">
              <a:solidFill>
                <a:srgbClr val="202122"/>
              </a:solidFill>
              <a:effectLst/>
              <a:latin typeface="Calibri" panose="020F0502020204030204" pitchFamily="34" charset="0"/>
              <a:ea typeface="Calibri" panose="020F0502020204030204" pitchFamily="34" charset="0"/>
              <a:cs typeface="B Nazanin" panose="00000400000000000000" pitchFamily="2" charset="-78"/>
            </a:endParaRPr>
          </a:p>
          <a:p>
            <a:pPr marL="342900" marR="487680" lvl="0" indent="-342900" algn="r" rtl="1">
              <a:lnSpc>
                <a:spcPct val="107000"/>
              </a:lnSpc>
              <a:spcBef>
                <a:spcPts val="0"/>
              </a:spcBef>
              <a:spcAft>
                <a:spcPts val="120"/>
              </a:spcAft>
              <a:buFont typeface="+mj-lt"/>
              <a:buAutoNum type="arabicPeriod"/>
              <a:tabLst>
                <a:tab pos="457200" algn="l"/>
              </a:tabLst>
            </a:pP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طرف اول مقدار </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B</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t>
            </a:r>
            <a:r>
              <a:rPr lang="en-AU" altLang="en-US" sz="2000" baseline="60000" dirty="0" err="1">
                <a:latin typeface="Courier New" panose="02070309020205020404" pitchFamily="49" charset="0"/>
                <a:ea typeface="ＭＳ Ｐゴシック" panose="020B0600070205080204" pitchFamily="34" charset="-128"/>
              </a:rPr>
              <a:t>x</a:t>
            </a:r>
            <a:r>
              <a:rPr lang="en-AU" altLang="en-US" sz="2000" baseline="40000" dirty="0" err="1">
                <a:latin typeface="Courier New" panose="02070309020205020404" pitchFamily="49" charset="0"/>
                <a:ea typeface="ＭＳ Ｐゴシック" panose="020B0600070205080204" pitchFamily="34" charset="-128"/>
              </a:rPr>
              <a:t>A</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mod </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q</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را محاسبه کرده و به عنوان کلید رمز مشترک در نظر می‌گیرد</a:t>
            </a:r>
            <a:endParaRPr lang="en-US" sz="2000" dirty="0">
              <a:solidFill>
                <a:srgbClr val="202122"/>
              </a:solidFill>
              <a:effectLst/>
              <a:latin typeface="Calibri" panose="020F0502020204030204" pitchFamily="34" charset="0"/>
              <a:ea typeface="Calibri" panose="020F0502020204030204" pitchFamily="34" charset="0"/>
              <a:cs typeface="B Nazanin" panose="00000400000000000000" pitchFamily="2" charset="-78"/>
            </a:endParaRPr>
          </a:p>
          <a:p>
            <a:pPr marL="742950" marR="731520" lvl="1" indent="-285750">
              <a:lnSpc>
                <a:spcPct val="107000"/>
              </a:lnSpc>
              <a:spcBef>
                <a:spcPts val="0"/>
              </a:spcBef>
              <a:spcAft>
                <a:spcPts val="120"/>
              </a:spcAft>
              <a:buSzPts val="1000"/>
              <a:buFont typeface="Courier New" panose="02070309020205020404" pitchFamily="49" charset="0"/>
              <a:buChar char="o"/>
              <a:tabLst>
                <a:tab pos="914400" algn="l"/>
              </a:tabLst>
            </a:pP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۲</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۱۹</a:t>
            </a:r>
            <a:r>
              <a:rPr lang="fa-IR" sz="2000" baseline="30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۶ </a:t>
            </a:r>
            <a:r>
              <a:rPr lang="en-US" sz="2000" baseline="30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mod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۲۳</a:t>
            </a:r>
            <a:endParaRPr lang="en-US" sz="2000" dirty="0">
              <a:solidFill>
                <a:srgbClr val="202122"/>
              </a:solidFill>
              <a:effectLst/>
              <a:latin typeface="Calibri" panose="020F0502020204030204" pitchFamily="34" charset="0"/>
              <a:ea typeface="Calibri" panose="020F0502020204030204" pitchFamily="34" charset="0"/>
              <a:cs typeface="B Nazanin" panose="00000400000000000000" pitchFamily="2" charset="-78"/>
            </a:endParaRPr>
          </a:p>
          <a:p>
            <a:pPr marL="342900" marR="487680" lvl="0" indent="-342900" algn="r" rtl="1">
              <a:lnSpc>
                <a:spcPct val="107000"/>
              </a:lnSpc>
              <a:spcBef>
                <a:spcPts val="0"/>
              </a:spcBef>
              <a:spcAft>
                <a:spcPts val="120"/>
              </a:spcAft>
              <a:buFont typeface="+mj-lt"/>
              <a:buAutoNum type="arabicPeriod"/>
              <a:tabLst>
                <a:tab pos="457200" algn="l"/>
              </a:tabLst>
            </a:pP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طرف دوم مقدار </a:t>
            </a:r>
            <a:r>
              <a:rPr lang="ar-SA" sz="2000" i="1"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000" i="1"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t>
            </a:r>
            <a:r>
              <a:rPr lang="en-AU" altLang="en-US" sz="2000" baseline="60000" dirty="0" err="1">
                <a:latin typeface="Courier New" panose="02070309020205020404" pitchFamily="49" charset="0"/>
                <a:ea typeface="ＭＳ Ｐゴシック" panose="020B0600070205080204" pitchFamily="34" charset="-128"/>
              </a:rPr>
              <a:t>x</a:t>
            </a:r>
            <a:r>
              <a:rPr lang="en-AU" altLang="en-US" sz="2000" baseline="40000" dirty="0" err="1">
                <a:latin typeface="Courier New" panose="02070309020205020404" pitchFamily="49" charset="0"/>
                <a:ea typeface="ＭＳ Ｐゴシック" panose="020B0600070205080204" pitchFamily="34" charset="-128"/>
              </a:rPr>
              <a:t>B</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mod </a:t>
            </a:r>
            <a:r>
              <a:rPr lang="en-US" sz="2000" i="1"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q</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را محاسبه کرده و به عنوان کلید رمز مشترک در نظر می‌گیرد</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2000" dirty="0">
              <a:solidFill>
                <a:srgbClr val="202122"/>
              </a:solidFill>
              <a:effectLst/>
              <a:latin typeface="Calibri" panose="020F0502020204030204" pitchFamily="34" charset="0"/>
              <a:ea typeface="Calibri" panose="020F0502020204030204" pitchFamily="34" charset="0"/>
              <a:cs typeface="B Nazanin" panose="00000400000000000000" pitchFamily="2" charset="-78"/>
            </a:endParaRPr>
          </a:p>
          <a:p>
            <a:pPr marL="742950" marR="731520" lvl="1" indent="-285750">
              <a:lnSpc>
                <a:spcPct val="107000"/>
              </a:lnSpc>
              <a:spcBef>
                <a:spcPts val="0"/>
              </a:spcBef>
              <a:spcAft>
                <a:spcPts val="120"/>
              </a:spcAft>
              <a:buSzPts val="1000"/>
              <a:buFont typeface="Courier New" panose="02070309020205020404" pitchFamily="49" charset="0"/>
              <a:buChar char="o"/>
              <a:tabLst>
                <a:tab pos="914400" algn="l"/>
              </a:tabLst>
            </a:pP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۲</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 =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۸</a:t>
            </a:r>
            <a:r>
              <a:rPr lang="fa-IR" sz="2000" baseline="30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۱۵</a:t>
            </a:r>
            <a:r>
              <a:rPr lang="en-US" sz="2000" baseline="30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000" dirty="0">
                <a:solidFill>
                  <a:srgbClr val="202122"/>
                </a:solidFill>
                <a:effectLst/>
                <a:latin typeface="Segoe UI" panose="020B0502040204020203" pitchFamily="34" charset="0"/>
                <a:ea typeface="Times New Roman" panose="02020603050405020304" pitchFamily="18" charset="0"/>
                <a:cs typeface="B Nazanin" panose="00000400000000000000" pitchFamily="2" charset="-78"/>
              </a:rPr>
              <a:t>mod </a:t>
            </a:r>
            <a:r>
              <a:rPr lang="fa-IR" sz="2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rPr>
              <a:t>۲۳</a:t>
            </a:r>
            <a:endParaRPr lang="fa-IR" sz="2000" baseline="30000" dirty="0">
              <a:solidFill>
                <a:srgbClr val="202122"/>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731520" lvl="1" indent="-285750" algn="r" rtl="1">
              <a:lnSpc>
                <a:spcPct val="107000"/>
              </a:lnSpc>
              <a:spcBef>
                <a:spcPts val="0"/>
              </a:spcBef>
              <a:spcAft>
                <a:spcPts val="120"/>
              </a:spcAft>
              <a:buSzPts val="1000"/>
              <a:buFont typeface="Courier New" panose="02070309020205020404" pitchFamily="49" charset="0"/>
              <a:buChar char="o"/>
              <a:tabLst>
                <a:tab pos="914400" algn="l"/>
              </a:tabLst>
            </a:pPr>
            <a:endParaRPr lang="fa-IR" sz="2000" dirty="0">
              <a:solidFill>
                <a:srgbClr val="202122"/>
              </a:solidFill>
              <a:effectLst/>
              <a:latin typeface="Calibri" panose="020F0502020204030204" pitchFamily="34" charset="0"/>
              <a:cs typeface="B Nazanin" panose="00000400000000000000" pitchFamily="2" charset="-78"/>
            </a:endParaRPr>
          </a:p>
          <a:p>
            <a:pPr marL="447675" marR="731520" indent="-285750" algn="r" rtl="1">
              <a:lnSpc>
                <a:spcPct val="107000"/>
              </a:lnSpc>
              <a:spcBef>
                <a:spcPts val="0"/>
              </a:spcBef>
              <a:spcAft>
                <a:spcPts val="120"/>
              </a:spcAft>
              <a:buSzPts val="1000"/>
              <a:buFont typeface="Courier New" panose="02070309020205020404" pitchFamily="49" charset="0"/>
              <a:buChar char="o"/>
              <a:tabLst>
                <a:tab pos="914400" algn="l"/>
              </a:tabLst>
            </a:pPr>
            <a:r>
              <a:rPr lang="fa-IR" sz="2000" dirty="0">
                <a:solidFill>
                  <a:srgbClr val="202122"/>
                </a:solidFill>
                <a:effectLst/>
                <a:latin typeface="Calibri" panose="020F0502020204030204" pitchFamily="34" charset="0"/>
                <a:cs typeface="B Nazanin" panose="00000400000000000000" pitchFamily="2" charset="-78"/>
              </a:rPr>
              <a:t>میبینیم هر دو طرف رمز مشترک را یک عدد به دست آورده اند. در حقیقت رمز مشترک از فرمول زیر به دست می‌آید. </a:t>
            </a:r>
            <a:r>
              <a:rPr lang="el-GR" altLang="en-US" sz="2000" dirty="0">
                <a:latin typeface="Courier New" panose="02070309020205020404" pitchFamily="49" charset="0"/>
                <a:ea typeface="ＭＳ Ｐゴシック" panose="020B0600070205080204" pitchFamily="34" charset="-128"/>
                <a:cs typeface="Arial" panose="020B0604020202020204" pitchFamily="34" charset="0"/>
              </a:rPr>
              <a:t>a</a:t>
            </a:r>
            <a:r>
              <a:rPr lang="en-AU" altLang="en-US" sz="2000" baseline="60000" dirty="0" err="1">
                <a:latin typeface="Courier New" panose="02070309020205020404" pitchFamily="49" charset="0"/>
                <a:ea typeface="ＭＳ Ｐゴシック" panose="020B0600070205080204" pitchFamily="34" charset="-128"/>
              </a:rPr>
              <a:t>x</a:t>
            </a:r>
            <a:r>
              <a:rPr lang="en-AU" altLang="en-US" sz="2000" baseline="40000" dirty="0" err="1">
                <a:latin typeface="Courier New" panose="02070309020205020404" pitchFamily="49" charset="0"/>
                <a:ea typeface="ＭＳ Ｐゴシック" panose="020B0600070205080204" pitchFamily="34" charset="-128"/>
              </a:rPr>
              <a:t>A.</a:t>
            </a:r>
            <a:r>
              <a:rPr lang="en-AU" altLang="en-US" sz="2000" baseline="60000" dirty="0" err="1">
                <a:latin typeface="Courier New" panose="02070309020205020404" pitchFamily="49" charset="0"/>
                <a:ea typeface="ＭＳ Ｐゴシック" panose="020B0600070205080204" pitchFamily="34" charset="-128"/>
              </a:rPr>
              <a:t>x</a:t>
            </a:r>
            <a:r>
              <a:rPr lang="en-AU" altLang="en-US" sz="2000" baseline="40000" dirty="0" err="1">
                <a:latin typeface="Courier New" panose="02070309020205020404" pitchFamily="49" charset="0"/>
                <a:ea typeface="ＭＳ Ｐゴシック" panose="020B0600070205080204" pitchFamily="34" charset="-128"/>
              </a:rPr>
              <a:t>B</a:t>
            </a:r>
            <a:r>
              <a:rPr lang="en-AU" altLang="en-US" sz="2000" dirty="0">
                <a:latin typeface="Courier New" panose="02070309020205020404" pitchFamily="49" charset="0"/>
                <a:ea typeface="ＭＳ Ｐゴシック" panose="020B0600070205080204" pitchFamily="34" charset="-128"/>
              </a:rPr>
              <a:t> mod q</a:t>
            </a:r>
          </a:p>
          <a:p>
            <a:pPr marL="0" indent="0">
              <a:buNone/>
            </a:pPr>
            <a:endParaRPr lang="en-US" sz="20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8E8FF233-AF25-4280-BA62-2A44E1C5785A}"/>
              </a:ext>
            </a:extLst>
          </p:cNvPr>
          <p:cNvSpPr>
            <a:spLocks noGrp="1"/>
          </p:cNvSpPr>
          <p:nvPr>
            <p:ph type="sldNum" sz="quarter" idx="12"/>
          </p:nvPr>
        </p:nvSpPr>
        <p:spPr/>
        <p:txBody>
          <a:bodyPr/>
          <a:lstStyle/>
          <a:p>
            <a:pPr>
              <a:defRPr/>
            </a:pPr>
            <a:fld id="{309D7C35-13A4-4254-87CE-4ED12F6DAA6B}" type="slidenum">
              <a:rPr lang="en-US" smtClean="0"/>
              <a:pPr>
                <a:defRPr/>
              </a:pPr>
              <a:t>60</a:t>
            </a:fld>
            <a:endParaRPr lang="en-US" dirty="0"/>
          </a:p>
        </p:txBody>
      </p:sp>
      <p:pic>
        <p:nvPicPr>
          <p:cNvPr id="1026" name="DefaultOcx">
            <a:extLst>
              <a:ext uri="{FF2B5EF4-FFF2-40B4-BE49-F238E27FC236}">
                <a16:creationId xmlns:a16="http://schemas.microsoft.com/office/drawing/2014/main" id="{FC7A418E-A47E-498B-BF8E-07B01973411E}"/>
              </a:ext>
            </a:extLst>
          </p:cNvPr>
          <p:cNvPicPr preferRelativeResize="0">
            <a:picLocks noChangeArrowheads="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284163"/>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1170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2CD1D89-28B5-4D34-8E44-3390E3C79D66}"/>
              </a:ext>
            </a:extLst>
          </p:cNvPr>
          <p:cNvSpPr>
            <a:spLocks noGrp="1" noChangeArrowheads="1"/>
          </p:cNvSpPr>
          <p:nvPr>
            <p:ph type="title"/>
          </p:nvPr>
        </p:nvSpPr>
        <p:spPr/>
        <p:txBody>
          <a:bodyPr/>
          <a:lstStyle/>
          <a:p>
            <a:pPr eaLnBrk="1" hangingPunct="1">
              <a:defRPr/>
            </a:pPr>
            <a:r>
              <a:rPr lang="en-AU"/>
              <a:t>Diffie-Hellman Key Exchange</a:t>
            </a:r>
          </a:p>
        </p:txBody>
      </p:sp>
      <p:sp>
        <p:nvSpPr>
          <p:cNvPr id="65539" name="Rectangle 3">
            <a:extLst>
              <a:ext uri="{FF2B5EF4-FFF2-40B4-BE49-F238E27FC236}">
                <a16:creationId xmlns:a16="http://schemas.microsoft.com/office/drawing/2014/main" id="{A25AB0AA-5382-4C78-AF3F-371D3E32E419}"/>
              </a:ext>
            </a:extLst>
          </p:cNvPr>
          <p:cNvSpPr>
            <a:spLocks noGrp="1" noChangeArrowheads="1"/>
          </p:cNvSpPr>
          <p:nvPr>
            <p:ph type="body" idx="1"/>
          </p:nvPr>
        </p:nvSpPr>
        <p:spPr/>
        <p:txBody>
          <a:bodyPr>
            <a:normAutofit fontScale="92500" lnSpcReduction="10000"/>
          </a:bodyPr>
          <a:lstStyle/>
          <a:p>
            <a:pPr eaLnBrk="1" hangingPunct="1">
              <a:lnSpc>
                <a:spcPct val="110000"/>
              </a:lnSpc>
              <a:defRPr/>
            </a:pPr>
            <a:r>
              <a:rPr lang="en-AU" altLang="en-US" sz="2800" dirty="0">
                <a:ea typeface="ＭＳ Ｐゴシック" panose="020B0600070205080204" pitchFamily="34" charset="-128"/>
              </a:rPr>
              <a:t>shared session key for users A &amp; B is K</a:t>
            </a:r>
            <a:r>
              <a:rPr lang="en-AU" altLang="en-US" sz="2800" baseline="-25000" dirty="0">
                <a:ea typeface="ＭＳ Ｐゴシック" panose="020B0600070205080204" pitchFamily="34" charset="-128"/>
              </a:rPr>
              <a:t>AB</a:t>
            </a:r>
            <a:r>
              <a:rPr lang="en-AU" altLang="en-US" sz="2800" dirty="0">
                <a:ea typeface="ＭＳ Ｐゴシック" panose="020B0600070205080204" pitchFamily="34" charset="-128"/>
              </a:rPr>
              <a:t>: </a:t>
            </a:r>
          </a:p>
          <a:p>
            <a:pPr lvl="1" eaLnBrk="1" hangingPunct="1">
              <a:lnSpc>
                <a:spcPct val="110000"/>
              </a:lnSpc>
              <a:buFont typeface="Wingdings" panose="05000000000000000000" pitchFamily="2" charset="2"/>
              <a:buNone/>
              <a:defRPr/>
            </a:pPr>
            <a:r>
              <a:rPr lang="en-AU" altLang="en-US" sz="2400" dirty="0">
                <a:latin typeface="Courier New" panose="02070309020205020404" pitchFamily="49" charset="0"/>
                <a:ea typeface="ＭＳ Ｐゴシック" panose="020B0600070205080204" pitchFamily="34" charset="-128"/>
              </a:rPr>
              <a:t>K</a:t>
            </a:r>
            <a:r>
              <a:rPr lang="en-AU" altLang="en-US" sz="2400" baseline="-25000" dirty="0">
                <a:latin typeface="Courier New" panose="02070309020205020404" pitchFamily="49" charset="0"/>
                <a:ea typeface="ＭＳ Ｐゴシック" panose="020B0600070205080204" pitchFamily="34" charset="-128"/>
              </a:rPr>
              <a:t>AB</a:t>
            </a:r>
            <a:r>
              <a:rPr lang="en-AU" altLang="en-US" sz="2400" dirty="0">
                <a:latin typeface="Courier New" panose="02070309020205020404" pitchFamily="49" charset="0"/>
                <a:ea typeface="ＭＳ Ｐゴシック" panose="020B0600070205080204" pitchFamily="34" charset="-128"/>
              </a:rPr>
              <a:t> = </a:t>
            </a:r>
            <a:r>
              <a:rPr lang="el-GR" altLang="en-US" sz="2400" dirty="0">
                <a:latin typeface="Courier New" panose="02070309020205020404" pitchFamily="49" charset="0"/>
                <a:ea typeface="ＭＳ Ｐゴシック" panose="020B0600070205080204" pitchFamily="34" charset="-128"/>
                <a:cs typeface="Arial" panose="020B0604020202020204" pitchFamily="34" charset="0"/>
              </a:rPr>
              <a:t>a</a:t>
            </a:r>
            <a:r>
              <a:rPr lang="en-AU" altLang="en-US" sz="2400" baseline="60000" dirty="0" err="1">
                <a:latin typeface="Courier New" panose="02070309020205020404" pitchFamily="49" charset="0"/>
                <a:ea typeface="ＭＳ Ｐゴシック" panose="020B0600070205080204" pitchFamily="34" charset="-128"/>
              </a:rPr>
              <a:t>x</a:t>
            </a:r>
            <a:r>
              <a:rPr lang="en-AU" altLang="en-US" sz="2400" baseline="40000" dirty="0" err="1">
                <a:latin typeface="Courier New" panose="02070309020205020404" pitchFamily="49" charset="0"/>
                <a:ea typeface="ＭＳ Ｐゴシック" panose="020B0600070205080204" pitchFamily="34" charset="-128"/>
              </a:rPr>
              <a:t>A.</a:t>
            </a:r>
            <a:r>
              <a:rPr lang="en-AU" altLang="en-US" sz="2400" baseline="60000" dirty="0" err="1">
                <a:latin typeface="Courier New" panose="02070309020205020404" pitchFamily="49" charset="0"/>
                <a:ea typeface="ＭＳ Ｐゴシック" panose="020B0600070205080204" pitchFamily="34" charset="-128"/>
              </a:rPr>
              <a:t>x</a:t>
            </a:r>
            <a:r>
              <a:rPr lang="en-AU" altLang="en-US" sz="2400" baseline="40000" dirty="0" err="1">
                <a:latin typeface="Courier New" panose="02070309020205020404" pitchFamily="49" charset="0"/>
                <a:ea typeface="ＭＳ Ｐゴシック" panose="020B0600070205080204" pitchFamily="34" charset="-128"/>
              </a:rPr>
              <a:t>B</a:t>
            </a:r>
            <a:r>
              <a:rPr lang="en-AU" altLang="en-US" sz="2400" dirty="0">
                <a:latin typeface="Courier New" panose="02070309020205020404" pitchFamily="49" charset="0"/>
                <a:ea typeface="ＭＳ Ｐゴシック" panose="020B0600070205080204" pitchFamily="34" charset="-128"/>
              </a:rPr>
              <a:t> mod q</a:t>
            </a:r>
          </a:p>
          <a:p>
            <a:pPr lvl="1" eaLnBrk="1" hangingPunct="1">
              <a:lnSpc>
                <a:spcPct val="110000"/>
              </a:lnSpc>
              <a:buFont typeface="Wingdings" panose="05000000000000000000" pitchFamily="2" charset="2"/>
              <a:buNone/>
              <a:defRPr/>
            </a:pPr>
            <a:r>
              <a:rPr lang="en-AU" altLang="en-US" sz="2400" dirty="0">
                <a:latin typeface="Courier New" panose="02070309020205020404" pitchFamily="49" charset="0"/>
                <a:ea typeface="ＭＳ Ｐゴシック" panose="020B0600070205080204" pitchFamily="34" charset="-128"/>
              </a:rPr>
              <a:t>= </a:t>
            </a:r>
            <a:r>
              <a:rPr lang="en-AU" altLang="en-US" sz="2400" dirty="0" err="1">
                <a:latin typeface="Courier New" panose="02070309020205020404" pitchFamily="49" charset="0"/>
                <a:ea typeface="ＭＳ Ｐゴシック" panose="020B0600070205080204" pitchFamily="34" charset="-128"/>
              </a:rPr>
              <a:t>y</a:t>
            </a:r>
            <a:r>
              <a:rPr lang="en-AU" altLang="en-US" sz="2400" baseline="-25000" dirty="0" err="1">
                <a:latin typeface="Courier New" panose="02070309020205020404" pitchFamily="49" charset="0"/>
                <a:ea typeface="ＭＳ Ｐゴシック" panose="020B0600070205080204" pitchFamily="34" charset="-128"/>
              </a:rPr>
              <a:t>A</a:t>
            </a:r>
            <a:r>
              <a:rPr lang="en-AU" altLang="en-US" sz="2400" baseline="60000" dirty="0" err="1">
                <a:latin typeface="Courier New" panose="02070309020205020404" pitchFamily="49" charset="0"/>
                <a:ea typeface="ＭＳ Ｐゴシック" panose="020B0600070205080204" pitchFamily="34" charset="-128"/>
              </a:rPr>
              <a:t>x</a:t>
            </a:r>
            <a:r>
              <a:rPr lang="en-AU" altLang="en-US" sz="2400" baseline="40000" dirty="0" err="1">
                <a:latin typeface="Courier New" panose="02070309020205020404" pitchFamily="49" charset="0"/>
                <a:ea typeface="ＭＳ Ｐゴシック" panose="020B0600070205080204" pitchFamily="34" charset="-128"/>
              </a:rPr>
              <a:t>B</a:t>
            </a:r>
            <a:r>
              <a:rPr lang="en-AU" altLang="en-US" sz="2400" dirty="0">
                <a:latin typeface="Courier New" panose="02070309020205020404" pitchFamily="49" charset="0"/>
                <a:ea typeface="ＭＳ Ｐゴシック" panose="020B0600070205080204" pitchFamily="34" charset="-128"/>
              </a:rPr>
              <a:t> mod q  (which </a:t>
            </a:r>
            <a:r>
              <a:rPr lang="en-AU" altLang="en-US" sz="2400" b="1" dirty="0">
                <a:latin typeface="Courier New" panose="02070309020205020404" pitchFamily="49" charset="0"/>
                <a:ea typeface="ＭＳ Ｐゴシック" panose="020B0600070205080204" pitchFamily="34" charset="-128"/>
              </a:rPr>
              <a:t>B</a:t>
            </a:r>
            <a:r>
              <a:rPr lang="en-AU" altLang="en-US" sz="2400" dirty="0">
                <a:latin typeface="Courier New" panose="02070309020205020404" pitchFamily="49" charset="0"/>
                <a:ea typeface="ＭＳ Ｐゴシック" panose="020B0600070205080204" pitchFamily="34" charset="-128"/>
              </a:rPr>
              <a:t> can compute) </a:t>
            </a:r>
          </a:p>
          <a:p>
            <a:pPr lvl="1" eaLnBrk="1" hangingPunct="1">
              <a:lnSpc>
                <a:spcPct val="110000"/>
              </a:lnSpc>
              <a:buFont typeface="Wingdings" panose="05000000000000000000" pitchFamily="2" charset="2"/>
              <a:buNone/>
              <a:defRPr/>
            </a:pPr>
            <a:r>
              <a:rPr lang="en-AU" altLang="en-US" sz="2400" dirty="0">
                <a:latin typeface="Courier New" panose="02070309020205020404" pitchFamily="49" charset="0"/>
                <a:ea typeface="ＭＳ Ｐゴシック" panose="020B0600070205080204" pitchFamily="34" charset="-128"/>
              </a:rPr>
              <a:t>= </a:t>
            </a:r>
            <a:r>
              <a:rPr lang="en-AU" altLang="en-US" sz="2400" dirty="0" err="1">
                <a:latin typeface="Courier New" panose="02070309020205020404" pitchFamily="49" charset="0"/>
                <a:ea typeface="ＭＳ Ｐゴシック" panose="020B0600070205080204" pitchFamily="34" charset="-128"/>
              </a:rPr>
              <a:t>y</a:t>
            </a:r>
            <a:r>
              <a:rPr lang="en-AU" altLang="en-US" sz="2400" baseline="-25000" dirty="0" err="1">
                <a:latin typeface="Courier New" panose="02070309020205020404" pitchFamily="49" charset="0"/>
                <a:ea typeface="ＭＳ Ｐゴシック" panose="020B0600070205080204" pitchFamily="34" charset="-128"/>
              </a:rPr>
              <a:t>B</a:t>
            </a:r>
            <a:r>
              <a:rPr lang="en-AU" altLang="en-US" sz="2400" baseline="60000" dirty="0" err="1">
                <a:latin typeface="Courier New" panose="02070309020205020404" pitchFamily="49" charset="0"/>
                <a:ea typeface="ＭＳ Ｐゴシック" panose="020B0600070205080204" pitchFamily="34" charset="-128"/>
              </a:rPr>
              <a:t>x</a:t>
            </a:r>
            <a:r>
              <a:rPr lang="en-AU" altLang="en-US" sz="2400" baseline="40000" dirty="0" err="1">
                <a:latin typeface="Courier New" panose="02070309020205020404" pitchFamily="49" charset="0"/>
                <a:ea typeface="ＭＳ Ｐゴシック" panose="020B0600070205080204" pitchFamily="34" charset="-128"/>
              </a:rPr>
              <a:t>A</a:t>
            </a:r>
            <a:r>
              <a:rPr lang="en-AU" altLang="en-US" sz="2400" dirty="0">
                <a:latin typeface="Courier New" panose="02070309020205020404" pitchFamily="49" charset="0"/>
                <a:ea typeface="ＭＳ Ｐゴシック" panose="020B0600070205080204" pitchFamily="34" charset="-128"/>
              </a:rPr>
              <a:t> mod q  (which </a:t>
            </a:r>
            <a:r>
              <a:rPr lang="en-AU" altLang="en-US" sz="2400" b="1" dirty="0">
                <a:latin typeface="Courier New" panose="02070309020205020404" pitchFamily="49" charset="0"/>
                <a:ea typeface="ＭＳ Ｐゴシック" panose="020B0600070205080204" pitchFamily="34" charset="-128"/>
              </a:rPr>
              <a:t>A</a:t>
            </a:r>
            <a:r>
              <a:rPr lang="en-AU" altLang="en-US" sz="2400" dirty="0">
                <a:latin typeface="Courier New" panose="02070309020205020404" pitchFamily="49" charset="0"/>
                <a:ea typeface="ＭＳ Ｐゴシック" panose="020B0600070205080204" pitchFamily="34" charset="-128"/>
              </a:rPr>
              <a:t> can compute) </a:t>
            </a:r>
          </a:p>
          <a:p>
            <a:pPr eaLnBrk="1" hangingPunct="1">
              <a:lnSpc>
                <a:spcPct val="110000"/>
              </a:lnSpc>
              <a:defRPr/>
            </a:pPr>
            <a:r>
              <a:rPr lang="en-AU" altLang="en-US" sz="2800" dirty="0">
                <a:ea typeface="ＭＳ Ｐゴシック" panose="020B0600070205080204" pitchFamily="34" charset="-128"/>
              </a:rPr>
              <a:t>K</a:t>
            </a:r>
            <a:r>
              <a:rPr lang="en-AU" altLang="en-US" sz="2800" baseline="-25000" dirty="0">
                <a:ea typeface="ＭＳ Ｐゴシック" panose="020B0600070205080204" pitchFamily="34" charset="-128"/>
              </a:rPr>
              <a:t>AB</a:t>
            </a:r>
            <a:r>
              <a:rPr lang="en-AU" altLang="en-US" sz="2800" dirty="0">
                <a:ea typeface="ＭＳ Ｐゴシック" panose="020B0600070205080204" pitchFamily="34" charset="-128"/>
              </a:rPr>
              <a:t> is used as session key in private-key encryption scheme between Alice and Bob</a:t>
            </a:r>
          </a:p>
          <a:p>
            <a:pPr eaLnBrk="1" hangingPunct="1">
              <a:lnSpc>
                <a:spcPct val="110000"/>
              </a:lnSpc>
              <a:defRPr/>
            </a:pPr>
            <a:r>
              <a:rPr lang="en-AU" altLang="en-US" sz="2800" dirty="0">
                <a:ea typeface="ＭＳ Ｐゴシック" panose="020B0600070205080204" pitchFamily="34" charset="-128"/>
              </a:rPr>
              <a:t>if Alice and Bob subsequently communicate, they will have the </a:t>
            </a:r>
            <a:r>
              <a:rPr lang="en-AU" altLang="en-US" sz="2800" b="1" dirty="0">
                <a:ea typeface="ＭＳ Ｐゴシック" panose="020B0600070205080204" pitchFamily="34" charset="-128"/>
              </a:rPr>
              <a:t>same</a:t>
            </a:r>
            <a:r>
              <a:rPr lang="en-AU" altLang="en-US" sz="2800" dirty="0">
                <a:ea typeface="ＭＳ Ｐゴシック" panose="020B0600070205080204" pitchFamily="34" charset="-128"/>
              </a:rPr>
              <a:t> key as before, unless they choose new public-keys </a:t>
            </a:r>
          </a:p>
          <a:p>
            <a:pPr eaLnBrk="1" hangingPunct="1">
              <a:lnSpc>
                <a:spcPct val="110000"/>
              </a:lnSpc>
              <a:defRPr/>
            </a:pPr>
            <a:r>
              <a:rPr lang="en-US" altLang="en-US" sz="2800" dirty="0">
                <a:ea typeface="ＭＳ Ｐゴシック" panose="020B0600070205080204" pitchFamily="34" charset="-128"/>
              </a:rPr>
              <a:t>attacker needs an x, must solve discrete log</a:t>
            </a:r>
            <a:endParaRPr lang="en-AU" altLang="en-US" sz="28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86414947-8AD6-4B9A-B89A-92DEB11BDCA1}"/>
              </a:ext>
            </a:extLst>
          </p:cNvPr>
          <p:cNvSpPr>
            <a:spLocks noGrp="1"/>
          </p:cNvSpPr>
          <p:nvPr>
            <p:ph type="sldNum" sz="quarter" idx="12"/>
          </p:nvPr>
        </p:nvSpPr>
        <p:spPr/>
        <p:txBody>
          <a:bodyPr/>
          <a:lstStyle/>
          <a:p>
            <a:pPr>
              <a:defRPr/>
            </a:pPr>
            <a:fld id="{309D7C35-13A4-4254-87CE-4ED12F6DAA6B}" type="slidenum">
              <a:rPr lang="en-US" smtClean="0"/>
              <a:pPr>
                <a:defRPr/>
              </a:pPr>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2183CEC-CB4C-4844-B972-95F3FFF68FFE}"/>
              </a:ext>
            </a:extLst>
          </p:cNvPr>
          <p:cNvSpPr>
            <a:spLocks noGrp="1" noChangeArrowheads="1"/>
          </p:cNvSpPr>
          <p:nvPr>
            <p:ph type="title"/>
          </p:nvPr>
        </p:nvSpPr>
        <p:spPr/>
        <p:txBody>
          <a:bodyPr/>
          <a:lstStyle/>
          <a:p>
            <a:pPr eaLnBrk="1" hangingPunct="1">
              <a:defRPr/>
            </a:pPr>
            <a:r>
              <a:rPr lang="en-AU"/>
              <a:t>Diffie-Hellman Example </a:t>
            </a:r>
          </a:p>
        </p:txBody>
      </p:sp>
      <p:sp>
        <p:nvSpPr>
          <p:cNvPr id="67587" name="Rectangle 3">
            <a:extLst>
              <a:ext uri="{FF2B5EF4-FFF2-40B4-BE49-F238E27FC236}">
                <a16:creationId xmlns:a16="http://schemas.microsoft.com/office/drawing/2014/main" id="{BF1A4D90-6BA1-4E83-BDBB-DCD5D7ED5EEF}"/>
              </a:ext>
            </a:extLst>
          </p:cNvPr>
          <p:cNvSpPr>
            <a:spLocks noGrp="1" noChangeArrowheads="1"/>
          </p:cNvSpPr>
          <p:nvPr>
            <p:ph type="body" idx="1"/>
          </p:nvPr>
        </p:nvSpPr>
        <p:spPr/>
        <p:txBody>
          <a:bodyPr wrap="square" numCol="1" anchor="t" anchorCtr="0" compatLnSpc="1">
            <a:prstTxWarp prst="textNoShape">
              <a:avLst/>
            </a:prstTxWarp>
          </a:bodyPr>
          <a:lstStyle/>
          <a:p>
            <a:pPr eaLnBrk="1" hangingPunct="1">
              <a:lnSpc>
                <a:spcPct val="80000"/>
              </a:lnSpc>
              <a:defRPr/>
            </a:pPr>
            <a:r>
              <a:rPr lang="en-US" altLang="en-US" sz="2800" dirty="0">
                <a:effectLst/>
                <a:ea typeface="ＭＳ Ｐゴシック" panose="020B0600070205080204" pitchFamily="34" charset="-128"/>
              </a:rPr>
              <a:t>users Alice &amp; Bob who wish to swap keys:</a:t>
            </a:r>
          </a:p>
          <a:p>
            <a:pPr eaLnBrk="1" hangingPunct="1">
              <a:lnSpc>
                <a:spcPct val="80000"/>
              </a:lnSpc>
              <a:defRPr/>
            </a:pPr>
            <a:r>
              <a:rPr lang="en-US" altLang="en-US" sz="2800" dirty="0">
                <a:effectLst/>
                <a:ea typeface="ＭＳ Ｐゴシック" panose="020B0600070205080204" pitchFamily="34" charset="-128"/>
              </a:rPr>
              <a:t>agree on prime </a:t>
            </a:r>
            <a:r>
              <a:rPr lang="en-US" altLang="en-US" sz="2800" dirty="0">
                <a:effectLst/>
                <a:latin typeface="Courier New" panose="02070309020205020404" pitchFamily="49" charset="0"/>
                <a:ea typeface="ＭＳ Ｐゴシック" panose="020B0600070205080204" pitchFamily="34" charset="-128"/>
              </a:rPr>
              <a:t>q=353</a:t>
            </a:r>
            <a:r>
              <a:rPr lang="en-US" altLang="en-US" sz="2800" dirty="0">
                <a:effectLst/>
                <a:ea typeface="ＭＳ Ｐゴシック" panose="020B0600070205080204" pitchFamily="34" charset="-128"/>
              </a:rPr>
              <a:t> and </a:t>
            </a:r>
            <a:r>
              <a:rPr lang="el-GR" altLang="en-US" sz="2800" dirty="0">
                <a:effectLst/>
                <a:latin typeface="Courier New" panose="02070309020205020404" pitchFamily="49" charset="0"/>
                <a:ea typeface="ＭＳ Ｐゴシック" panose="020B0600070205080204" pitchFamily="34" charset="-128"/>
                <a:cs typeface="Arial" panose="020B0604020202020204" pitchFamily="34" charset="0"/>
              </a:rPr>
              <a:t>a</a:t>
            </a:r>
            <a:r>
              <a:rPr lang="en-US" altLang="en-US" sz="2800" dirty="0">
                <a:effectLst/>
                <a:latin typeface="Courier New" panose="02070309020205020404" pitchFamily="49" charset="0"/>
                <a:ea typeface="ＭＳ Ｐゴシック" panose="020B0600070205080204" pitchFamily="34" charset="-128"/>
                <a:cs typeface="Arial" panose="020B0604020202020204" pitchFamily="34" charset="0"/>
              </a:rPr>
              <a:t>=3</a:t>
            </a:r>
            <a:endParaRPr lang="en-US" altLang="en-US" sz="2800" dirty="0">
              <a:effectLst/>
              <a:latin typeface="Courier New" panose="02070309020205020404" pitchFamily="49" charset="0"/>
              <a:ea typeface="ＭＳ Ｐゴシック" panose="020B0600070205080204" pitchFamily="34" charset="-128"/>
            </a:endParaRPr>
          </a:p>
          <a:p>
            <a:pPr eaLnBrk="1" hangingPunct="1">
              <a:lnSpc>
                <a:spcPct val="80000"/>
              </a:lnSpc>
              <a:defRPr/>
            </a:pPr>
            <a:r>
              <a:rPr lang="en-US" altLang="en-US" sz="2800" dirty="0">
                <a:effectLst/>
                <a:ea typeface="ＭＳ Ｐゴシック" panose="020B0600070205080204" pitchFamily="34" charset="-128"/>
              </a:rPr>
              <a:t>select random secret keys:</a:t>
            </a:r>
          </a:p>
          <a:p>
            <a:pPr lvl="1" eaLnBrk="1" hangingPunct="1">
              <a:lnSpc>
                <a:spcPct val="80000"/>
              </a:lnSpc>
              <a:defRPr/>
            </a:pPr>
            <a:r>
              <a:rPr lang="en-AU" altLang="en-US" sz="2400" dirty="0">
                <a:effectLst/>
                <a:ea typeface="ＭＳ Ｐゴシック" panose="020B0600070205080204" pitchFamily="34" charset="-128"/>
              </a:rPr>
              <a:t>A chooses </a:t>
            </a:r>
            <a:r>
              <a:rPr lang="en-AU" altLang="en-US" sz="2400" dirty="0" err="1">
                <a:effectLst/>
                <a:latin typeface="Courier New" panose="02070309020205020404" pitchFamily="49" charset="0"/>
                <a:ea typeface="ＭＳ Ｐゴシック" panose="020B0600070205080204" pitchFamily="34" charset="-128"/>
              </a:rPr>
              <a:t>x</a:t>
            </a:r>
            <a:r>
              <a:rPr lang="en-AU" altLang="en-US" sz="2400" baseline="-25000" dirty="0" err="1">
                <a:effectLst/>
                <a:latin typeface="Courier New" panose="02070309020205020404" pitchFamily="49" charset="0"/>
                <a:ea typeface="ＭＳ Ｐゴシック" panose="020B0600070205080204" pitchFamily="34" charset="-128"/>
              </a:rPr>
              <a:t>A</a:t>
            </a:r>
            <a:r>
              <a:rPr lang="en-AU" altLang="en-US" sz="2400" dirty="0">
                <a:effectLst/>
                <a:latin typeface="Courier New" panose="02070309020205020404" pitchFamily="49" charset="0"/>
                <a:ea typeface="ＭＳ Ｐゴシック" panose="020B0600070205080204" pitchFamily="34" charset="-128"/>
              </a:rPr>
              <a:t>=97, </a:t>
            </a:r>
            <a:r>
              <a:rPr lang="en-AU" altLang="en-US" sz="2400" dirty="0">
                <a:effectLst/>
                <a:ea typeface="ＭＳ Ｐゴシック" panose="020B0600070205080204" pitchFamily="34" charset="-128"/>
              </a:rPr>
              <a:t>B chooses </a:t>
            </a:r>
            <a:r>
              <a:rPr lang="en-AU" altLang="en-US" sz="2400" dirty="0" err="1">
                <a:effectLst/>
                <a:latin typeface="Courier New" panose="02070309020205020404" pitchFamily="49" charset="0"/>
                <a:ea typeface="ＭＳ Ｐゴシック" panose="020B0600070205080204" pitchFamily="34" charset="-128"/>
              </a:rPr>
              <a:t>x</a:t>
            </a:r>
            <a:r>
              <a:rPr lang="en-AU" altLang="en-US" sz="2400" baseline="-25000" dirty="0" err="1">
                <a:effectLst/>
                <a:latin typeface="Courier New" panose="02070309020205020404" pitchFamily="49" charset="0"/>
                <a:ea typeface="ＭＳ Ｐゴシック" panose="020B0600070205080204" pitchFamily="34" charset="-128"/>
              </a:rPr>
              <a:t>B</a:t>
            </a:r>
            <a:r>
              <a:rPr lang="en-AU" altLang="en-US" sz="2400" dirty="0">
                <a:effectLst/>
                <a:latin typeface="Courier New" panose="02070309020205020404" pitchFamily="49" charset="0"/>
                <a:ea typeface="ＭＳ Ｐゴシック" panose="020B0600070205080204" pitchFamily="34" charset="-128"/>
              </a:rPr>
              <a:t>=233</a:t>
            </a:r>
          </a:p>
          <a:p>
            <a:pPr eaLnBrk="1" hangingPunct="1">
              <a:lnSpc>
                <a:spcPct val="80000"/>
              </a:lnSpc>
              <a:defRPr/>
            </a:pPr>
            <a:r>
              <a:rPr lang="en-US" altLang="en-US" sz="2800" dirty="0">
                <a:effectLst/>
                <a:ea typeface="ＭＳ Ｐゴシック" panose="020B0600070205080204" pitchFamily="34" charset="-128"/>
              </a:rPr>
              <a:t>compute respective public keys:</a:t>
            </a:r>
          </a:p>
          <a:p>
            <a:pPr lvl="1" eaLnBrk="1" hangingPunct="1">
              <a:lnSpc>
                <a:spcPct val="80000"/>
              </a:lnSpc>
              <a:defRPr/>
            </a:pPr>
            <a:r>
              <a:rPr lang="en-AU" altLang="en-US" sz="2400" dirty="0" err="1">
                <a:effectLst/>
                <a:latin typeface="Courier New" panose="02070309020205020404" pitchFamily="49" charset="0"/>
                <a:ea typeface="ＭＳ Ｐゴシック" panose="020B0600070205080204" pitchFamily="34" charset="-128"/>
              </a:rPr>
              <a:t>y</a:t>
            </a:r>
            <a:r>
              <a:rPr lang="en-AU" altLang="en-US" sz="2400" baseline="-25000" dirty="0" err="1">
                <a:effectLst/>
                <a:latin typeface="Courier New" panose="02070309020205020404" pitchFamily="49" charset="0"/>
                <a:ea typeface="ＭＳ Ｐゴシック" panose="020B0600070205080204" pitchFamily="34" charset="-128"/>
              </a:rPr>
              <a:t>A</a:t>
            </a:r>
            <a:r>
              <a:rPr lang="en-AU" altLang="en-US" sz="2400" dirty="0">
                <a:effectLst/>
                <a:latin typeface="Courier New" panose="02070309020205020404" pitchFamily="49" charset="0"/>
                <a:ea typeface="ＭＳ Ｐゴシック" panose="020B0600070205080204" pitchFamily="34" charset="-128"/>
              </a:rPr>
              <a:t>=</a:t>
            </a:r>
            <a:r>
              <a:rPr lang="en-US" altLang="en-US" sz="2400" dirty="0">
                <a:effectLst/>
                <a:ea typeface="ＭＳ Ｐゴシック" panose="020B0600070205080204" pitchFamily="34" charset="-128"/>
              </a:rPr>
              <a:t>3</a:t>
            </a:r>
            <a:r>
              <a:rPr lang="en-AU" altLang="en-US" sz="2400" baseline="60000" dirty="0">
                <a:effectLst/>
                <a:latin typeface="Courier New" panose="02070309020205020404" pitchFamily="49" charset="0"/>
                <a:ea typeface="ＭＳ Ｐゴシック" panose="020B0600070205080204" pitchFamily="34" charset="-128"/>
              </a:rPr>
              <a:t>97 </a:t>
            </a:r>
            <a:r>
              <a:rPr lang="en-AU" altLang="en-US" sz="2400" dirty="0">
                <a:effectLst/>
                <a:latin typeface="Courier New" panose="02070309020205020404" pitchFamily="49" charset="0"/>
                <a:ea typeface="ＭＳ Ｐゴシック" panose="020B0600070205080204" pitchFamily="34" charset="-128"/>
              </a:rPr>
              <a:t> mod 353 = 40	</a:t>
            </a:r>
            <a:r>
              <a:rPr lang="en-AU" altLang="en-US" sz="2400" dirty="0">
                <a:effectLst/>
                <a:ea typeface="ＭＳ Ｐゴシック" panose="020B0600070205080204" pitchFamily="34" charset="-128"/>
              </a:rPr>
              <a:t>(Alice)</a:t>
            </a:r>
          </a:p>
          <a:p>
            <a:pPr lvl="1" eaLnBrk="1" hangingPunct="1">
              <a:lnSpc>
                <a:spcPct val="80000"/>
              </a:lnSpc>
              <a:defRPr/>
            </a:pPr>
            <a:r>
              <a:rPr lang="en-AU" altLang="en-US" sz="2400" dirty="0" err="1">
                <a:effectLst/>
                <a:latin typeface="Courier New" panose="02070309020205020404" pitchFamily="49" charset="0"/>
                <a:ea typeface="ＭＳ Ｐゴシック" panose="020B0600070205080204" pitchFamily="34" charset="-128"/>
              </a:rPr>
              <a:t>y</a:t>
            </a:r>
            <a:r>
              <a:rPr lang="en-AU" altLang="en-US" sz="2400" baseline="-25000" dirty="0" err="1">
                <a:effectLst/>
                <a:latin typeface="Courier New" panose="02070309020205020404" pitchFamily="49" charset="0"/>
                <a:ea typeface="ＭＳ Ｐゴシック" panose="020B0600070205080204" pitchFamily="34" charset="-128"/>
              </a:rPr>
              <a:t>B</a:t>
            </a:r>
            <a:r>
              <a:rPr lang="en-AU" altLang="en-US" sz="2400" dirty="0">
                <a:effectLst/>
                <a:latin typeface="Courier New" panose="02070309020205020404" pitchFamily="49" charset="0"/>
                <a:ea typeface="ＭＳ Ｐゴシック" panose="020B0600070205080204" pitchFamily="34" charset="-128"/>
              </a:rPr>
              <a:t>=</a:t>
            </a:r>
            <a:r>
              <a:rPr lang="en-US" altLang="en-US" sz="2400" dirty="0">
                <a:effectLst/>
                <a:ea typeface="ＭＳ Ｐゴシック" panose="020B0600070205080204" pitchFamily="34" charset="-128"/>
              </a:rPr>
              <a:t>3</a:t>
            </a:r>
            <a:r>
              <a:rPr lang="en-AU" altLang="en-US" sz="2400" baseline="60000" dirty="0">
                <a:effectLst/>
                <a:latin typeface="Courier New" panose="02070309020205020404" pitchFamily="49" charset="0"/>
                <a:ea typeface="ＭＳ Ｐゴシック" panose="020B0600070205080204" pitchFamily="34" charset="-128"/>
              </a:rPr>
              <a:t>233</a:t>
            </a:r>
            <a:r>
              <a:rPr lang="en-AU" altLang="en-US" sz="2400" dirty="0">
                <a:effectLst/>
                <a:latin typeface="Courier New" panose="02070309020205020404" pitchFamily="49" charset="0"/>
                <a:ea typeface="ＭＳ Ｐゴシック" panose="020B0600070205080204" pitchFamily="34" charset="-128"/>
              </a:rPr>
              <a:t> mod 353 = 248	</a:t>
            </a:r>
            <a:r>
              <a:rPr lang="en-AU" altLang="en-US" sz="2400" dirty="0">
                <a:effectLst/>
                <a:ea typeface="ＭＳ Ｐゴシック" panose="020B0600070205080204" pitchFamily="34" charset="-128"/>
              </a:rPr>
              <a:t>(Bob)</a:t>
            </a:r>
          </a:p>
          <a:p>
            <a:pPr eaLnBrk="1" hangingPunct="1">
              <a:lnSpc>
                <a:spcPct val="80000"/>
              </a:lnSpc>
              <a:defRPr/>
            </a:pPr>
            <a:r>
              <a:rPr lang="en-US" altLang="en-US" sz="2800" dirty="0">
                <a:effectLst/>
                <a:ea typeface="ＭＳ Ｐゴシック" panose="020B0600070205080204" pitchFamily="34" charset="-128"/>
              </a:rPr>
              <a:t>compute shared session key as:</a:t>
            </a:r>
          </a:p>
          <a:p>
            <a:pPr lvl="1" eaLnBrk="1" hangingPunct="1">
              <a:lnSpc>
                <a:spcPct val="80000"/>
              </a:lnSpc>
              <a:defRPr/>
            </a:pPr>
            <a:r>
              <a:rPr lang="en-AU" altLang="en-US" sz="2400" dirty="0">
                <a:effectLst/>
                <a:latin typeface="Courier New" panose="02070309020205020404" pitchFamily="49" charset="0"/>
                <a:ea typeface="ＭＳ Ｐゴシック" panose="020B0600070205080204" pitchFamily="34" charset="-128"/>
              </a:rPr>
              <a:t>K</a:t>
            </a:r>
            <a:r>
              <a:rPr lang="en-AU" altLang="en-US" sz="2400" baseline="-25000" dirty="0">
                <a:effectLst/>
                <a:latin typeface="Courier New" panose="02070309020205020404" pitchFamily="49" charset="0"/>
                <a:ea typeface="ＭＳ Ｐゴシック" panose="020B0600070205080204" pitchFamily="34" charset="-128"/>
              </a:rPr>
              <a:t>AB</a:t>
            </a:r>
            <a:r>
              <a:rPr lang="en-AU" altLang="en-US" sz="2400" dirty="0">
                <a:effectLst/>
                <a:latin typeface="Courier New" panose="02070309020205020404" pitchFamily="49" charset="0"/>
                <a:ea typeface="ＭＳ Ｐゴシック" panose="020B0600070205080204" pitchFamily="34" charset="-128"/>
              </a:rPr>
              <a:t>= </a:t>
            </a:r>
            <a:r>
              <a:rPr lang="en-AU" altLang="en-US" sz="2400" dirty="0" err="1">
                <a:effectLst/>
                <a:latin typeface="Courier New" panose="02070309020205020404" pitchFamily="49" charset="0"/>
                <a:ea typeface="ＭＳ Ｐゴシック" panose="020B0600070205080204" pitchFamily="34" charset="-128"/>
              </a:rPr>
              <a:t>y</a:t>
            </a:r>
            <a:r>
              <a:rPr lang="en-AU" altLang="en-US" sz="2400" baseline="-25000" dirty="0" err="1">
                <a:effectLst/>
                <a:latin typeface="Courier New" panose="02070309020205020404" pitchFamily="49" charset="0"/>
                <a:ea typeface="ＭＳ Ｐゴシック" panose="020B0600070205080204" pitchFamily="34" charset="-128"/>
              </a:rPr>
              <a:t>B</a:t>
            </a:r>
            <a:r>
              <a:rPr lang="en-AU" altLang="en-US" sz="2400" baseline="60000" dirty="0" err="1">
                <a:effectLst/>
                <a:latin typeface="Courier New" panose="02070309020205020404" pitchFamily="49" charset="0"/>
                <a:ea typeface="ＭＳ Ｐゴシック" panose="020B0600070205080204" pitchFamily="34" charset="-128"/>
              </a:rPr>
              <a:t>x</a:t>
            </a:r>
            <a:r>
              <a:rPr lang="en-AU" altLang="en-US" sz="2400" baseline="40000" dirty="0" err="1">
                <a:effectLst/>
                <a:latin typeface="Courier New" panose="02070309020205020404" pitchFamily="49" charset="0"/>
                <a:ea typeface="ＭＳ Ｐゴシック" panose="020B0600070205080204" pitchFamily="34" charset="-128"/>
              </a:rPr>
              <a:t>A</a:t>
            </a:r>
            <a:r>
              <a:rPr lang="en-AU" altLang="en-US" sz="2400" dirty="0">
                <a:effectLst/>
                <a:latin typeface="Courier New" panose="02070309020205020404" pitchFamily="49" charset="0"/>
                <a:ea typeface="ＭＳ Ｐゴシック" panose="020B0600070205080204" pitchFamily="34" charset="-128"/>
              </a:rPr>
              <a:t> mod 353 = </a:t>
            </a:r>
            <a:r>
              <a:rPr lang="en-US" altLang="en-US" sz="2400" dirty="0">
                <a:effectLst/>
                <a:latin typeface="Courier New" panose="02070309020205020404" pitchFamily="49" charset="0"/>
                <a:ea typeface="ＭＳ Ｐゴシック" panose="020B0600070205080204" pitchFamily="34" charset="-128"/>
              </a:rPr>
              <a:t>248</a:t>
            </a:r>
            <a:r>
              <a:rPr lang="en-AU" altLang="en-US" sz="2400" baseline="60000" dirty="0">
                <a:effectLst/>
                <a:latin typeface="Courier New" panose="02070309020205020404" pitchFamily="49" charset="0"/>
                <a:ea typeface="ＭＳ Ｐゴシック" panose="020B0600070205080204" pitchFamily="34" charset="-128"/>
              </a:rPr>
              <a:t>97</a:t>
            </a:r>
            <a:r>
              <a:rPr lang="en-AU" altLang="en-US" sz="2400" dirty="0">
                <a:effectLst/>
                <a:latin typeface="Courier New" panose="02070309020205020404" pitchFamily="49" charset="0"/>
                <a:ea typeface="ＭＳ Ｐゴシック" panose="020B0600070205080204" pitchFamily="34" charset="-128"/>
              </a:rPr>
              <a:t> = 160	</a:t>
            </a:r>
            <a:r>
              <a:rPr lang="en-AU" altLang="en-US" sz="2400" dirty="0">
                <a:effectLst/>
                <a:ea typeface="ＭＳ Ｐゴシック" panose="020B0600070205080204" pitchFamily="34" charset="-128"/>
              </a:rPr>
              <a:t>(Alice)</a:t>
            </a:r>
          </a:p>
          <a:p>
            <a:pPr lvl="1" eaLnBrk="1" hangingPunct="1">
              <a:lnSpc>
                <a:spcPct val="80000"/>
              </a:lnSpc>
              <a:defRPr/>
            </a:pPr>
            <a:r>
              <a:rPr lang="en-AU" altLang="en-US" sz="2400" dirty="0">
                <a:effectLst/>
                <a:latin typeface="Courier New" panose="02070309020205020404" pitchFamily="49" charset="0"/>
                <a:ea typeface="ＭＳ Ｐゴシック" panose="020B0600070205080204" pitchFamily="34" charset="-128"/>
              </a:rPr>
              <a:t>K</a:t>
            </a:r>
            <a:r>
              <a:rPr lang="en-AU" altLang="en-US" sz="2400" baseline="-25000" dirty="0">
                <a:effectLst/>
                <a:latin typeface="Courier New" panose="02070309020205020404" pitchFamily="49" charset="0"/>
                <a:ea typeface="ＭＳ Ｐゴシック" panose="020B0600070205080204" pitchFamily="34" charset="-128"/>
              </a:rPr>
              <a:t>AB</a:t>
            </a:r>
            <a:r>
              <a:rPr lang="en-AU" altLang="en-US" sz="2400" dirty="0">
                <a:effectLst/>
                <a:latin typeface="Courier New" panose="02070309020205020404" pitchFamily="49" charset="0"/>
                <a:ea typeface="ＭＳ Ｐゴシック" panose="020B0600070205080204" pitchFamily="34" charset="-128"/>
              </a:rPr>
              <a:t>= </a:t>
            </a:r>
            <a:r>
              <a:rPr lang="en-AU" altLang="en-US" sz="2400" dirty="0" err="1">
                <a:effectLst/>
                <a:latin typeface="Courier New" panose="02070309020205020404" pitchFamily="49" charset="0"/>
                <a:ea typeface="ＭＳ Ｐゴシック" panose="020B0600070205080204" pitchFamily="34" charset="-128"/>
              </a:rPr>
              <a:t>y</a:t>
            </a:r>
            <a:r>
              <a:rPr lang="en-AU" altLang="en-US" sz="2400" baseline="-25000" dirty="0" err="1">
                <a:effectLst/>
                <a:latin typeface="Courier New" panose="02070309020205020404" pitchFamily="49" charset="0"/>
                <a:ea typeface="ＭＳ Ｐゴシック" panose="020B0600070205080204" pitchFamily="34" charset="-128"/>
              </a:rPr>
              <a:t>A</a:t>
            </a:r>
            <a:r>
              <a:rPr lang="en-AU" altLang="en-US" sz="2400" baseline="60000" dirty="0" err="1">
                <a:effectLst/>
                <a:latin typeface="Courier New" panose="02070309020205020404" pitchFamily="49" charset="0"/>
                <a:ea typeface="ＭＳ Ｐゴシック" panose="020B0600070205080204" pitchFamily="34" charset="-128"/>
              </a:rPr>
              <a:t>x</a:t>
            </a:r>
            <a:r>
              <a:rPr lang="en-AU" altLang="en-US" sz="2400" baseline="40000" dirty="0" err="1">
                <a:effectLst/>
                <a:latin typeface="Courier New" panose="02070309020205020404" pitchFamily="49" charset="0"/>
                <a:ea typeface="ＭＳ Ｐゴシック" panose="020B0600070205080204" pitchFamily="34" charset="-128"/>
              </a:rPr>
              <a:t>B</a:t>
            </a:r>
            <a:r>
              <a:rPr lang="en-AU" altLang="en-US" sz="2400" dirty="0">
                <a:effectLst/>
                <a:latin typeface="Courier New" panose="02070309020205020404" pitchFamily="49" charset="0"/>
                <a:ea typeface="ＭＳ Ｐゴシック" panose="020B0600070205080204" pitchFamily="34" charset="-128"/>
              </a:rPr>
              <a:t> mod 353 = </a:t>
            </a:r>
            <a:r>
              <a:rPr lang="en-US" altLang="en-US" sz="2400" dirty="0">
                <a:effectLst/>
                <a:latin typeface="Courier New" panose="02070309020205020404" pitchFamily="49" charset="0"/>
                <a:ea typeface="ＭＳ Ｐゴシック" panose="020B0600070205080204" pitchFamily="34" charset="-128"/>
              </a:rPr>
              <a:t>40</a:t>
            </a:r>
            <a:r>
              <a:rPr lang="en-AU" altLang="en-US" sz="2400" baseline="60000" dirty="0">
                <a:effectLst/>
                <a:latin typeface="Courier New" panose="02070309020205020404" pitchFamily="49" charset="0"/>
                <a:ea typeface="ＭＳ Ｐゴシック" panose="020B0600070205080204" pitchFamily="34" charset="-128"/>
              </a:rPr>
              <a:t>233</a:t>
            </a:r>
            <a:r>
              <a:rPr lang="en-AU" altLang="en-US" sz="2400" dirty="0">
                <a:effectLst/>
                <a:latin typeface="Courier New" panose="02070309020205020404" pitchFamily="49" charset="0"/>
                <a:ea typeface="ＭＳ Ｐゴシック" panose="020B0600070205080204" pitchFamily="34" charset="-128"/>
              </a:rPr>
              <a:t> = 160	</a:t>
            </a:r>
            <a:r>
              <a:rPr lang="en-AU" altLang="en-US" sz="2400" dirty="0">
                <a:effectLst/>
                <a:ea typeface="ＭＳ Ｐゴシック" panose="020B0600070205080204" pitchFamily="34" charset="-128"/>
              </a:rPr>
              <a:t>(Bob)</a:t>
            </a:r>
          </a:p>
          <a:p>
            <a:pPr lvl="1" eaLnBrk="1" hangingPunct="1">
              <a:lnSpc>
                <a:spcPct val="80000"/>
              </a:lnSpc>
              <a:defRPr/>
            </a:pPr>
            <a:endParaRPr lang="en-AU" altLang="en-US" sz="2400" dirty="0">
              <a:effectLst/>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50094863-5755-4398-B45C-6047362C2312}"/>
              </a:ext>
            </a:extLst>
          </p:cNvPr>
          <p:cNvSpPr>
            <a:spLocks noGrp="1"/>
          </p:cNvSpPr>
          <p:nvPr>
            <p:ph type="sldNum" sz="quarter" idx="12"/>
          </p:nvPr>
        </p:nvSpPr>
        <p:spPr/>
        <p:txBody>
          <a:bodyPr/>
          <a:lstStyle/>
          <a:p>
            <a:pPr>
              <a:defRPr/>
            </a:pPr>
            <a:fld id="{309D7C35-13A4-4254-87CE-4ED12F6DAA6B}" type="slidenum">
              <a:rPr lang="en-US" smtClean="0"/>
              <a:pPr>
                <a:defRPr/>
              </a:pPr>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952FE0-BE8E-4E33-AD00-21ABFB50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484313"/>
            <a:ext cx="3456384" cy="51845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DA1AD50-19E0-41CE-B765-CF7FC9BB4BB7}"/>
              </a:ext>
            </a:extLst>
          </p:cNvPr>
          <p:cNvSpPr>
            <a:spLocks noGrp="1"/>
          </p:cNvSpPr>
          <p:nvPr>
            <p:ph type="title"/>
          </p:nvPr>
        </p:nvSpPr>
        <p:spPr/>
        <p:txBody>
          <a:bodyPr/>
          <a:lstStyle/>
          <a:p>
            <a:r>
              <a:rPr lang="en-US" sz="3600" dirty="0" err="1"/>
              <a:t>Difei-hellman</a:t>
            </a:r>
            <a:r>
              <a:rPr lang="en-US" sz="3600" dirty="0"/>
              <a:t> example on color </a:t>
            </a:r>
          </a:p>
        </p:txBody>
      </p:sp>
      <p:sp>
        <p:nvSpPr>
          <p:cNvPr id="6" name="Content Placeholder 5">
            <a:extLst>
              <a:ext uri="{FF2B5EF4-FFF2-40B4-BE49-F238E27FC236}">
                <a16:creationId xmlns:a16="http://schemas.microsoft.com/office/drawing/2014/main" id="{6F916DFD-8C0C-4E73-9206-99F044651BDB}"/>
              </a:ext>
            </a:extLst>
          </p:cNvPr>
          <p:cNvSpPr>
            <a:spLocks noGrp="1"/>
          </p:cNvSpPr>
          <p:nvPr>
            <p:ph idx="1"/>
          </p:nvPr>
        </p:nvSpPr>
        <p:spPr>
          <a:xfrm>
            <a:off x="0" y="1484313"/>
            <a:ext cx="5292080" cy="4752975"/>
          </a:xfrm>
        </p:spPr>
        <p:txBody>
          <a:bodyPr>
            <a:normAutofit/>
          </a:bodyPr>
          <a:lstStyle/>
          <a:p>
            <a:r>
              <a:rPr lang="en-US" sz="2000" dirty="0" err="1"/>
              <a:t>Alic</a:t>
            </a:r>
            <a:r>
              <a:rPr lang="en-US" sz="2000" dirty="0"/>
              <a:t> and Bob agree on a common paint</a:t>
            </a:r>
          </a:p>
          <a:p>
            <a:r>
              <a:rPr lang="en-US" sz="2000" dirty="0"/>
              <a:t>Each add its secret color</a:t>
            </a:r>
          </a:p>
          <a:p>
            <a:r>
              <a:rPr lang="en-US" sz="2000" dirty="0"/>
              <a:t>They exchange their output color</a:t>
            </a:r>
          </a:p>
          <a:p>
            <a:r>
              <a:rPr lang="en-US" sz="2000" dirty="0"/>
              <a:t>They add each secret color to the received color</a:t>
            </a:r>
          </a:p>
          <a:p>
            <a:r>
              <a:rPr lang="en-US" sz="2000" dirty="0"/>
              <a:t>The result is the shared color. </a:t>
            </a:r>
          </a:p>
        </p:txBody>
      </p:sp>
      <p:sp>
        <p:nvSpPr>
          <p:cNvPr id="4" name="Slide Number Placeholder 3">
            <a:extLst>
              <a:ext uri="{FF2B5EF4-FFF2-40B4-BE49-F238E27FC236}">
                <a16:creationId xmlns:a16="http://schemas.microsoft.com/office/drawing/2014/main" id="{A940EB92-F504-4CCF-9A54-967B75F5D47C}"/>
              </a:ext>
            </a:extLst>
          </p:cNvPr>
          <p:cNvSpPr>
            <a:spLocks noGrp="1"/>
          </p:cNvSpPr>
          <p:nvPr>
            <p:ph type="sldNum" sz="quarter" idx="12"/>
          </p:nvPr>
        </p:nvSpPr>
        <p:spPr/>
        <p:txBody>
          <a:bodyPr/>
          <a:lstStyle/>
          <a:p>
            <a:pPr>
              <a:defRPr/>
            </a:pPr>
            <a:fld id="{309D7C35-13A4-4254-87CE-4ED12F6DAA6B}" type="slidenum">
              <a:rPr lang="en-US" smtClean="0"/>
              <a:pPr>
                <a:defRPr/>
              </a:pPr>
              <a:t>63</a:t>
            </a:fld>
            <a:endParaRPr lang="en-US" dirty="0"/>
          </a:p>
        </p:txBody>
      </p:sp>
    </p:spTree>
    <p:extLst>
      <p:ext uri="{BB962C8B-B14F-4D97-AF65-F5344CB8AC3E}">
        <p14:creationId xmlns:p14="http://schemas.microsoft.com/office/powerpoint/2010/main" val="1335616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26">
            <a:extLst>
              <a:ext uri="{FF2B5EF4-FFF2-40B4-BE49-F238E27FC236}">
                <a16:creationId xmlns:a16="http://schemas.microsoft.com/office/drawing/2014/main" id="{BFF213CB-E3DE-4330-A495-001DB814B4FD}"/>
              </a:ext>
            </a:extLst>
          </p:cNvPr>
          <p:cNvSpPr>
            <a:spLocks noGrp="1" noChangeArrowheads="1"/>
          </p:cNvSpPr>
          <p:nvPr>
            <p:ph type="title"/>
          </p:nvPr>
        </p:nvSpPr>
        <p:spPr/>
        <p:txBody>
          <a:bodyPr/>
          <a:lstStyle/>
          <a:p>
            <a:pPr eaLnBrk="1" hangingPunct="1">
              <a:defRPr/>
            </a:pPr>
            <a:r>
              <a:rPr lang="en-US" altLang="en-US">
                <a:ea typeface="ＭＳ Ｐゴシック" panose="020B0600070205080204" pitchFamily="34" charset="-128"/>
              </a:rPr>
              <a:t>Key Exchange Protocols</a:t>
            </a:r>
            <a:endParaRPr lang="en-AU" altLang="en-US">
              <a:ea typeface="ＭＳ Ｐゴシック" panose="020B0600070205080204" pitchFamily="34" charset="-128"/>
            </a:endParaRPr>
          </a:p>
        </p:txBody>
      </p:sp>
      <p:sp>
        <p:nvSpPr>
          <p:cNvPr id="96259" name="Rectangle 1027">
            <a:extLst>
              <a:ext uri="{FF2B5EF4-FFF2-40B4-BE49-F238E27FC236}">
                <a16:creationId xmlns:a16="http://schemas.microsoft.com/office/drawing/2014/main" id="{474CC2D9-027C-421C-BABA-07851A46CD71}"/>
              </a:ext>
            </a:extLst>
          </p:cNvPr>
          <p:cNvSpPr>
            <a:spLocks noGrp="1" noChangeArrowheads="1"/>
          </p:cNvSpPr>
          <p:nvPr>
            <p:ph type="body" idx="1"/>
          </p:nvPr>
        </p:nvSpPr>
        <p:spPr>
          <a:xfrm>
            <a:off x="457200" y="1524000"/>
            <a:ext cx="8435280" cy="5270500"/>
          </a:xfrm>
        </p:spPr>
        <p:txBody>
          <a:bodyPr>
            <a:normAutofit fontScale="92500" lnSpcReduction="20000"/>
          </a:bodyPr>
          <a:lstStyle/>
          <a:p>
            <a:pPr marL="0" indent="0" eaLnBrk="1" hangingPunct="1">
              <a:lnSpc>
                <a:spcPct val="90000"/>
              </a:lnSpc>
              <a:buNone/>
              <a:defRPr/>
            </a:pPr>
            <a:r>
              <a:rPr lang="en-AU" altLang="en-US" dirty="0">
                <a:ea typeface="ＭＳ Ｐゴシック" panose="020B0600070205080204" pitchFamily="34" charset="-128"/>
              </a:rPr>
              <a:t>Users could </a:t>
            </a:r>
            <a:r>
              <a:rPr lang="en-AU" altLang="en-US" b="1" dirty="0">
                <a:ea typeface="ＭＳ Ｐゴシック" panose="020B0600070205080204" pitchFamily="34" charset="-128"/>
              </a:rPr>
              <a:t>create random private</a:t>
            </a:r>
            <a:r>
              <a:rPr lang="en-AU" altLang="en-US" dirty="0">
                <a:ea typeface="ＭＳ Ｐゴシック" panose="020B0600070205080204" pitchFamily="34" charset="-128"/>
              </a:rPr>
              <a:t>/public D-H keys </a:t>
            </a:r>
            <a:r>
              <a:rPr lang="en-AU" altLang="en-US" b="1" dirty="0">
                <a:ea typeface="ＭＳ Ｐゴシック" panose="020B0600070205080204" pitchFamily="34" charset="-128"/>
              </a:rPr>
              <a:t>each time they communicate</a:t>
            </a:r>
          </a:p>
          <a:p>
            <a:pPr eaLnBrk="1" hangingPunct="1">
              <a:lnSpc>
                <a:spcPct val="90000"/>
              </a:lnSpc>
              <a:defRPr/>
            </a:pPr>
            <a:r>
              <a:rPr lang="en-AU" altLang="en-US" dirty="0">
                <a:ea typeface="ＭＳ Ｐゴシック" panose="020B0600070205080204" pitchFamily="34" charset="-128"/>
              </a:rPr>
              <a:t>Simpler protocol:</a:t>
            </a:r>
          </a:p>
          <a:p>
            <a:pPr lvl="1" eaLnBrk="1" hangingPunct="1">
              <a:lnSpc>
                <a:spcPct val="90000"/>
              </a:lnSpc>
              <a:defRPr/>
            </a:pPr>
            <a:r>
              <a:rPr lang="en-US" altLang="en-US" dirty="0">
                <a:latin typeface="Arial" panose="020B0604020202020204" pitchFamily="34" charset="0"/>
              </a:rPr>
              <a:t>User A wishes to set up a connection with user B and use a secret key to encrypt messages on that connection. </a:t>
            </a:r>
          </a:p>
          <a:p>
            <a:pPr lvl="1" eaLnBrk="1" hangingPunct="1">
              <a:lnSpc>
                <a:spcPct val="90000"/>
              </a:lnSpc>
              <a:defRPr/>
            </a:pPr>
            <a:r>
              <a:rPr lang="en-US" altLang="en-US" dirty="0">
                <a:latin typeface="Arial" panose="020B0604020202020204" pitchFamily="34" charset="0"/>
              </a:rPr>
              <a:t>User A can generate a one-time private key </a:t>
            </a:r>
            <a:r>
              <a:rPr lang="en-US" altLang="en-US" i="1" dirty="0">
                <a:latin typeface="Arial" panose="020B0604020202020204" pitchFamily="34" charset="0"/>
              </a:rPr>
              <a:t>X</a:t>
            </a:r>
            <a:r>
              <a:rPr lang="en-US" altLang="en-US" i="1" baseline="-25000" dirty="0">
                <a:latin typeface="Arial" panose="020B0604020202020204" pitchFamily="34" charset="0"/>
              </a:rPr>
              <a:t>A</a:t>
            </a:r>
            <a:r>
              <a:rPr lang="en-US" altLang="en-US" i="1" dirty="0">
                <a:latin typeface="Arial" panose="020B0604020202020204" pitchFamily="34" charset="0"/>
              </a:rPr>
              <a:t>, </a:t>
            </a:r>
            <a:r>
              <a:rPr lang="en-US" altLang="en-US" dirty="0">
                <a:latin typeface="Arial" panose="020B0604020202020204" pitchFamily="34" charset="0"/>
              </a:rPr>
              <a:t>calculate </a:t>
            </a:r>
            <a:r>
              <a:rPr lang="en-US" altLang="en-US" i="1" dirty="0">
                <a:latin typeface="Arial" panose="020B0604020202020204" pitchFamily="34" charset="0"/>
              </a:rPr>
              <a:t>Y</a:t>
            </a:r>
            <a:r>
              <a:rPr lang="en-US" altLang="en-US" i="1" baseline="-25000" dirty="0">
                <a:latin typeface="Arial" panose="020B0604020202020204" pitchFamily="34" charset="0"/>
              </a:rPr>
              <a:t>A</a:t>
            </a:r>
            <a:r>
              <a:rPr lang="en-US" altLang="en-US" i="1" dirty="0">
                <a:latin typeface="Arial" panose="020B0604020202020204" pitchFamily="34" charset="0"/>
              </a:rPr>
              <a:t>, </a:t>
            </a:r>
            <a:r>
              <a:rPr lang="en-US" altLang="en-US" dirty="0">
                <a:latin typeface="Arial" panose="020B0604020202020204" pitchFamily="34" charset="0"/>
              </a:rPr>
              <a:t>and send that to user </a:t>
            </a:r>
            <a:r>
              <a:rPr lang="en-US" altLang="en-US" i="1" dirty="0">
                <a:latin typeface="Arial" panose="020B0604020202020204" pitchFamily="34" charset="0"/>
              </a:rPr>
              <a:t>B.</a:t>
            </a:r>
          </a:p>
          <a:p>
            <a:pPr lvl="1" eaLnBrk="1" hangingPunct="1">
              <a:lnSpc>
                <a:spcPct val="90000"/>
              </a:lnSpc>
              <a:defRPr/>
            </a:pPr>
            <a:r>
              <a:rPr lang="en-US" altLang="en-US" dirty="0">
                <a:latin typeface="Arial" panose="020B0604020202020204" pitchFamily="34" charset="0"/>
              </a:rPr>
              <a:t>User </a:t>
            </a:r>
            <a:r>
              <a:rPr lang="en-US" altLang="en-US" i="1" dirty="0">
                <a:latin typeface="Arial" panose="020B0604020202020204" pitchFamily="34" charset="0"/>
              </a:rPr>
              <a:t>B </a:t>
            </a:r>
            <a:r>
              <a:rPr lang="en-US" altLang="en-US" dirty="0">
                <a:latin typeface="Arial" panose="020B0604020202020204" pitchFamily="34" charset="0"/>
              </a:rPr>
              <a:t>responds by generating a private value </a:t>
            </a:r>
            <a:r>
              <a:rPr lang="en-US" altLang="en-US" i="1" dirty="0">
                <a:latin typeface="Arial" panose="020B0604020202020204" pitchFamily="34" charset="0"/>
              </a:rPr>
              <a:t>X</a:t>
            </a:r>
            <a:r>
              <a:rPr lang="en-US" altLang="en-US" i="1" baseline="-25000" dirty="0">
                <a:latin typeface="Arial" panose="020B0604020202020204" pitchFamily="34" charset="0"/>
              </a:rPr>
              <a:t>B</a:t>
            </a:r>
            <a:r>
              <a:rPr lang="en-US" altLang="en-US" i="1" dirty="0">
                <a:latin typeface="Arial" panose="020B0604020202020204" pitchFamily="34" charset="0"/>
              </a:rPr>
              <a:t>, </a:t>
            </a:r>
            <a:r>
              <a:rPr lang="en-US" altLang="en-US" dirty="0">
                <a:latin typeface="Arial" panose="020B0604020202020204" pitchFamily="34" charset="0"/>
              </a:rPr>
              <a:t>calculating </a:t>
            </a:r>
            <a:r>
              <a:rPr lang="en-US" altLang="en-US" i="1" dirty="0">
                <a:latin typeface="Arial" panose="020B0604020202020204" pitchFamily="34" charset="0"/>
              </a:rPr>
              <a:t>Y</a:t>
            </a:r>
            <a:r>
              <a:rPr lang="en-US" altLang="en-US" i="1" baseline="-25000" dirty="0">
                <a:latin typeface="Arial" panose="020B0604020202020204" pitchFamily="34" charset="0"/>
              </a:rPr>
              <a:t>B</a:t>
            </a:r>
            <a:r>
              <a:rPr lang="en-US" altLang="en-US" i="1" dirty="0">
                <a:latin typeface="Arial" panose="020B0604020202020204" pitchFamily="34" charset="0"/>
              </a:rPr>
              <a:t>, </a:t>
            </a:r>
            <a:r>
              <a:rPr lang="en-US" altLang="en-US" dirty="0">
                <a:latin typeface="Arial" panose="020B0604020202020204" pitchFamily="34" charset="0"/>
              </a:rPr>
              <a:t>and sending </a:t>
            </a:r>
            <a:r>
              <a:rPr lang="en-US" altLang="en-US" i="1" dirty="0">
                <a:latin typeface="Arial" panose="020B0604020202020204" pitchFamily="34" charset="0"/>
              </a:rPr>
              <a:t>Y</a:t>
            </a:r>
            <a:r>
              <a:rPr lang="en-US" altLang="en-US" i="1" baseline="-25000" dirty="0">
                <a:latin typeface="Arial" panose="020B0604020202020204" pitchFamily="34" charset="0"/>
              </a:rPr>
              <a:t>B</a:t>
            </a:r>
            <a:r>
              <a:rPr lang="en-US" altLang="en-US" i="1" dirty="0">
                <a:latin typeface="Arial" panose="020B0604020202020204" pitchFamily="34" charset="0"/>
              </a:rPr>
              <a:t> </a:t>
            </a:r>
            <a:r>
              <a:rPr lang="en-US" altLang="en-US" dirty="0">
                <a:latin typeface="Arial" panose="020B0604020202020204" pitchFamily="34" charset="0"/>
              </a:rPr>
              <a:t>to user </a:t>
            </a:r>
            <a:r>
              <a:rPr lang="en-US" altLang="en-US" i="1" dirty="0">
                <a:latin typeface="Arial" panose="020B0604020202020204" pitchFamily="34" charset="0"/>
              </a:rPr>
              <a:t>A.</a:t>
            </a:r>
          </a:p>
          <a:p>
            <a:pPr lvl="1" eaLnBrk="1" hangingPunct="1">
              <a:lnSpc>
                <a:spcPct val="90000"/>
              </a:lnSpc>
              <a:defRPr/>
            </a:pPr>
            <a:r>
              <a:rPr lang="en-US" altLang="en-US" dirty="0">
                <a:latin typeface="Arial" panose="020B0604020202020204" pitchFamily="34" charset="0"/>
              </a:rPr>
              <a:t>Both users can now calculate the key. </a:t>
            </a:r>
          </a:p>
          <a:p>
            <a:pPr lvl="1" eaLnBrk="1" hangingPunct="1">
              <a:lnSpc>
                <a:spcPct val="90000"/>
              </a:lnSpc>
              <a:defRPr/>
            </a:pPr>
            <a:r>
              <a:rPr lang="en-US" altLang="en-US" dirty="0">
                <a:latin typeface="Arial" panose="020B0604020202020204" pitchFamily="34" charset="0"/>
              </a:rPr>
              <a:t>The necessary public values </a:t>
            </a:r>
            <a:r>
              <a:rPr lang="en-US" altLang="en-US" i="1" dirty="0">
                <a:latin typeface="Arial" panose="020B0604020202020204" pitchFamily="34" charset="0"/>
              </a:rPr>
              <a:t>q </a:t>
            </a:r>
            <a:r>
              <a:rPr lang="en-US" altLang="en-US" dirty="0">
                <a:latin typeface="Arial" panose="020B0604020202020204" pitchFamily="34" charset="0"/>
              </a:rPr>
              <a:t>and </a:t>
            </a:r>
            <a:r>
              <a:rPr lang="en-US" altLang="en-US" i="1" dirty="0">
                <a:latin typeface="Arial" panose="020B0604020202020204" pitchFamily="34" charset="0"/>
              </a:rPr>
              <a:t>a </a:t>
            </a:r>
            <a:r>
              <a:rPr lang="en-US" altLang="en-US" dirty="0">
                <a:latin typeface="Arial" panose="020B0604020202020204" pitchFamily="34" charset="0"/>
              </a:rPr>
              <a:t>would need to be known ahead of time. Alternatively, user </a:t>
            </a:r>
            <a:r>
              <a:rPr lang="en-US" altLang="en-US" i="1" dirty="0">
                <a:latin typeface="Arial" panose="020B0604020202020204" pitchFamily="34" charset="0"/>
              </a:rPr>
              <a:t>A </a:t>
            </a:r>
            <a:r>
              <a:rPr lang="en-US" altLang="en-US" dirty="0">
                <a:latin typeface="Arial" panose="020B0604020202020204" pitchFamily="34" charset="0"/>
              </a:rPr>
              <a:t>could pick values for </a:t>
            </a:r>
            <a:r>
              <a:rPr lang="en-US" altLang="en-US" i="1" dirty="0">
                <a:latin typeface="Arial" panose="020B0604020202020204" pitchFamily="34" charset="0"/>
              </a:rPr>
              <a:t>q </a:t>
            </a:r>
            <a:r>
              <a:rPr lang="en-US" altLang="en-US" dirty="0">
                <a:latin typeface="Arial" panose="020B0604020202020204" pitchFamily="34" charset="0"/>
              </a:rPr>
              <a:t>and </a:t>
            </a:r>
            <a:r>
              <a:rPr lang="en-US" altLang="en-US" i="1" dirty="0">
                <a:latin typeface="Arial" panose="020B0604020202020204" pitchFamily="34" charset="0"/>
              </a:rPr>
              <a:t>a </a:t>
            </a:r>
            <a:r>
              <a:rPr lang="en-US" altLang="en-US" dirty="0">
                <a:latin typeface="Arial" panose="020B0604020202020204" pitchFamily="34" charset="0"/>
              </a:rPr>
              <a:t>and include those in the first message.</a:t>
            </a:r>
            <a:endParaRPr lang="en-AU" altLang="en-US" dirty="0">
              <a:ea typeface="ＭＳ Ｐゴシック" panose="020B0600070205080204" pitchFamily="34" charset="-128"/>
            </a:endParaRPr>
          </a:p>
          <a:p>
            <a:pPr eaLnBrk="1" hangingPunct="1">
              <a:lnSpc>
                <a:spcPct val="90000"/>
              </a:lnSpc>
              <a:defRPr/>
            </a:pPr>
            <a:r>
              <a:rPr lang="en-AU" altLang="en-US" dirty="0">
                <a:ea typeface="ＭＳ Ｐゴシック" panose="020B0600070205080204" pitchFamily="34" charset="-128"/>
              </a:rPr>
              <a:t>both of these are vulnerable to a </a:t>
            </a:r>
            <a:r>
              <a:rPr lang="en-AU" altLang="en-US" b="1" dirty="0">
                <a:ea typeface="ＭＳ Ｐゴシック" panose="020B0600070205080204" pitchFamily="34" charset="-128"/>
              </a:rPr>
              <a:t>meet-in-the-Middle </a:t>
            </a:r>
            <a:r>
              <a:rPr lang="en-AU" altLang="en-US" dirty="0">
                <a:ea typeface="ＭＳ Ｐゴシック" panose="020B0600070205080204" pitchFamily="34" charset="-128"/>
              </a:rPr>
              <a:t>Attack</a:t>
            </a:r>
          </a:p>
          <a:p>
            <a:pPr eaLnBrk="1" hangingPunct="1">
              <a:lnSpc>
                <a:spcPct val="90000"/>
              </a:lnSpc>
              <a:defRPr/>
            </a:pPr>
            <a:r>
              <a:rPr lang="en-AU" altLang="en-US" dirty="0">
                <a:ea typeface="ＭＳ Ｐゴシック" panose="020B0600070205080204" pitchFamily="34" charset="-128"/>
              </a:rPr>
              <a:t>authentication of the keys is needed (</a:t>
            </a:r>
            <a:r>
              <a:rPr lang="en-AU" altLang="en-US" b="1" dirty="0">
                <a:ea typeface="ＭＳ Ｐゴシック" panose="020B0600070205080204" pitchFamily="34" charset="-128"/>
              </a:rPr>
              <a:t>both parties must have the same key</a:t>
            </a:r>
            <a:r>
              <a:rPr lang="en-AU" altLang="en-US" dirty="0">
                <a:ea typeface="ＭＳ Ｐゴシック" panose="020B0600070205080204" pitchFamily="34" charset="-128"/>
              </a:rPr>
              <a:t>)</a:t>
            </a:r>
          </a:p>
          <a:p>
            <a:pPr eaLnBrk="1" hangingPunct="1">
              <a:lnSpc>
                <a:spcPct val="90000"/>
              </a:lnSpc>
              <a:defRPr/>
            </a:pPr>
            <a:endParaRPr lang="en-AU" altLang="en-US"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979CA2B-BC8C-4CB0-BF80-CDC7E24DB6BD}"/>
              </a:ext>
            </a:extLst>
          </p:cNvPr>
          <p:cNvSpPr>
            <a:spLocks noGrp="1"/>
          </p:cNvSpPr>
          <p:nvPr>
            <p:ph type="sldNum" sz="quarter" idx="12"/>
          </p:nvPr>
        </p:nvSpPr>
        <p:spPr/>
        <p:txBody>
          <a:bodyPr/>
          <a:lstStyle/>
          <a:p>
            <a:pPr>
              <a:defRPr/>
            </a:pPr>
            <a:fld id="{309D7C35-13A4-4254-87CE-4ED12F6DAA6B}" type="slidenum">
              <a:rPr lang="en-US" smtClean="0"/>
              <a:pPr>
                <a:defRPr/>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2EDA0-85E3-4A3D-B494-20DA21971781}"/>
              </a:ext>
            </a:extLst>
          </p:cNvPr>
          <p:cNvSpPr>
            <a:spLocks noGrp="1"/>
          </p:cNvSpPr>
          <p:nvPr>
            <p:ph type="title"/>
          </p:nvPr>
        </p:nvSpPr>
        <p:spPr/>
        <p:txBody>
          <a:bodyPr/>
          <a:lstStyle/>
          <a:p>
            <a:r>
              <a:rPr lang="en-US" sz="2800" dirty="0"/>
              <a:t>As an example of Diffie–Hellman algorithm</a:t>
            </a:r>
          </a:p>
        </p:txBody>
      </p:sp>
      <p:sp>
        <p:nvSpPr>
          <p:cNvPr id="3" name="Content Placeholder 2">
            <a:extLst>
              <a:ext uri="{FF2B5EF4-FFF2-40B4-BE49-F238E27FC236}">
                <a16:creationId xmlns:a16="http://schemas.microsoft.com/office/drawing/2014/main" id="{68ACCB3C-0668-48E7-A9B5-0F5C94B9A955}"/>
              </a:ext>
            </a:extLst>
          </p:cNvPr>
          <p:cNvSpPr>
            <a:spLocks noGrp="1"/>
          </p:cNvSpPr>
          <p:nvPr>
            <p:ph idx="1"/>
          </p:nvPr>
        </p:nvSpPr>
        <p:spPr/>
        <p:txBody>
          <a:bodyPr>
            <a:normAutofit fontScale="92500" lnSpcReduction="10000"/>
          </a:bodyPr>
          <a:lstStyle/>
          <a:p>
            <a:r>
              <a:rPr lang="en-US" dirty="0"/>
              <a:t>Suppose that a group of users </a:t>
            </a:r>
            <a:r>
              <a:rPr lang="en-US" b="1" dirty="0"/>
              <a:t>(e.g., all users on a LAN</a:t>
            </a:r>
            <a:r>
              <a:rPr lang="en-US" dirty="0"/>
              <a:t>) each generate a long-lasting private value </a:t>
            </a:r>
            <a:r>
              <a:rPr lang="en-US" dirty="0" err="1"/>
              <a:t>Xa</a:t>
            </a:r>
            <a:r>
              <a:rPr lang="en-US" dirty="0"/>
              <a:t> and calculate a public value </a:t>
            </a:r>
            <a:r>
              <a:rPr lang="en-US" dirty="0" err="1"/>
              <a:t>Ya</a:t>
            </a:r>
            <a:r>
              <a:rPr lang="en-US" dirty="0"/>
              <a:t>. </a:t>
            </a:r>
          </a:p>
          <a:p>
            <a:r>
              <a:rPr lang="en-US" dirty="0"/>
              <a:t>These public values, together with </a:t>
            </a:r>
            <a:r>
              <a:rPr lang="en-US" b="1" dirty="0"/>
              <a:t>global public values for q and a</a:t>
            </a:r>
            <a:r>
              <a:rPr lang="en-US" dirty="0"/>
              <a:t>, are </a:t>
            </a:r>
            <a:r>
              <a:rPr lang="en-US" b="1" dirty="0"/>
              <a:t>stored in some central directory. </a:t>
            </a:r>
          </a:p>
          <a:p>
            <a:r>
              <a:rPr lang="en-US" b="1" dirty="0"/>
              <a:t>At any time</a:t>
            </a:r>
            <a:r>
              <a:rPr lang="en-US" dirty="0"/>
              <a:t>, </a:t>
            </a:r>
            <a:r>
              <a:rPr lang="en-US" b="1" dirty="0"/>
              <a:t>user B can access user A’s public value</a:t>
            </a:r>
            <a:r>
              <a:rPr lang="en-US" dirty="0"/>
              <a:t>, calculate a secret key, and use that to send an encrypted message to user A.</a:t>
            </a:r>
          </a:p>
          <a:p>
            <a:r>
              <a:rPr lang="en-US" b="1" dirty="0"/>
              <a:t>If the central directory is trusted</a:t>
            </a:r>
            <a:r>
              <a:rPr lang="en-US" dirty="0"/>
              <a:t>, then this form of communication provides both </a:t>
            </a:r>
            <a:r>
              <a:rPr lang="en-US" b="1" dirty="0"/>
              <a:t>confidentiality</a:t>
            </a:r>
            <a:r>
              <a:rPr lang="en-US" dirty="0"/>
              <a:t> and a degree of </a:t>
            </a:r>
            <a:r>
              <a:rPr lang="en-US" b="1" dirty="0"/>
              <a:t>authentication</a:t>
            </a:r>
            <a:r>
              <a:rPr lang="en-US" dirty="0"/>
              <a:t>. </a:t>
            </a:r>
          </a:p>
          <a:p>
            <a:pPr lvl="1"/>
            <a:r>
              <a:rPr lang="en-US" sz="2400" dirty="0"/>
              <a:t>Because only A and B can determine the key, no other user can read the message (confidentiality). Recipient A knows that only user B could have created a message using this key (authentication). However, the technique does not protect against replay attacks.</a:t>
            </a:r>
          </a:p>
          <a:p>
            <a:endParaRPr lang="en-US" dirty="0"/>
          </a:p>
        </p:txBody>
      </p:sp>
      <p:sp>
        <p:nvSpPr>
          <p:cNvPr id="4" name="Slide Number Placeholder 3">
            <a:extLst>
              <a:ext uri="{FF2B5EF4-FFF2-40B4-BE49-F238E27FC236}">
                <a16:creationId xmlns:a16="http://schemas.microsoft.com/office/drawing/2014/main" id="{EEA77E83-85C6-4992-8F8E-C6F545047F19}"/>
              </a:ext>
            </a:extLst>
          </p:cNvPr>
          <p:cNvSpPr>
            <a:spLocks noGrp="1"/>
          </p:cNvSpPr>
          <p:nvPr>
            <p:ph type="sldNum" sz="quarter" idx="12"/>
          </p:nvPr>
        </p:nvSpPr>
        <p:spPr/>
        <p:txBody>
          <a:bodyPr/>
          <a:lstStyle/>
          <a:p>
            <a:pPr>
              <a:defRPr/>
            </a:pPr>
            <a:fld id="{309D7C35-13A4-4254-87CE-4ED12F6DAA6B}" type="slidenum">
              <a:rPr lang="en-US" smtClean="0"/>
              <a:pPr>
                <a:defRPr/>
              </a:pPr>
              <a:t>65</a:t>
            </a:fld>
            <a:endParaRPr lang="en-US" dirty="0"/>
          </a:p>
        </p:txBody>
      </p:sp>
    </p:spTree>
    <p:extLst>
      <p:ext uri="{BB962C8B-B14F-4D97-AF65-F5344CB8AC3E}">
        <p14:creationId xmlns:p14="http://schemas.microsoft.com/office/powerpoint/2010/main" val="18915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F9CB-9BB0-45DB-BC03-B3FD4BC3DF5D}"/>
              </a:ext>
            </a:extLst>
          </p:cNvPr>
          <p:cNvSpPr>
            <a:spLocks noGrp="1"/>
          </p:cNvSpPr>
          <p:nvPr>
            <p:ph type="title"/>
          </p:nvPr>
        </p:nvSpPr>
        <p:spPr/>
        <p:txBody>
          <a:bodyPr/>
          <a:lstStyle/>
          <a:p>
            <a:r>
              <a:rPr lang="en-US" sz="4800" dirty="0" err="1"/>
              <a:t>Difei-hellman</a:t>
            </a:r>
            <a:endParaRPr lang="en-US" dirty="0"/>
          </a:p>
        </p:txBody>
      </p:sp>
      <p:sp>
        <p:nvSpPr>
          <p:cNvPr id="3" name="Content Placeholder 2">
            <a:extLst>
              <a:ext uri="{FF2B5EF4-FFF2-40B4-BE49-F238E27FC236}">
                <a16:creationId xmlns:a16="http://schemas.microsoft.com/office/drawing/2014/main" id="{B8539B89-F6D1-4A13-A567-57BAB168A8F3}"/>
              </a:ext>
            </a:extLst>
          </p:cNvPr>
          <p:cNvSpPr>
            <a:spLocks noGrp="1"/>
          </p:cNvSpPr>
          <p:nvPr>
            <p:ph idx="1"/>
          </p:nvPr>
        </p:nvSpPr>
        <p:spPr/>
        <p:txBody>
          <a:bodyPr/>
          <a:lstStyle/>
          <a:p>
            <a:r>
              <a:rPr lang="en-US" dirty="0"/>
              <a:t>Applications:</a:t>
            </a:r>
          </a:p>
          <a:p>
            <a:pPr lvl="1"/>
            <a:r>
              <a:rPr lang="en-US" dirty="0"/>
              <a:t>TLS protocol</a:t>
            </a:r>
          </a:p>
          <a:p>
            <a:pPr lvl="1"/>
            <a:r>
              <a:rPr lang="en-US" dirty="0" err="1"/>
              <a:t>Whatsapp</a:t>
            </a:r>
            <a:r>
              <a:rPr lang="en-US" dirty="0"/>
              <a:t> in every chat</a:t>
            </a:r>
          </a:p>
          <a:p>
            <a:pPr lvl="1"/>
            <a:r>
              <a:rPr lang="en-US" dirty="0"/>
              <a:t>Telegram on secret chat</a:t>
            </a:r>
          </a:p>
          <a:p>
            <a:pPr lvl="1"/>
            <a:r>
              <a:rPr lang="en-US" dirty="0"/>
              <a:t>Signal</a:t>
            </a:r>
          </a:p>
        </p:txBody>
      </p:sp>
      <p:sp>
        <p:nvSpPr>
          <p:cNvPr id="4" name="Slide Number Placeholder 3">
            <a:extLst>
              <a:ext uri="{FF2B5EF4-FFF2-40B4-BE49-F238E27FC236}">
                <a16:creationId xmlns:a16="http://schemas.microsoft.com/office/drawing/2014/main" id="{D4C4EEB8-AFDA-48EA-B7B0-0F6AB0BC1DEC}"/>
              </a:ext>
            </a:extLst>
          </p:cNvPr>
          <p:cNvSpPr>
            <a:spLocks noGrp="1"/>
          </p:cNvSpPr>
          <p:nvPr>
            <p:ph type="sldNum" sz="quarter" idx="12"/>
          </p:nvPr>
        </p:nvSpPr>
        <p:spPr/>
        <p:txBody>
          <a:bodyPr/>
          <a:lstStyle/>
          <a:p>
            <a:pPr>
              <a:defRPr/>
            </a:pPr>
            <a:fld id="{309D7C35-13A4-4254-87CE-4ED12F6DAA6B}" type="slidenum">
              <a:rPr lang="en-US" smtClean="0"/>
              <a:pPr>
                <a:defRPr/>
              </a:pPr>
              <a:t>66</a:t>
            </a:fld>
            <a:endParaRPr lang="en-US" dirty="0"/>
          </a:p>
        </p:txBody>
      </p:sp>
      <p:pic>
        <p:nvPicPr>
          <p:cNvPr id="3074" name="Picture 2" descr="Whatsapp Encryption Explained">
            <a:extLst>
              <a:ext uri="{FF2B5EF4-FFF2-40B4-BE49-F238E27FC236}">
                <a16:creationId xmlns:a16="http://schemas.microsoft.com/office/drawing/2014/main" id="{9846B9A7-54D5-438C-B822-EB137F8EE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346200"/>
            <a:ext cx="3672408" cy="563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67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62F9-15F5-4CE8-BD0C-4B6F28FBEA1E}"/>
              </a:ext>
            </a:extLst>
          </p:cNvPr>
          <p:cNvSpPr>
            <a:spLocks noGrp="1"/>
          </p:cNvSpPr>
          <p:nvPr>
            <p:ph type="title"/>
          </p:nvPr>
        </p:nvSpPr>
        <p:spPr/>
        <p:txBody>
          <a:bodyPr/>
          <a:lstStyle/>
          <a:p>
            <a:r>
              <a:rPr lang="en-US" dirty="0"/>
              <a:t>Attack is not possible</a:t>
            </a:r>
          </a:p>
        </p:txBody>
      </p:sp>
      <p:sp>
        <p:nvSpPr>
          <p:cNvPr id="3" name="Content Placeholder 2">
            <a:extLst>
              <a:ext uri="{FF2B5EF4-FFF2-40B4-BE49-F238E27FC236}">
                <a16:creationId xmlns:a16="http://schemas.microsoft.com/office/drawing/2014/main" id="{C5B38F2D-F7D0-46F4-90A1-8E3B32C1904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A4608CB-2056-4DCD-9582-FD6D999D01CE}"/>
              </a:ext>
            </a:extLst>
          </p:cNvPr>
          <p:cNvSpPr>
            <a:spLocks noGrp="1"/>
          </p:cNvSpPr>
          <p:nvPr>
            <p:ph type="sldNum" sz="quarter" idx="12"/>
          </p:nvPr>
        </p:nvSpPr>
        <p:spPr/>
        <p:txBody>
          <a:bodyPr/>
          <a:lstStyle/>
          <a:p>
            <a:pPr>
              <a:defRPr/>
            </a:pPr>
            <a:fld id="{309D7C35-13A4-4254-87CE-4ED12F6DAA6B}" type="slidenum">
              <a:rPr lang="en-US" smtClean="0"/>
              <a:pPr>
                <a:defRPr/>
              </a:pPr>
              <a:t>67</a:t>
            </a:fld>
            <a:endParaRPr lang="en-US" dirty="0"/>
          </a:p>
        </p:txBody>
      </p:sp>
      <p:pic>
        <p:nvPicPr>
          <p:cNvPr id="6" name="Picture 5">
            <a:extLst>
              <a:ext uri="{FF2B5EF4-FFF2-40B4-BE49-F238E27FC236}">
                <a16:creationId xmlns:a16="http://schemas.microsoft.com/office/drawing/2014/main" id="{6DC3A440-2A49-49D7-AF1A-551F23CB5556}"/>
              </a:ext>
            </a:extLst>
          </p:cNvPr>
          <p:cNvPicPr>
            <a:picLocks noChangeAspect="1"/>
          </p:cNvPicPr>
          <p:nvPr/>
        </p:nvPicPr>
        <p:blipFill>
          <a:blip r:embed="rId3"/>
          <a:stretch>
            <a:fillRect/>
          </a:stretch>
        </p:blipFill>
        <p:spPr>
          <a:xfrm>
            <a:off x="120243" y="1772128"/>
            <a:ext cx="9036050" cy="4535803"/>
          </a:xfrm>
          <a:prstGeom prst="rect">
            <a:avLst/>
          </a:prstGeom>
        </p:spPr>
      </p:pic>
      <p:sp>
        <p:nvSpPr>
          <p:cNvPr id="8" name="TextBox 7">
            <a:extLst>
              <a:ext uri="{FF2B5EF4-FFF2-40B4-BE49-F238E27FC236}">
                <a16:creationId xmlns:a16="http://schemas.microsoft.com/office/drawing/2014/main" id="{B5F76401-14CC-44DF-8F42-841CC11C0AB8}"/>
              </a:ext>
            </a:extLst>
          </p:cNvPr>
          <p:cNvSpPr txBox="1"/>
          <p:nvPr/>
        </p:nvSpPr>
        <p:spPr>
          <a:xfrm>
            <a:off x="971600" y="3284984"/>
            <a:ext cx="4722696" cy="369332"/>
          </a:xfrm>
          <a:prstGeom prst="rect">
            <a:avLst/>
          </a:prstGeom>
          <a:noFill/>
        </p:spPr>
        <p:txBody>
          <a:bodyPr wrap="square">
            <a:spAutoFit/>
          </a:bodyPr>
          <a:lstStyle/>
          <a:p>
            <a:r>
              <a:rPr lang="en-US" dirty="0"/>
              <a:t>Private</a:t>
            </a:r>
          </a:p>
        </p:txBody>
      </p:sp>
      <p:sp>
        <p:nvSpPr>
          <p:cNvPr id="9" name="TextBox 8">
            <a:extLst>
              <a:ext uri="{FF2B5EF4-FFF2-40B4-BE49-F238E27FC236}">
                <a16:creationId xmlns:a16="http://schemas.microsoft.com/office/drawing/2014/main" id="{5C3078AD-AC26-4680-9634-0B3A8C5BF064}"/>
              </a:ext>
            </a:extLst>
          </p:cNvPr>
          <p:cNvSpPr txBox="1"/>
          <p:nvPr/>
        </p:nvSpPr>
        <p:spPr>
          <a:xfrm>
            <a:off x="7452320" y="3212976"/>
            <a:ext cx="4722696" cy="369332"/>
          </a:xfrm>
          <a:prstGeom prst="rect">
            <a:avLst/>
          </a:prstGeom>
          <a:noFill/>
        </p:spPr>
        <p:txBody>
          <a:bodyPr wrap="square">
            <a:spAutoFit/>
          </a:bodyPr>
          <a:lstStyle/>
          <a:p>
            <a:r>
              <a:rPr lang="en-US" dirty="0"/>
              <a:t>Private</a:t>
            </a:r>
          </a:p>
        </p:txBody>
      </p:sp>
      <p:sp>
        <p:nvSpPr>
          <p:cNvPr id="10" name="TextBox 9">
            <a:extLst>
              <a:ext uri="{FF2B5EF4-FFF2-40B4-BE49-F238E27FC236}">
                <a16:creationId xmlns:a16="http://schemas.microsoft.com/office/drawing/2014/main" id="{11F57A33-0A78-4993-98D8-508FB4AD8975}"/>
              </a:ext>
            </a:extLst>
          </p:cNvPr>
          <p:cNvSpPr txBox="1"/>
          <p:nvPr/>
        </p:nvSpPr>
        <p:spPr>
          <a:xfrm>
            <a:off x="1763688" y="5517232"/>
            <a:ext cx="4722696" cy="369332"/>
          </a:xfrm>
          <a:prstGeom prst="rect">
            <a:avLst/>
          </a:prstGeom>
          <a:noFill/>
        </p:spPr>
        <p:txBody>
          <a:bodyPr wrap="square">
            <a:spAutoFit/>
          </a:bodyPr>
          <a:lstStyle/>
          <a:p>
            <a:r>
              <a:rPr lang="en-US" dirty="0"/>
              <a:t>Public</a:t>
            </a:r>
          </a:p>
        </p:txBody>
      </p:sp>
      <p:sp>
        <p:nvSpPr>
          <p:cNvPr id="13" name="TextBox 12">
            <a:extLst>
              <a:ext uri="{FF2B5EF4-FFF2-40B4-BE49-F238E27FC236}">
                <a16:creationId xmlns:a16="http://schemas.microsoft.com/office/drawing/2014/main" id="{43AC7103-1AA3-4BE2-90C0-662C01D1AD64}"/>
              </a:ext>
            </a:extLst>
          </p:cNvPr>
          <p:cNvSpPr txBox="1"/>
          <p:nvPr/>
        </p:nvSpPr>
        <p:spPr>
          <a:xfrm>
            <a:off x="8035749" y="5502726"/>
            <a:ext cx="4722696" cy="369332"/>
          </a:xfrm>
          <a:prstGeom prst="rect">
            <a:avLst/>
          </a:prstGeom>
          <a:noFill/>
        </p:spPr>
        <p:txBody>
          <a:bodyPr wrap="square">
            <a:spAutoFit/>
          </a:bodyPr>
          <a:lstStyle/>
          <a:p>
            <a:r>
              <a:rPr lang="en-US" dirty="0"/>
              <a:t>Public</a:t>
            </a:r>
          </a:p>
        </p:txBody>
      </p:sp>
      <p:sp>
        <p:nvSpPr>
          <p:cNvPr id="18" name="TextBox 17">
            <a:extLst>
              <a:ext uri="{FF2B5EF4-FFF2-40B4-BE49-F238E27FC236}">
                <a16:creationId xmlns:a16="http://schemas.microsoft.com/office/drawing/2014/main" id="{F3D047EC-F01F-4F3B-A466-E06E14166146}"/>
              </a:ext>
            </a:extLst>
          </p:cNvPr>
          <p:cNvSpPr txBox="1"/>
          <p:nvPr/>
        </p:nvSpPr>
        <p:spPr>
          <a:xfrm>
            <a:off x="2555776" y="1984194"/>
            <a:ext cx="4722696" cy="369332"/>
          </a:xfrm>
          <a:prstGeom prst="rect">
            <a:avLst/>
          </a:prstGeom>
          <a:noFill/>
        </p:spPr>
        <p:txBody>
          <a:bodyPr wrap="square">
            <a:spAutoFit/>
          </a:bodyPr>
          <a:lstStyle/>
          <a:p>
            <a:r>
              <a:rPr lang="en-US" dirty="0"/>
              <a:t>Middle-Man</a:t>
            </a:r>
          </a:p>
        </p:txBody>
      </p:sp>
      <p:sp>
        <p:nvSpPr>
          <p:cNvPr id="25" name="TextBox 24">
            <a:extLst>
              <a:ext uri="{FF2B5EF4-FFF2-40B4-BE49-F238E27FC236}">
                <a16:creationId xmlns:a16="http://schemas.microsoft.com/office/drawing/2014/main" id="{5552B96D-7BFF-4869-A9A0-B5E1CA4EF40F}"/>
              </a:ext>
            </a:extLst>
          </p:cNvPr>
          <p:cNvSpPr txBox="1"/>
          <p:nvPr/>
        </p:nvSpPr>
        <p:spPr>
          <a:xfrm>
            <a:off x="24274" y="6393578"/>
            <a:ext cx="7500054" cy="369332"/>
          </a:xfrm>
          <a:prstGeom prst="rect">
            <a:avLst/>
          </a:prstGeom>
          <a:noFill/>
        </p:spPr>
        <p:txBody>
          <a:bodyPr wrap="square">
            <a:spAutoFit/>
          </a:bodyPr>
          <a:lstStyle/>
          <a:p>
            <a:r>
              <a:rPr lang="en-US">
                <a:solidFill>
                  <a:schemeClr val="bg2"/>
                </a:solidFill>
              </a:rPr>
              <a:t>Eve </a:t>
            </a:r>
            <a:r>
              <a:rPr lang="en-US" dirty="0">
                <a:solidFill>
                  <a:schemeClr val="bg2"/>
                </a:solidFill>
              </a:rPr>
              <a:t>can not calculate any of the parties private key. </a:t>
            </a:r>
          </a:p>
        </p:txBody>
      </p:sp>
    </p:spTree>
    <p:extLst>
      <p:ext uri="{BB962C8B-B14F-4D97-AF65-F5344CB8AC3E}">
        <p14:creationId xmlns:p14="http://schemas.microsoft.com/office/powerpoint/2010/main" val="25030970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0862-81AB-43FD-A069-B8ED10C448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7E72BC-26D3-41CA-9778-A0228799C57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0B5711C-FD97-4A8F-94D9-27B0B24FB5A6}"/>
              </a:ext>
            </a:extLst>
          </p:cNvPr>
          <p:cNvSpPr>
            <a:spLocks noGrp="1"/>
          </p:cNvSpPr>
          <p:nvPr>
            <p:ph type="sldNum" sz="quarter" idx="12"/>
          </p:nvPr>
        </p:nvSpPr>
        <p:spPr/>
        <p:txBody>
          <a:bodyPr/>
          <a:lstStyle/>
          <a:p>
            <a:pPr>
              <a:defRPr/>
            </a:pPr>
            <a:fld id="{309D7C35-13A4-4254-87CE-4ED12F6DAA6B}" type="slidenum">
              <a:rPr lang="en-US" smtClean="0"/>
              <a:pPr>
                <a:defRPr/>
              </a:pPr>
              <a:t>68</a:t>
            </a:fld>
            <a:endParaRPr lang="en-US" dirty="0"/>
          </a:p>
        </p:txBody>
      </p:sp>
      <p:pic>
        <p:nvPicPr>
          <p:cNvPr id="6" name="Picture 5">
            <a:extLst>
              <a:ext uri="{FF2B5EF4-FFF2-40B4-BE49-F238E27FC236}">
                <a16:creationId xmlns:a16="http://schemas.microsoft.com/office/drawing/2014/main" id="{24A20A81-539E-407D-AD44-8B554C1CF4B4}"/>
              </a:ext>
            </a:extLst>
          </p:cNvPr>
          <p:cNvPicPr>
            <a:picLocks noChangeAspect="1"/>
          </p:cNvPicPr>
          <p:nvPr/>
        </p:nvPicPr>
        <p:blipFill>
          <a:blip r:embed="rId3"/>
          <a:stretch>
            <a:fillRect/>
          </a:stretch>
        </p:blipFill>
        <p:spPr>
          <a:xfrm>
            <a:off x="1664804" y="0"/>
            <a:ext cx="5814391" cy="6858000"/>
          </a:xfrm>
          <a:prstGeom prst="rect">
            <a:avLst/>
          </a:prstGeom>
        </p:spPr>
      </p:pic>
    </p:spTree>
    <p:extLst>
      <p:ext uri="{BB962C8B-B14F-4D97-AF65-F5344CB8AC3E}">
        <p14:creationId xmlns:p14="http://schemas.microsoft.com/office/powerpoint/2010/main" val="2555623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B39F-FD34-4B8D-A8CB-EC2AD77B4B35}"/>
              </a:ext>
            </a:extLst>
          </p:cNvPr>
          <p:cNvSpPr>
            <a:spLocks noGrp="1"/>
          </p:cNvSpPr>
          <p:nvPr>
            <p:ph type="title"/>
          </p:nvPr>
        </p:nvSpPr>
        <p:spPr/>
        <p:txBody>
          <a:bodyPr/>
          <a:lstStyle/>
          <a:p>
            <a:pPr eaLnBrk="1" hangingPunct="1">
              <a:defRPr/>
            </a:pPr>
            <a:r>
              <a:rPr lang="en-AU" altLang="en-US" sz="3200" dirty="0">
                <a:ea typeface="ＭＳ Ｐゴシック" panose="020B0600070205080204" pitchFamily="34" charset="-128"/>
              </a:rPr>
              <a:t>Effective: Man-in-the-Middle Attack</a:t>
            </a:r>
            <a:endParaRPr lang="en-US" altLang="en-US" sz="3200" dirty="0">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3E97F967-6526-47F6-A4FC-3980215201A0}"/>
              </a:ext>
            </a:extLst>
          </p:cNvPr>
          <p:cNvSpPr>
            <a:spLocks noGrp="1"/>
          </p:cNvSpPr>
          <p:nvPr>
            <p:ph idx="1"/>
          </p:nvPr>
        </p:nvSpPr>
        <p:spPr>
          <a:xfrm>
            <a:off x="179512" y="1627584"/>
            <a:ext cx="8610600" cy="5257800"/>
          </a:xfrm>
        </p:spPr>
        <p:txBody>
          <a:bodyPr>
            <a:normAutofit fontScale="85000" lnSpcReduction="20000"/>
          </a:bodyPr>
          <a:lstStyle/>
          <a:p>
            <a:pPr marL="514350" indent="-514350" eaLnBrk="1" hangingPunct="1">
              <a:buFont typeface="Arial" pitchFamily="-107" charset="0"/>
              <a:buAutoNum type="arabicPeriod"/>
              <a:defRPr/>
            </a:pPr>
            <a:r>
              <a:rPr lang="en-US" b="1" dirty="0"/>
              <a:t>Darth (Middle man) prepares two private / public  keys random private keys X</a:t>
            </a:r>
            <a:r>
              <a:rPr lang="en-US" b="1" baseline="-25000" dirty="0"/>
              <a:t>D1</a:t>
            </a:r>
            <a:r>
              <a:rPr lang="en-US" b="1" dirty="0"/>
              <a:t> and X</a:t>
            </a:r>
            <a:r>
              <a:rPr lang="en-US" sz="2500" b="1" baseline="-25000" dirty="0"/>
              <a:t>D2</a:t>
            </a:r>
            <a:r>
              <a:rPr lang="en-US" dirty="0"/>
              <a:t>, and then computing the public keys Y</a:t>
            </a:r>
            <a:r>
              <a:rPr lang="en-US" sz="2500" baseline="-25000" dirty="0"/>
              <a:t>D1</a:t>
            </a:r>
            <a:r>
              <a:rPr lang="en-US" dirty="0"/>
              <a:t> and Y</a:t>
            </a:r>
            <a:r>
              <a:rPr lang="en-US" sz="2500" baseline="-25000" dirty="0"/>
              <a:t>D2</a:t>
            </a:r>
            <a:r>
              <a:rPr lang="en-US" dirty="0"/>
              <a:t>.</a:t>
            </a:r>
          </a:p>
          <a:p>
            <a:pPr marL="514350" indent="-514350" eaLnBrk="1" hangingPunct="1">
              <a:buFont typeface="Arial" pitchFamily="-107" charset="0"/>
              <a:buAutoNum type="arabicPeriod"/>
              <a:defRPr/>
            </a:pPr>
            <a:r>
              <a:rPr lang="en-US" b="1" dirty="0"/>
              <a:t>Alice</a:t>
            </a:r>
            <a:r>
              <a:rPr lang="en-US" dirty="0"/>
              <a:t> transmits her public key </a:t>
            </a:r>
            <a:r>
              <a:rPr lang="en-US" b="1" dirty="0"/>
              <a:t>Y</a:t>
            </a:r>
            <a:r>
              <a:rPr lang="en-US" sz="2400" b="1" baseline="-25000" dirty="0"/>
              <a:t>A </a:t>
            </a:r>
            <a:r>
              <a:rPr lang="en-US" b="1" dirty="0"/>
              <a:t>to Bob , </a:t>
            </a:r>
            <a:r>
              <a:rPr lang="en-US" dirty="0" err="1"/>
              <a:t>ut</a:t>
            </a:r>
            <a:r>
              <a:rPr lang="en-US" dirty="0"/>
              <a:t>, Darth intercepts Y</a:t>
            </a:r>
            <a:r>
              <a:rPr lang="en-US" sz="2400" baseline="-25000" dirty="0"/>
              <a:t>A </a:t>
            </a:r>
            <a:r>
              <a:rPr lang="en-US" dirty="0"/>
              <a:t>and instead transmits his first public key Y</a:t>
            </a:r>
            <a:r>
              <a:rPr lang="en-US" sz="2400" baseline="-25000" dirty="0"/>
              <a:t>D1</a:t>
            </a:r>
            <a:r>
              <a:rPr lang="en-US" dirty="0"/>
              <a:t> to Bob. Darth also calculates a shared key with Alice </a:t>
            </a:r>
            <a:r>
              <a:rPr lang="da-DK" dirty="0"/>
              <a:t>K2 = (</a:t>
            </a:r>
            <a:r>
              <a:rPr lang="en-US" dirty="0"/>
              <a:t>Y</a:t>
            </a:r>
            <a:r>
              <a:rPr lang="en-US" sz="2400" baseline="-25000" dirty="0"/>
              <a:t>A</a:t>
            </a:r>
            <a:r>
              <a:rPr lang="da-DK" dirty="0"/>
              <a:t>) </a:t>
            </a:r>
            <a:r>
              <a:rPr lang="en-US" sz="2500" baseline="30000" dirty="0"/>
              <a:t>X_B</a:t>
            </a:r>
            <a:r>
              <a:rPr lang="da-DK" dirty="0"/>
              <a:t> mod q</a:t>
            </a:r>
            <a:endParaRPr lang="en-US" dirty="0"/>
          </a:p>
          <a:p>
            <a:pPr marL="514350" indent="-514350" eaLnBrk="1" hangingPunct="1">
              <a:buFont typeface="Arial" pitchFamily="-107" charset="0"/>
              <a:buAutoNum type="arabicPeriod"/>
              <a:defRPr/>
            </a:pPr>
            <a:r>
              <a:rPr lang="en-US" dirty="0"/>
              <a:t>Bob receives the public key Y</a:t>
            </a:r>
            <a:r>
              <a:rPr lang="en-US" sz="2400" baseline="-25000" dirty="0"/>
              <a:t>D1</a:t>
            </a:r>
            <a:r>
              <a:rPr lang="en-US" dirty="0"/>
              <a:t> and calculates the shared key (with Darth instead of Alice) </a:t>
            </a:r>
            <a:r>
              <a:rPr lang="da-DK" dirty="0"/>
              <a:t>K1 = (</a:t>
            </a:r>
            <a:r>
              <a:rPr lang="en-US" dirty="0"/>
              <a:t>Y</a:t>
            </a:r>
            <a:r>
              <a:rPr lang="en-US" sz="2400" baseline="-25000" dirty="0"/>
              <a:t>A</a:t>
            </a:r>
            <a:r>
              <a:rPr lang="da-DK" dirty="0"/>
              <a:t>)</a:t>
            </a:r>
            <a:r>
              <a:rPr lang="en-US" baseline="30000" dirty="0"/>
              <a:t>X_</a:t>
            </a:r>
            <a:r>
              <a:rPr lang="en-US" sz="2400" baseline="30000" dirty="0"/>
              <a:t>B</a:t>
            </a:r>
            <a:r>
              <a:rPr lang="da-DK" dirty="0"/>
              <a:t> mod q</a:t>
            </a:r>
            <a:endParaRPr lang="en-US" dirty="0"/>
          </a:p>
          <a:p>
            <a:pPr marL="514350" indent="-514350" eaLnBrk="1" hangingPunct="1">
              <a:buFont typeface="Arial" pitchFamily="-107" charset="0"/>
              <a:buAutoNum type="arabicPeriod"/>
              <a:defRPr/>
            </a:pPr>
            <a:r>
              <a:rPr lang="en-US" dirty="0"/>
              <a:t>Bob transmits his public key Y</a:t>
            </a:r>
            <a:r>
              <a:rPr lang="en-US" sz="2400" baseline="-25000" dirty="0"/>
              <a:t>B</a:t>
            </a:r>
            <a:r>
              <a:rPr lang="en-US" dirty="0"/>
              <a:t>  to Alice  </a:t>
            </a:r>
          </a:p>
          <a:p>
            <a:pPr marL="514350" indent="-514350" eaLnBrk="1" hangingPunct="1">
              <a:buFont typeface="Arial" pitchFamily="-107" charset="0"/>
              <a:buAutoNum type="arabicPeriod"/>
              <a:defRPr/>
            </a:pPr>
            <a:r>
              <a:rPr lang="en-US" dirty="0"/>
              <a:t>Darth intercepts Y</a:t>
            </a:r>
            <a:r>
              <a:rPr lang="en-US" sz="2400" baseline="-25000" dirty="0"/>
              <a:t>B</a:t>
            </a:r>
            <a:r>
              <a:rPr lang="en-US" dirty="0"/>
              <a:t> and transmits his second public key Y</a:t>
            </a:r>
            <a:r>
              <a:rPr lang="en-US" sz="2400" baseline="-25000" dirty="0"/>
              <a:t>D2</a:t>
            </a:r>
            <a:r>
              <a:rPr lang="en-US" dirty="0"/>
              <a:t> to Alice. Darth calculates a shared key with Bob </a:t>
            </a:r>
            <a:r>
              <a:rPr lang="da-DK" dirty="0"/>
              <a:t>K1 = (</a:t>
            </a:r>
            <a:r>
              <a:rPr lang="en-US" dirty="0"/>
              <a:t>Y</a:t>
            </a:r>
            <a:r>
              <a:rPr lang="en-US" sz="2400" baseline="-25000" dirty="0"/>
              <a:t>B</a:t>
            </a:r>
            <a:r>
              <a:rPr lang="da-DK" dirty="0"/>
              <a:t>)</a:t>
            </a:r>
            <a:r>
              <a:rPr lang="en-US" baseline="30000" dirty="0"/>
              <a:t>X_</a:t>
            </a:r>
            <a:r>
              <a:rPr lang="en-US" sz="2400" baseline="30000" dirty="0"/>
              <a:t>B</a:t>
            </a:r>
            <a:r>
              <a:rPr lang="da-DK" dirty="0"/>
              <a:t> mod q</a:t>
            </a:r>
            <a:endParaRPr lang="en-US" dirty="0"/>
          </a:p>
          <a:p>
            <a:pPr marL="514350" indent="-514350" eaLnBrk="1" hangingPunct="1">
              <a:buFont typeface="Arial" pitchFamily="-107" charset="0"/>
              <a:buAutoNum type="arabicPeriod"/>
              <a:defRPr/>
            </a:pPr>
            <a:r>
              <a:rPr lang="en-US" dirty="0"/>
              <a:t>Alice receives the key Y</a:t>
            </a:r>
            <a:r>
              <a:rPr lang="en-US" sz="2400" baseline="-25000" dirty="0"/>
              <a:t>D2</a:t>
            </a:r>
            <a:r>
              <a:rPr lang="en-US" dirty="0"/>
              <a:t> and calculates the shared key (with Darth instead of Bob) </a:t>
            </a:r>
            <a:r>
              <a:rPr lang="da-DK" dirty="0"/>
              <a:t>K1 = (</a:t>
            </a:r>
            <a:r>
              <a:rPr lang="en-US" dirty="0"/>
              <a:t>Y</a:t>
            </a:r>
            <a:r>
              <a:rPr lang="en-US" sz="2400" baseline="-25000" dirty="0"/>
              <a:t>A</a:t>
            </a:r>
            <a:r>
              <a:rPr lang="da-DK" dirty="0"/>
              <a:t>)</a:t>
            </a:r>
            <a:r>
              <a:rPr lang="en-US" baseline="30000" dirty="0"/>
              <a:t>X_</a:t>
            </a:r>
            <a:r>
              <a:rPr lang="en-US" sz="2400" baseline="30000" dirty="0"/>
              <a:t>A</a:t>
            </a:r>
            <a:r>
              <a:rPr lang="da-DK" dirty="0"/>
              <a:t> mod q</a:t>
            </a:r>
            <a:endParaRPr lang="en-US" dirty="0"/>
          </a:p>
          <a:p>
            <a:pPr marL="514350" indent="-514350" eaLnBrk="1" hangingPunct="1">
              <a:buFont typeface="Wingdings" pitchFamily="-107" charset="2"/>
              <a:buChar char="Ø"/>
              <a:defRPr/>
            </a:pPr>
            <a:r>
              <a:rPr lang="en-US" dirty="0"/>
              <a:t>Darth can then intercept, decrypt, re-encrypt, forward all messages between Alice &amp; Bob</a:t>
            </a:r>
          </a:p>
        </p:txBody>
      </p:sp>
      <p:sp>
        <p:nvSpPr>
          <p:cNvPr id="4" name="Slide Number Placeholder 3">
            <a:extLst>
              <a:ext uri="{FF2B5EF4-FFF2-40B4-BE49-F238E27FC236}">
                <a16:creationId xmlns:a16="http://schemas.microsoft.com/office/drawing/2014/main" id="{28E6950E-9927-4B87-AFBB-7922841EB882}"/>
              </a:ext>
            </a:extLst>
          </p:cNvPr>
          <p:cNvSpPr>
            <a:spLocks noGrp="1"/>
          </p:cNvSpPr>
          <p:nvPr>
            <p:ph type="sldNum" sz="quarter" idx="12"/>
          </p:nvPr>
        </p:nvSpPr>
        <p:spPr/>
        <p:txBody>
          <a:bodyPr/>
          <a:lstStyle/>
          <a:p>
            <a:pPr>
              <a:defRPr/>
            </a:pPr>
            <a:fld id="{309D7C35-13A4-4254-87CE-4ED12F6DAA6B}" type="slidenum">
              <a:rPr lang="en-US" smtClean="0"/>
              <a:pPr>
                <a:defRPr/>
              </a:pPr>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F0C2-7F9E-4B27-B893-CC4276AD25F0}"/>
              </a:ext>
            </a:extLst>
          </p:cNvPr>
          <p:cNvSpPr>
            <a:spLocks noGrp="1"/>
          </p:cNvSpPr>
          <p:nvPr>
            <p:ph type="title"/>
          </p:nvPr>
        </p:nvSpPr>
        <p:spPr/>
        <p:txBody>
          <a:bodyPr/>
          <a:lstStyle/>
          <a:p>
            <a:pPr>
              <a:defRPr/>
            </a:pPr>
            <a:r>
              <a:rPr lang="en-US" sz="3200" dirty="0"/>
              <a:t>Message Authentication Code</a:t>
            </a:r>
            <a:endParaRPr lang="en-US" sz="7200" dirty="0"/>
          </a:p>
        </p:txBody>
      </p:sp>
      <p:sp>
        <p:nvSpPr>
          <p:cNvPr id="3" name="Content Placeholder 2">
            <a:extLst>
              <a:ext uri="{FF2B5EF4-FFF2-40B4-BE49-F238E27FC236}">
                <a16:creationId xmlns:a16="http://schemas.microsoft.com/office/drawing/2014/main" id="{5C459163-FF06-4887-A615-8646A5D0B1C7}"/>
              </a:ext>
            </a:extLst>
          </p:cNvPr>
          <p:cNvSpPr>
            <a:spLocks noGrp="1"/>
          </p:cNvSpPr>
          <p:nvPr>
            <p:ph idx="1"/>
          </p:nvPr>
        </p:nvSpPr>
        <p:spPr/>
        <p:txBody>
          <a:bodyPr/>
          <a:lstStyle/>
          <a:p>
            <a:pPr marL="0" indent="0">
              <a:buFont typeface="Calisto MT" panose="02040603050505030304" pitchFamily="18" charset="0"/>
              <a:buNone/>
              <a:defRPr/>
            </a:pPr>
            <a:r>
              <a:rPr lang="en-US" dirty="0"/>
              <a:t>If we assume that only the receiver and the sender know the identity of the secret key, and if the received code matches the calculated code, then the following statements apply:</a:t>
            </a:r>
          </a:p>
          <a:p>
            <a:pPr marL="228600" indent="-228600">
              <a:buFont typeface="Calisto MT" panose="02040603050505030304" pitchFamily="18" charset="0"/>
              <a:buAutoNum type="arabicPeriod"/>
              <a:defRPr/>
            </a:pPr>
            <a:r>
              <a:rPr lang="en-US" dirty="0"/>
              <a:t>The receiver is </a:t>
            </a:r>
            <a:r>
              <a:rPr lang="en-US" b="1" dirty="0"/>
              <a:t>assured</a:t>
            </a:r>
            <a:r>
              <a:rPr lang="en-US" dirty="0"/>
              <a:t> that the </a:t>
            </a:r>
            <a:r>
              <a:rPr lang="en-US" b="1" dirty="0"/>
              <a:t>message has not been altered</a:t>
            </a:r>
            <a:r>
              <a:rPr lang="en-US" dirty="0"/>
              <a:t>. </a:t>
            </a:r>
          </a:p>
          <a:p>
            <a:pPr marL="228600" indent="-228600">
              <a:buFont typeface="Calisto MT" panose="02040603050505030304" pitchFamily="18" charset="0"/>
              <a:buAutoNum type="arabicPeriod"/>
              <a:defRPr/>
            </a:pPr>
            <a:r>
              <a:rPr lang="en-US" dirty="0"/>
              <a:t>The receiver is </a:t>
            </a:r>
            <a:r>
              <a:rPr lang="en-US" b="1" dirty="0"/>
              <a:t>assured</a:t>
            </a:r>
            <a:r>
              <a:rPr lang="en-US" dirty="0"/>
              <a:t> that the </a:t>
            </a:r>
            <a:r>
              <a:rPr lang="en-US" b="1" dirty="0"/>
              <a:t>message is from the alleged sender</a:t>
            </a:r>
            <a:r>
              <a:rPr lang="en-US" dirty="0"/>
              <a:t>. Because no one else knows the secret key</a:t>
            </a:r>
          </a:p>
          <a:p>
            <a:pPr marL="228600" indent="-228600">
              <a:buFont typeface="Calisto MT" panose="02040603050505030304" pitchFamily="18" charset="0"/>
              <a:buAutoNum type="arabicPeriod"/>
              <a:defRPr/>
            </a:pPr>
            <a:r>
              <a:rPr lang="en-US" dirty="0"/>
              <a:t> If the message includes </a:t>
            </a:r>
            <a:r>
              <a:rPr lang="en-US" b="1" dirty="0"/>
              <a:t>a sequence number</a:t>
            </a:r>
            <a:r>
              <a:rPr lang="en-US" dirty="0"/>
              <a:t> (such as is used with HDLC and TCP), then the receiver can be assured of the proper sequence.</a:t>
            </a:r>
          </a:p>
        </p:txBody>
      </p:sp>
      <p:sp>
        <p:nvSpPr>
          <p:cNvPr id="4" name="Slide Number Placeholder 3">
            <a:extLst>
              <a:ext uri="{FF2B5EF4-FFF2-40B4-BE49-F238E27FC236}">
                <a16:creationId xmlns:a16="http://schemas.microsoft.com/office/drawing/2014/main" id="{B2FBF240-6895-4E2E-BAFB-C5110C5044AB}"/>
              </a:ext>
            </a:extLst>
          </p:cNvPr>
          <p:cNvSpPr>
            <a:spLocks noGrp="1"/>
          </p:cNvSpPr>
          <p:nvPr>
            <p:ph type="sldNum" sz="quarter" idx="12"/>
          </p:nvPr>
        </p:nvSpPr>
        <p:spPr/>
        <p:txBody>
          <a:bodyPr/>
          <a:lstStyle/>
          <a:p>
            <a:pPr>
              <a:defRPr/>
            </a:pPr>
            <a:fld id="{DB9E9F3B-B810-4005-9B03-89372FE7214E}" type="slidenum">
              <a:rPr lang="en-US" smtClean="0"/>
              <a:pPr>
                <a:defRPr/>
              </a:pPr>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190EC63-ED34-4E21-A4CA-799DF9470DF1}"/>
              </a:ext>
            </a:extLst>
          </p:cNvPr>
          <p:cNvSpPr>
            <a:spLocks noGrp="1" noChangeArrowheads="1"/>
          </p:cNvSpPr>
          <p:nvPr>
            <p:ph type="title"/>
          </p:nvPr>
        </p:nvSpPr>
        <p:spPr/>
        <p:txBody>
          <a:bodyPr/>
          <a:lstStyle/>
          <a:p>
            <a:pPr eaLnBrk="1" hangingPunct="1">
              <a:defRPr/>
            </a:pPr>
            <a:r>
              <a:rPr lang="en-US" altLang="en-US" dirty="0">
                <a:ea typeface="ＭＳ Ｐゴシック" panose="020B0600070205080204" pitchFamily="34" charset="-128"/>
              </a:rPr>
              <a:t>Digital Signatures</a:t>
            </a:r>
            <a:endParaRPr lang="en-AU" altLang="en-US" dirty="0">
              <a:ea typeface="ＭＳ Ｐゴシック" panose="020B0600070205080204" pitchFamily="34" charset="-128"/>
            </a:endParaRPr>
          </a:p>
        </p:txBody>
      </p:sp>
      <p:sp>
        <p:nvSpPr>
          <p:cNvPr id="46083" name="Rectangle 3">
            <a:extLst>
              <a:ext uri="{FF2B5EF4-FFF2-40B4-BE49-F238E27FC236}">
                <a16:creationId xmlns:a16="http://schemas.microsoft.com/office/drawing/2014/main" id="{D6DAB2E2-5778-485F-AAF0-68925C08DB3B}"/>
              </a:ext>
            </a:extLst>
          </p:cNvPr>
          <p:cNvSpPr>
            <a:spLocks noGrp="1" noChangeArrowheads="1"/>
          </p:cNvSpPr>
          <p:nvPr>
            <p:ph type="body" idx="1"/>
          </p:nvPr>
        </p:nvSpPr>
        <p:spPr/>
        <p:txBody>
          <a:bodyPr>
            <a:normAutofit/>
          </a:bodyPr>
          <a:lstStyle/>
          <a:p>
            <a:pPr eaLnBrk="1" hangingPunct="1">
              <a:lnSpc>
                <a:spcPct val="90000"/>
              </a:lnSpc>
              <a:defRPr/>
            </a:pPr>
            <a:r>
              <a:rPr lang="en-US" altLang="en-US" sz="3200" dirty="0">
                <a:ea typeface="ＭＳ Ｐゴシック" panose="020B0600070205080204" pitchFamily="34" charset="-128"/>
              </a:rPr>
              <a:t>We have looked at </a:t>
            </a:r>
            <a:r>
              <a:rPr lang="en-AU" altLang="en-US" sz="3200" dirty="0">
                <a:ea typeface="ＭＳ Ｐゴシック" panose="020B0600070205080204" pitchFamily="34" charset="-128"/>
              </a:rPr>
              <a:t>message authentication </a:t>
            </a:r>
          </a:p>
          <a:p>
            <a:pPr lvl="1" eaLnBrk="1" hangingPunct="1">
              <a:lnSpc>
                <a:spcPct val="90000"/>
              </a:lnSpc>
              <a:defRPr/>
            </a:pPr>
            <a:r>
              <a:rPr lang="en-AU" altLang="en-US" sz="2800" dirty="0">
                <a:ea typeface="ＭＳ Ｐゴシック" panose="020B0600070205080204" pitchFamily="34" charset="-128"/>
              </a:rPr>
              <a:t>but did not address issues of </a:t>
            </a:r>
            <a:r>
              <a:rPr lang="en-AU" altLang="en-US" sz="2800" b="1" dirty="0">
                <a:ea typeface="ＭＳ Ｐゴシック" panose="020B0600070205080204" pitchFamily="34" charset="-128"/>
              </a:rPr>
              <a:t>lack of trust</a:t>
            </a:r>
          </a:p>
          <a:p>
            <a:pPr eaLnBrk="1" hangingPunct="1">
              <a:lnSpc>
                <a:spcPct val="90000"/>
              </a:lnSpc>
              <a:defRPr/>
            </a:pPr>
            <a:r>
              <a:rPr lang="en-AU" altLang="en-US" sz="3200" dirty="0">
                <a:ea typeface="ＭＳ Ｐゴシック" panose="020B0600070205080204" pitchFamily="34" charset="-128"/>
              </a:rPr>
              <a:t>digital signatures provide the ability to: </a:t>
            </a:r>
          </a:p>
          <a:p>
            <a:pPr lvl="1" eaLnBrk="1" hangingPunct="1">
              <a:lnSpc>
                <a:spcPct val="90000"/>
              </a:lnSpc>
              <a:defRPr/>
            </a:pPr>
            <a:r>
              <a:rPr lang="en-AU" altLang="en-US" sz="2800" b="1" dirty="0">
                <a:ea typeface="ＭＳ Ｐゴシック" panose="020B0600070205080204" pitchFamily="34" charset="-128"/>
              </a:rPr>
              <a:t>verify author, date &amp; time of signature</a:t>
            </a:r>
          </a:p>
          <a:p>
            <a:pPr lvl="1" eaLnBrk="1" hangingPunct="1">
              <a:lnSpc>
                <a:spcPct val="90000"/>
              </a:lnSpc>
              <a:defRPr/>
            </a:pPr>
            <a:r>
              <a:rPr lang="en-AU" altLang="en-US" sz="2800" b="1" dirty="0">
                <a:ea typeface="ＭＳ Ｐゴシック" panose="020B0600070205080204" pitchFamily="34" charset="-128"/>
              </a:rPr>
              <a:t>authenticate message </a:t>
            </a:r>
            <a:r>
              <a:rPr lang="en-AU" altLang="en-US" sz="2800" dirty="0">
                <a:ea typeface="ＭＳ Ｐゴシック" panose="020B0600070205080204" pitchFamily="34" charset="-128"/>
              </a:rPr>
              <a:t>contents </a:t>
            </a:r>
          </a:p>
          <a:p>
            <a:pPr lvl="1" eaLnBrk="1" hangingPunct="1">
              <a:lnSpc>
                <a:spcPct val="90000"/>
              </a:lnSpc>
              <a:defRPr/>
            </a:pPr>
            <a:r>
              <a:rPr lang="en-AU" altLang="en-US" sz="2800" dirty="0">
                <a:ea typeface="ＭＳ Ｐゴシック" panose="020B0600070205080204" pitchFamily="34" charset="-128"/>
              </a:rPr>
              <a:t>be verified by </a:t>
            </a:r>
            <a:r>
              <a:rPr lang="en-AU" altLang="en-US" sz="2800" b="1" dirty="0">
                <a:ea typeface="ＭＳ Ｐゴシック" panose="020B0600070205080204" pitchFamily="34" charset="-128"/>
              </a:rPr>
              <a:t>third parties to resolve disputes</a:t>
            </a:r>
          </a:p>
          <a:p>
            <a:pPr eaLnBrk="1" hangingPunct="1"/>
            <a:r>
              <a:rPr lang="en-US" altLang="en-US" sz="3200" dirty="0">
                <a:ea typeface="ＭＳ Ｐゴシック" panose="020B0600070205080204" pitchFamily="34" charset="-128"/>
              </a:rPr>
              <a:t>Thus, the digital signature function includes the authentication function</a:t>
            </a:r>
            <a:r>
              <a:rPr lang="en-US" altLang="en-US" sz="3200" dirty="0">
                <a:latin typeface="Arial" panose="020B0604020202020204" pitchFamily="34" charset="0"/>
                <a:cs typeface="Arial" panose="020B0604020202020204" pitchFamily="34" charset="0"/>
              </a:rPr>
              <a:t>. </a:t>
            </a:r>
          </a:p>
        </p:txBody>
      </p:sp>
      <p:sp>
        <p:nvSpPr>
          <p:cNvPr id="2" name="Slide Number Placeholder 1">
            <a:extLst>
              <a:ext uri="{FF2B5EF4-FFF2-40B4-BE49-F238E27FC236}">
                <a16:creationId xmlns:a16="http://schemas.microsoft.com/office/drawing/2014/main" id="{610D98E7-71E4-46AD-AE51-D2A43CDD956B}"/>
              </a:ext>
            </a:extLst>
          </p:cNvPr>
          <p:cNvSpPr>
            <a:spLocks noGrp="1"/>
          </p:cNvSpPr>
          <p:nvPr>
            <p:ph type="sldNum" sz="quarter" idx="12"/>
          </p:nvPr>
        </p:nvSpPr>
        <p:spPr/>
        <p:txBody>
          <a:bodyPr/>
          <a:lstStyle/>
          <a:p>
            <a:pPr>
              <a:defRPr/>
            </a:pPr>
            <a:fld id="{309D7C35-13A4-4254-87CE-4ED12F6DAA6B}" type="slidenum">
              <a:rPr lang="en-US" smtClean="0"/>
              <a:pPr>
                <a:defRPr/>
              </a:pPr>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E1CD1-0D6B-4344-B633-30C6FD8DD0D3}"/>
              </a:ext>
            </a:extLst>
          </p:cNvPr>
          <p:cNvSpPr>
            <a:spLocks noGrp="1"/>
          </p:cNvSpPr>
          <p:nvPr>
            <p:ph type="title"/>
          </p:nvPr>
        </p:nvSpPr>
        <p:spPr/>
        <p:txBody>
          <a:bodyPr/>
          <a:lstStyle/>
          <a:p>
            <a:r>
              <a:rPr lang="en-US" altLang="en-US" dirty="0">
                <a:ea typeface="ＭＳ Ｐゴシック" panose="020B0600070205080204" pitchFamily="34" charset="-128"/>
              </a:rPr>
              <a:t>Digital Signatures</a:t>
            </a:r>
            <a:endParaRPr lang="en-US" dirty="0"/>
          </a:p>
        </p:txBody>
      </p:sp>
      <p:sp>
        <p:nvSpPr>
          <p:cNvPr id="3" name="Content Placeholder 2">
            <a:extLst>
              <a:ext uri="{FF2B5EF4-FFF2-40B4-BE49-F238E27FC236}">
                <a16:creationId xmlns:a16="http://schemas.microsoft.com/office/drawing/2014/main" id="{970C8EFA-14FD-4235-A5FE-9828A2102800}"/>
              </a:ext>
            </a:extLst>
          </p:cNvPr>
          <p:cNvSpPr>
            <a:spLocks noGrp="1"/>
          </p:cNvSpPr>
          <p:nvPr>
            <p:ph idx="1"/>
          </p:nvPr>
        </p:nvSpPr>
        <p:spPr>
          <a:xfrm>
            <a:off x="56956" y="1628353"/>
            <a:ext cx="9036050" cy="5115347"/>
          </a:xfrm>
        </p:spPr>
        <p:txBody>
          <a:bodyPr>
            <a:normAutofit fontScale="92500" lnSpcReduction="10000"/>
          </a:bodyPr>
          <a:lstStyle/>
          <a:p>
            <a:r>
              <a:rPr lang="en-US" dirty="0"/>
              <a:t>Suppose that Bob wants to send a message to Alice. </a:t>
            </a:r>
          </a:p>
          <a:p>
            <a:r>
              <a:rPr lang="en-US" dirty="0"/>
              <a:t>the message can or not be kept as a </a:t>
            </a:r>
            <a:r>
              <a:rPr lang="en-US" b="1" dirty="0"/>
              <a:t>secret</a:t>
            </a:r>
            <a:r>
              <a:rPr lang="en-US" dirty="0"/>
              <a:t>, </a:t>
            </a:r>
          </a:p>
          <a:p>
            <a:r>
              <a:rPr lang="en-US" dirty="0"/>
              <a:t>Bob uses a secure hash function, such as SHA-512, to </a:t>
            </a:r>
            <a:r>
              <a:rPr lang="en-US" b="1" dirty="0"/>
              <a:t>generate a hash value for the message</a:t>
            </a:r>
            <a:r>
              <a:rPr lang="en-US" dirty="0"/>
              <a:t>. S=</a:t>
            </a:r>
            <a:r>
              <a:rPr lang="en-US" b="1" dirty="0" err="1"/>
              <a:t>digital_signature_algorithm</a:t>
            </a:r>
            <a:r>
              <a:rPr lang="en-US" dirty="0"/>
              <a:t>(hash value, Bob’s private key)</a:t>
            </a:r>
          </a:p>
          <a:p>
            <a:r>
              <a:rPr lang="en-US" dirty="0"/>
              <a:t>Bob sends =&gt; M (message) + S (</a:t>
            </a:r>
            <a:r>
              <a:rPr lang="en-US" b="1" dirty="0" err="1"/>
              <a:t>digital_signature</a:t>
            </a:r>
            <a:r>
              <a:rPr lang="en-US" dirty="0"/>
              <a:t>(H, Bob’s PV key)). </a:t>
            </a:r>
          </a:p>
          <a:p>
            <a:r>
              <a:rPr lang="en-US" dirty="0"/>
              <a:t>When Alice receives M (message) + S (signature). </a:t>
            </a:r>
          </a:p>
          <a:p>
            <a:r>
              <a:rPr lang="en-US" dirty="0"/>
              <a:t>She does: (1) </a:t>
            </a:r>
            <a:r>
              <a:rPr lang="en-US" b="1" dirty="0"/>
              <a:t>calculates a hash value for the message </a:t>
            </a:r>
            <a:r>
              <a:rPr lang="en-US" dirty="0"/>
              <a:t>and </a:t>
            </a:r>
          </a:p>
          <a:p>
            <a:pPr lvl="1"/>
            <a:r>
              <a:rPr lang="en-US" sz="2400" dirty="0"/>
              <a:t>(2) </a:t>
            </a:r>
            <a:r>
              <a:rPr lang="en-US" sz="2400" b="1" dirty="0"/>
              <a:t>provides the hash value and Bob’s public key as inputs to a digital signature verification algorithm. </a:t>
            </a:r>
            <a:r>
              <a:rPr lang="en-US" sz="2400" dirty="0"/>
              <a:t>If the algorithm returns the result that the signature is valid</a:t>
            </a:r>
            <a:endParaRPr lang="en-US" sz="2400" b="1" dirty="0"/>
          </a:p>
          <a:p>
            <a:endParaRPr lang="en-US" dirty="0"/>
          </a:p>
        </p:txBody>
      </p:sp>
      <p:sp>
        <p:nvSpPr>
          <p:cNvPr id="4" name="Slide Number Placeholder 3">
            <a:extLst>
              <a:ext uri="{FF2B5EF4-FFF2-40B4-BE49-F238E27FC236}">
                <a16:creationId xmlns:a16="http://schemas.microsoft.com/office/drawing/2014/main" id="{C5F94ECB-7AAC-4610-9665-36B55BB6F4EB}"/>
              </a:ext>
            </a:extLst>
          </p:cNvPr>
          <p:cNvSpPr>
            <a:spLocks noGrp="1"/>
          </p:cNvSpPr>
          <p:nvPr>
            <p:ph type="sldNum" sz="quarter" idx="12"/>
          </p:nvPr>
        </p:nvSpPr>
        <p:spPr/>
        <p:txBody>
          <a:bodyPr/>
          <a:lstStyle/>
          <a:p>
            <a:pPr>
              <a:defRPr/>
            </a:pPr>
            <a:fld id="{309D7C35-13A4-4254-87CE-4ED12F6DAA6B}" type="slidenum">
              <a:rPr lang="en-US" smtClean="0"/>
              <a:pPr>
                <a:defRPr/>
              </a:pPr>
              <a:t>71</a:t>
            </a:fld>
            <a:endParaRPr lang="en-US" dirty="0"/>
          </a:p>
        </p:txBody>
      </p:sp>
    </p:spTree>
    <p:extLst>
      <p:ext uri="{BB962C8B-B14F-4D97-AF65-F5344CB8AC3E}">
        <p14:creationId xmlns:p14="http://schemas.microsoft.com/office/powerpoint/2010/main" val="2367946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D045-2672-441D-A6F2-AAB786C9105F}"/>
              </a:ext>
            </a:extLst>
          </p:cNvPr>
          <p:cNvSpPr>
            <a:spLocks noGrp="1"/>
          </p:cNvSpPr>
          <p:nvPr>
            <p:ph type="title"/>
          </p:nvPr>
        </p:nvSpPr>
        <p:spPr>
          <a:xfrm>
            <a:off x="533400" y="0"/>
            <a:ext cx="8229600" cy="1139825"/>
          </a:xfrm>
        </p:spPr>
        <p:txBody>
          <a:bodyPr/>
          <a:lstStyle/>
          <a:p>
            <a:pPr eaLnBrk="1" hangingPunct="1">
              <a:defRPr/>
            </a:pPr>
            <a:r>
              <a:rPr lang="en-US" dirty="0"/>
              <a:t>Digital Signature Model</a:t>
            </a:r>
          </a:p>
        </p:txBody>
      </p:sp>
      <p:pic>
        <p:nvPicPr>
          <p:cNvPr id="122883" name="Picture 3">
            <a:extLst>
              <a:ext uri="{FF2B5EF4-FFF2-40B4-BE49-F238E27FC236}">
                <a16:creationId xmlns:a16="http://schemas.microsoft.com/office/drawing/2014/main" id="{F5CBF532-1432-4BDE-BD75-98509BD22E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1268760"/>
            <a:ext cx="5830214" cy="540667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18FF8214-334E-4910-A875-A695CE3D6562}"/>
              </a:ext>
            </a:extLst>
          </p:cNvPr>
          <p:cNvSpPr>
            <a:spLocks noGrp="1"/>
          </p:cNvSpPr>
          <p:nvPr>
            <p:ph type="sldNum" sz="quarter" idx="12"/>
          </p:nvPr>
        </p:nvSpPr>
        <p:spPr/>
        <p:txBody>
          <a:bodyPr/>
          <a:lstStyle/>
          <a:p>
            <a:pPr>
              <a:defRPr/>
            </a:pPr>
            <a:fld id="{309D7C35-13A4-4254-87CE-4ED12F6DAA6B}" type="slidenum">
              <a:rPr lang="en-US" smtClean="0"/>
              <a:pPr>
                <a:defRPr/>
              </a:pPr>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88DF-3005-4CF6-9F2F-FDFB5B2CBE02}"/>
              </a:ext>
            </a:extLst>
          </p:cNvPr>
          <p:cNvSpPr>
            <a:spLocks noGrp="1"/>
          </p:cNvSpPr>
          <p:nvPr>
            <p:ph type="title"/>
          </p:nvPr>
        </p:nvSpPr>
        <p:spPr>
          <a:xfrm>
            <a:off x="0" y="304800"/>
            <a:ext cx="2895600" cy="6248400"/>
          </a:xfrm>
        </p:spPr>
        <p:txBody>
          <a:bodyPr/>
          <a:lstStyle/>
          <a:p>
            <a:pPr eaLnBrk="1" hangingPunct="1">
              <a:defRPr/>
            </a:pPr>
            <a:r>
              <a:rPr lang="en-US"/>
              <a:t>Digital Signature Model</a:t>
            </a:r>
          </a:p>
        </p:txBody>
      </p:sp>
      <p:pic>
        <p:nvPicPr>
          <p:cNvPr id="124931" name="Picture 3">
            <a:extLst>
              <a:ext uri="{FF2B5EF4-FFF2-40B4-BE49-F238E27FC236}">
                <a16:creationId xmlns:a16="http://schemas.microsoft.com/office/drawing/2014/main" id="{2D006CF8-FB48-4A85-AC70-0D8E58AD14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81000"/>
            <a:ext cx="6137275" cy="610393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C143B8D-D9A0-4F21-9CEA-A0EDD329D18B}"/>
              </a:ext>
            </a:extLst>
          </p:cNvPr>
          <p:cNvSpPr>
            <a:spLocks noGrp="1"/>
          </p:cNvSpPr>
          <p:nvPr>
            <p:ph type="sldNum" sz="quarter" idx="12"/>
          </p:nvPr>
        </p:nvSpPr>
        <p:spPr/>
        <p:txBody>
          <a:bodyPr/>
          <a:lstStyle/>
          <a:p>
            <a:pPr>
              <a:defRPr/>
            </a:pPr>
            <a:fld id="{309D7C35-13A4-4254-87CE-4ED12F6DAA6B}" type="slidenum">
              <a:rPr lang="en-US" smtClean="0"/>
              <a:pPr>
                <a:defRPr/>
              </a:pPr>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FFBF707-67F5-4654-B178-D2375F482C54}"/>
              </a:ext>
            </a:extLst>
          </p:cNvPr>
          <p:cNvSpPr>
            <a:spLocks noGrp="1" noChangeArrowheads="1"/>
          </p:cNvSpPr>
          <p:nvPr>
            <p:ph type="title"/>
          </p:nvPr>
        </p:nvSpPr>
        <p:spPr>
          <a:xfrm>
            <a:off x="468313" y="620713"/>
            <a:ext cx="8229600" cy="1143000"/>
          </a:xfrm>
        </p:spPr>
        <p:txBody>
          <a:bodyPr/>
          <a:lstStyle/>
          <a:p>
            <a:pPr eaLnBrk="1" hangingPunct="1">
              <a:defRPr/>
            </a:pPr>
            <a:r>
              <a:rPr lang="en-US" altLang="en-US" sz="4000">
                <a:ea typeface="ＭＳ Ｐゴシック" panose="020B0600070205080204" pitchFamily="34" charset="-128"/>
              </a:rPr>
              <a:t>Chapter 9 – </a:t>
            </a:r>
            <a:r>
              <a:rPr lang="en-AU" altLang="en-US" sz="4000">
                <a:ea typeface="ＭＳ Ｐゴシック" panose="020B0600070205080204" pitchFamily="34" charset="-128"/>
              </a:rPr>
              <a:t>Public Key Cryptography and RSA</a:t>
            </a:r>
            <a:br>
              <a:rPr lang="en-AU" altLang="en-US" sz="4000">
                <a:ea typeface="ＭＳ Ｐゴシック" panose="020B0600070205080204" pitchFamily="34" charset="-128"/>
              </a:rPr>
            </a:br>
            <a:endParaRPr lang="en-AU" altLang="en-US" sz="4000">
              <a:ea typeface="ＭＳ Ｐゴシック" panose="020B0600070205080204" pitchFamily="34" charset="-128"/>
            </a:endParaRPr>
          </a:p>
        </p:txBody>
      </p:sp>
      <p:sp>
        <p:nvSpPr>
          <p:cNvPr id="20483" name="Rectangle 3">
            <a:extLst>
              <a:ext uri="{FF2B5EF4-FFF2-40B4-BE49-F238E27FC236}">
                <a16:creationId xmlns:a16="http://schemas.microsoft.com/office/drawing/2014/main" id="{03919FAA-889E-4183-B614-402AC5112243}"/>
              </a:ext>
            </a:extLst>
          </p:cNvPr>
          <p:cNvSpPr>
            <a:spLocks noGrp="1" noChangeArrowheads="1"/>
          </p:cNvSpPr>
          <p:nvPr>
            <p:ph type="body" idx="1"/>
          </p:nvPr>
        </p:nvSpPr>
        <p:spPr>
          <a:xfrm>
            <a:off x="539750" y="2133600"/>
            <a:ext cx="8229600" cy="3989388"/>
          </a:xfrm>
        </p:spPr>
        <p:txBody>
          <a:bodyPr/>
          <a:lstStyle/>
          <a:p>
            <a:pPr eaLnBrk="1" hangingPunct="1">
              <a:buFont typeface="Wingdings" panose="05000000000000000000" pitchFamily="2" charset="2"/>
              <a:buNone/>
              <a:defRPr/>
            </a:pPr>
            <a:r>
              <a:rPr lang="en-AU" altLang="en-US" sz="2800" dirty="0">
                <a:ea typeface="ＭＳ Ｐゴシック" panose="020B0600070205080204" pitchFamily="34" charset="-128"/>
              </a:rPr>
              <a:t>Every Egyptian received two names, which were known respectively as the true name and the good name, or the great name and the little name; and while the good or little name was made public, the true or great name appears to have been carefully concealed.</a:t>
            </a:r>
          </a:p>
          <a:p>
            <a:pPr eaLnBrk="1" hangingPunct="1">
              <a:buFont typeface="Wingdings" panose="05000000000000000000" pitchFamily="2" charset="2"/>
              <a:buNone/>
              <a:defRPr/>
            </a:pPr>
            <a:r>
              <a:rPr lang="en-AU" altLang="en-US" sz="2800" b="1" dirty="0">
                <a:ea typeface="ＭＳ Ｐゴシック" panose="020B0600070205080204" pitchFamily="34" charset="-128"/>
              </a:rPr>
              <a:t>—The Golden Bough, Sir James George Frazer</a:t>
            </a:r>
            <a:endParaRPr lang="en-AU" altLang="en-US" sz="2800" dirty="0">
              <a:ea typeface="ＭＳ Ｐゴシック" panose="020B0600070205080204" pitchFamily="34" charset="-128"/>
            </a:endParaRPr>
          </a:p>
          <a:p>
            <a:pPr eaLnBrk="1" hangingPunct="1">
              <a:defRPr/>
            </a:pPr>
            <a:endParaRPr lang="en-AU" altLang="en-US" sz="28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BEAD8205-E583-461B-BB38-66728524B0DC}"/>
              </a:ext>
            </a:extLst>
          </p:cNvPr>
          <p:cNvSpPr>
            <a:spLocks noGrp="1"/>
          </p:cNvSpPr>
          <p:nvPr>
            <p:ph type="sldNum" sz="quarter" idx="12"/>
          </p:nvPr>
        </p:nvSpPr>
        <p:spPr/>
        <p:txBody>
          <a:bodyPr/>
          <a:lstStyle/>
          <a:p>
            <a:pPr>
              <a:defRPr/>
            </a:pPr>
            <a:fld id="{309D7C35-13A4-4254-87CE-4ED12F6DAA6B}" type="slidenum">
              <a:rPr lang="en-US" smtClean="0"/>
              <a:pPr>
                <a:defRPr/>
              </a:pPr>
              <a:t>74</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5045-74E8-45F1-91C7-4CBBD02CA5E5}"/>
              </a:ext>
            </a:extLst>
          </p:cNvPr>
          <p:cNvSpPr>
            <a:spLocks noGrp="1"/>
          </p:cNvSpPr>
          <p:nvPr>
            <p:ph type="title"/>
          </p:nvPr>
        </p:nvSpPr>
        <p:spPr/>
        <p:txBody>
          <a:bodyPr/>
          <a:lstStyle/>
          <a:p>
            <a:pPr>
              <a:defRPr/>
            </a:pPr>
            <a:r>
              <a:rPr lang="en-US" sz="3200" dirty="0"/>
              <a:t>Message Authentication Code</a:t>
            </a:r>
            <a:endParaRPr lang="en-US" sz="7200" dirty="0"/>
          </a:p>
        </p:txBody>
      </p:sp>
      <p:sp>
        <p:nvSpPr>
          <p:cNvPr id="3" name="Content Placeholder 2">
            <a:extLst>
              <a:ext uri="{FF2B5EF4-FFF2-40B4-BE49-F238E27FC236}">
                <a16:creationId xmlns:a16="http://schemas.microsoft.com/office/drawing/2014/main" id="{6CD2C1E6-ECD9-424D-9418-16681B2AFF38}"/>
              </a:ext>
            </a:extLst>
          </p:cNvPr>
          <p:cNvSpPr>
            <a:spLocks noGrp="1"/>
          </p:cNvSpPr>
          <p:nvPr>
            <p:ph idx="1"/>
          </p:nvPr>
        </p:nvSpPr>
        <p:spPr/>
        <p:txBody>
          <a:bodyPr/>
          <a:lstStyle/>
          <a:p>
            <a:pPr marL="0" indent="0">
              <a:buFont typeface="Calisto MT" panose="02040603050505030304" pitchFamily="18" charset="0"/>
              <a:buNone/>
              <a:defRPr/>
            </a:pPr>
            <a:endParaRPr lang="en-US" dirty="0"/>
          </a:p>
        </p:txBody>
      </p:sp>
      <p:sp>
        <p:nvSpPr>
          <p:cNvPr id="4" name="Slide Number Placeholder 3">
            <a:extLst>
              <a:ext uri="{FF2B5EF4-FFF2-40B4-BE49-F238E27FC236}">
                <a16:creationId xmlns:a16="http://schemas.microsoft.com/office/drawing/2014/main" id="{0EB08B91-F317-4E72-8785-9F9D91D738E8}"/>
              </a:ext>
            </a:extLst>
          </p:cNvPr>
          <p:cNvSpPr>
            <a:spLocks noGrp="1"/>
          </p:cNvSpPr>
          <p:nvPr>
            <p:ph type="sldNum" sz="quarter" idx="12"/>
          </p:nvPr>
        </p:nvSpPr>
        <p:spPr/>
        <p:txBody>
          <a:bodyPr/>
          <a:lstStyle/>
          <a:p>
            <a:pPr>
              <a:defRPr/>
            </a:pPr>
            <a:fld id="{C254EA12-8194-40FC-B2CA-68515750E66D}" type="slidenum">
              <a:rPr lang="en-US" smtClean="0"/>
              <a:pPr>
                <a:defRPr/>
              </a:pPr>
              <a:t>8</a:t>
            </a:fld>
            <a:endParaRPr lang="en-US" dirty="0"/>
          </a:p>
        </p:txBody>
      </p:sp>
      <p:pic>
        <p:nvPicPr>
          <p:cNvPr id="32773" name="Picture 5">
            <a:extLst>
              <a:ext uri="{FF2B5EF4-FFF2-40B4-BE49-F238E27FC236}">
                <a16:creationId xmlns:a16="http://schemas.microsoft.com/office/drawing/2014/main" id="{F0FA79EC-33A4-44B5-B018-C844CCDD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1346200"/>
            <a:ext cx="6900862"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E2A73FAC-B6F7-4A28-AB94-D79E7A3360AF}"/>
              </a:ext>
            </a:extLst>
          </p:cNvPr>
          <p:cNvSpPr>
            <a:spLocks noGrp="1" noChangeArrowheads="1"/>
          </p:cNvSpPr>
          <p:nvPr>
            <p:ph type="title"/>
          </p:nvPr>
        </p:nvSpPr>
        <p:spPr/>
        <p:txBody>
          <a:bodyPr/>
          <a:lstStyle/>
          <a:p>
            <a:pPr eaLnBrk="1" hangingPunct="1">
              <a:defRPr/>
            </a:pPr>
            <a:r>
              <a:rPr lang="en-US" altLang="en-US">
                <a:ea typeface="ＭＳ Ｐゴシック" panose="020B0600070205080204" pitchFamily="34" charset="-128"/>
              </a:rPr>
              <a:t>Hash Functions</a:t>
            </a:r>
            <a:endParaRPr lang="en-AU" altLang="en-US">
              <a:ea typeface="ＭＳ Ｐゴシック" panose="020B0600070205080204" pitchFamily="34" charset="-128"/>
            </a:endParaRPr>
          </a:p>
        </p:txBody>
      </p:sp>
      <p:sp>
        <p:nvSpPr>
          <p:cNvPr id="55299" name="Rectangle 3">
            <a:extLst>
              <a:ext uri="{FF2B5EF4-FFF2-40B4-BE49-F238E27FC236}">
                <a16:creationId xmlns:a16="http://schemas.microsoft.com/office/drawing/2014/main" id="{21A2C55F-A3FF-475F-9381-F37B35DD8341}"/>
              </a:ext>
            </a:extLst>
          </p:cNvPr>
          <p:cNvSpPr>
            <a:spLocks noGrp="1" noChangeArrowheads="1"/>
          </p:cNvSpPr>
          <p:nvPr>
            <p:ph type="body" idx="1"/>
          </p:nvPr>
        </p:nvSpPr>
        <p:spPr>
          <a:xfrm>
            <a:off x="304800" y="1676400"/>
            <a:ext cx="8610600" cy="4876800"/>
          </a:xfrm>
        </p:spPr>
        <p:txBody>
          <a:bodyPr/>
          <a:lstStyle/>
          <a:p>
            <a:pPr eaLnBrk="1" hangingPunct="1">
              <a:buFont typeface="Wingdings" pitchFamily="-107" charset="2"/>
              <a:buChar char="Ø"/>
              <a:defRPr/>
            </a:pPr>
            <a:r>
              <a:rPr lang="en-AU" dirty="0"/>
              <a:t>condenses arbitrary message to fixed size</a:t>
            </a:r>
          </a:p>
          <a:p>
            <a:pPr lvl="1" eaLnBrk="1" hangingPunct="1">
              <a:buFont typeface="Wingdings" pitchFamily="-107" charset="2"/>
              <a:buNone/>
              <a:defRPr/>
            </a:pPr>
            <a:r>
              <a:rPr lang="en-US" dirty="0">
                <a:latin typeface="Courier New" pitchFamily="-107" charset="0"/>
              </a:rPr>
              <a:t>h = H(M)</a:t>
            </a:r>
            <a:r>
              <a:rPr lang="en-AU" dirty="0"/>
              <a:t> </a:t>
            </a:r>
          </a:p>
          <a:p>
            <a:pPr eaLnBrk="1" hangingPunct="1">
              <a:buFont typeface="Wingdings" pitchFamily="-107" charset="2"/>
              <a:buChar char="Ø"/>
              <a:defRPr/>
            </a:pPr>
            <a:r>
              <a:rPr lang="en-AU" dirty="0"/>
              <a:t>usually assume </a:t>
            </a:r>
            <a:r>
              <a:rPr lang="en-AU" b="1" dirty="0"/>
              <a:t>hash function is public</a:t>
            </a:r>
          </a:p>
          <a:p>
            <a:pPr eaLnBrk="1" hangingPunct="1">
              <a:buFont typeface="Wingdings" pitchFamily="-107" charset="2"/>
              <a:buChar char="Ø"/>
              <a:defRPr/>
            </a:pPr>
            <a:r>
              <a:rPr lang="en-US" b="1" dirty="0"/>
              <a:t>hash used to detect changes </a:t>
            </a:r>
            <a:r>
              <a:rPr lang="en-US" dirty="0"/>
              <a:t>to message</a:t>
            </a:r>
          </a:p>
          <a:p>
            <a:pPr eaLnBrk="1" hangingPunct="1">
              <a:buFont typeface="Wingdings" pitchFamily="-107" charset="2"/>
              <a:buChar char="Ø"/>
              <a:defRPr/>
            </a:pPr>
            <a:r>
              <a:rPr lang="en-US" dirty="0"/>
              <a:t>want a cryptographic hash function</a:t>
            </a:r>
          </a:p>
          <a:p>
            <a:pPr lvl="1" eaLnBrk="1" hangingPunct="1">
              <a:buFont typeface="Wingdings" pitchFamily="-107" charset="2"/>
              <a:buChar char="l"/>
              <a:defRPr/>
            </a:pPr>
            <a:r>
              <a:rPr lang="en-US" dirty="0"/>
              <a:t>computationally infeasible to find data mapping to specific hash (one-way property)</a:t>
            </a:r>
          </a:p>
          <a:p>
            <a:pPr lvl="1" eaLnBrk="1" hangingPunct="1">
              <a:buFont typeface="Wingdings" pitchFamily="-107" charset="2"/>
              <a:buChar char="l"/>
              <a:defRPr/>
            </a:pPr>
            <a:r>
              <a:rPr lang="en-US" dirty="0"/>
              <a:t>computationally infeasible to find two data to same hash (collision-free property)</a:t>
            </a:r>
          </a:p>
        </p:txBody>
      </p:sp>
      <p:sp>
        <p:nvSpPr>
          <p:cNvPr id="2" name="Slide Number Placeholder 1">
            <a:extLst>
              <a:ext uri="{FF2B5EF4-FFF2-40B4-BE49-F238E27FC236}">
                <a16:creationId xmlns:a16="http://schemas.microsoft.com/office/drawing/2014/main" id="{079CC1A6-F3A9-4542-A3AB-502BCF509894}"/>
              </a:ext>
            </a:extLst>
          </p:cNvPr>
          <p:cNvSpPr>
            <a:spLocks noGrp="1"/>
          </p:cNvSpPr>
          <p:nvPr>
            <p:ph type="sldNum" sz="quarter" idx="12"/>
          </p:nvPr>
        </p:nvSpPr>
        <p:spPr/>
        <p:txBody>
          <a:bodyPr/>
          <a:lstStyle/>
          <a:p>
            <a:pPr>
              <a:defRPr/>
            </a:pPr>
            <a:fld id="{309D7C35-13A4-4254-87CE-4ED12F6DAA6B}" type="slidenum">
              <a:rPr lang="en-US" smtClean="0"/>
              <a:pPr>
                <a:defRPr/>
              </a:pPr>
              <a:t>9</a:t>
            </a:fld>
            <a:endParaRPr lang="en-US"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majorFont>
      <a:minorFont>
        <a:latin typeface="Calisto MT"/>
        <a:ea typeface=""/>
        <a:cs typeface=""/>
        <a:font script="Jpan" typeface="ＭＳ Ｐ明朝"/>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5815</TotalTime>
  <Words>17480</Words>
  <Application>Microsoft Office PowerPoint</Application>
  <PresentationFormat>On-screen Show (4:3)</PresentationFormat>
  <Paragraphs>992</Paragraphs>
  <Slides>74</Slides>
  <Notes>73</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74</vt:i4>
      </vt:variant>
    </vt:vector>
  </HeadingPairs>
  <TitlesOfParts>
    <vt:vector size="91" baseType="lpstr">
      <vt:lpstr>-apple-system</vt:lpstr>
      <vt:lpstr>Arial</vt:lpstr>
      <vt:lpstr>Calibri</vt:lpstr>
      <vt:lpstr>Calisto MT</vt:lpstr>
      <vt:lpstr>Cambria Math</vt:lpstr>
      <vt:lpstr>Comic Sans MS</vt:lpstr>
      <vt:lpstr>Consolas</vt:lpstr>
      <vt:lpstr>Courier New</vt:lpstr>
      <vt:lpstr>Perpetua Titling MT</vt:lpstr>
      <vt:lpstr>Roboto</vt:lpstr>
      <vt:lpstr>Segoe UI</vt:lpstr>
      <vt:lpstr>Söhne</vt:lpstr>
      <vt:lpstr>system-ui</vt:lpstr>
      <vt:lpstr>Times New Roman</vt:lpstr>
      <vt:lpstr>Times-Roman</vt:lpstr>
      <vt:lpstr>Wingdings</vt:lpstr>
      <vt:lpstr>Precedent</vt:lpstr>
      <vt:lpstr>Information Security</vt:lpstr>
      <vt:lpstr>Network Security Essentials Chapter 3</vt:lpstr>
      <vt:lpstr>Authentication Using Conventional Encryption</vt:lpstr>
      <vt:lpstr>message authentication without confidentiality </vt:lpstr>
      <vt:lpstr>Message Authentication</vt:lpstr>
      <vt:lpstr>Message Authentication Code</vt:lpstr>
      <vt:lpstr>Message Authentication Code</vt:lpstr>
      <vt:lpstr>Message Authentication Code</vt:lpstr>
      <vt:lpstr>Hash Functions</vt:lpstr>
      <vt:lpstr>Two Simple Insecure Hash Functions</vt:lpstr>
      <vt:lpstr>Simple xor hash func</vt:lpstr>
      <vt:lpstr>One-Way Hash Function</vt:lpstr>
      <vt:lpstr>One-Way Hash Function</vt:lpstr>
      <vt:lpstr>PowerPoint Presentation</vt:lpstr>
      <vt:lpstr>Third technique</vt:lpstr>
      <vt:lpstr>One-way hash func</vt:lpstr>
      <vt:lpstr>Hash Function Requirements</vt:lpstr>
      <vt:lpstr>Hash Function Requirements (Cont.)</vt:lpstr>
      <vt:lpstr>Hash Function Requirements (Cont.)</vt:lpstr>
      <vt:lpstr>Attacks on Hash Functions</vt:lpstr>
      <vt:lpstr>Attacks on Hash Functions</vt:lpstr>
      <vt:lpstr>Attacks on Hash Functions</vt:lpstr>
      <vt:lpstr>Secure Hash Algorithm-&gt;SHA</vt:lpstr>
      <vt:lpstr>Revised Secure Hash Standard</vt:lpstr>
      <vt:lpstr>SHA applications</vt:lpstr>
      <vt:lpstr>SHA Versions</vt:lpstr>
      <vt:lpstr>SHA-512</vt:lpstr>
      <vt:lpstr>SHA-512</vt:lpstr>
      <vt:lpstr>SHA-512</vt:lpstr>
      <vt:lpstr>SHA-512 Overview</vt:lpstr>
      <vt:lpstr>PowerPoint Presentation</vt:lpstr>
      <vt:lpstr>SHA, word-selection</vt:lpstr>
      <vt:lpstr>Keyed Hash Functions as MACs</vt:lpstr>
      <vt:lpstr>Problem of cryptograpy with msg authentication</vt:lpstr>
      <vt:lpstr>Problem of cryptograpy with msg authentication</vt:lpstr>
      <vt:lpstr>HMAC Design Objectives</vt:lpstr>
      <vt:lpstr>HMAC</vt:lpstr>
      <vt:lpstr>HMAC Overview</vt:lpstr>
      <vt:lpstr>HMAC Security</vt:lpstr>
      <vt:lpstr>Private-Key Cryptography</vt:lpstr>
      <vt:lpstr>Public-Key Cryptography</vt:lpstr>
      <vt:lpstr>Misconception about public-key</vt:lpstr>
      <vt:lpstr>Why Public-Key Cryptography?</vt:lpstr>
      <vt:lpstr>Public-Key Cryptography</vt:lpstr>
      <vt:lpstr>Public-Key Cryptography</vt:lpstr>
      <vt:lpstr>Symmetric vs Public-Key</vt:lpstr>
      <vt:lpstr>RSA</vt:lpstr>
      <vt:lpstr>RSA</vt:lpstr>
      <vt:lpstr>RSA En/decryption</vt:lpstr>
      <vt:lpstr>RSA En/decryption</vt:lpstr>
      <vt:lpstr>RSA limitation</vt:lpstr>
      <vt:lpstr>RSA Key Setup</vt:lpstr>
      <vt:lpstr>RSA Example - Key Setup</vt:lpstr>
      <vt:lpstr>RSA Example - En/Decryption</vt:lpstr>
      <vt:lpstr>Security Considerations of RSA</vt:lpstr>
      <vt:lpstr>Diffie-Hellman Key Exchange Protocol</vt:lpstr>
      <vt:lpstr>Steps</vt:lpstr>
      <vt:lpstr>پیدا کردن ریشه اولیه</vt:lpstr>
      <vt:lpstr>Diffie-Hellman Setup</vt:lpstr>
      <vt:lpstr>مثال عددی پروتکل</vt:lpstr>
      <vt:lpstr>Diffie-Hellman Key Exchange</vt:lpstr>
      <vt:lpstr>Diffie-Hellman Example </vt:lpstr>
      <vt:lpstr>Difei-hellman example on color </vt:lpstr>
      <vt:lpstr>Key Exchange Protocols</vt:lpstr>
      <vt:lpstr>As an example of Diffie–Hellman algorithm</vt:lpstr>
      <vt:lpstr>Difei-hellman</vt:lpstr>
      <vt:lpstr>Attack is not possible</vt:lpstr>
      <vt:lpstr>PowerPoint Presentation</vt:lpstr>
      <vt:lpstr>Effective: Man-in-the-Middle Attack</vt:lpstr>
      <vt:lpstr>Digital Signatures</vt:lpstr>
      <vt:lpstr>Digital Signatures</vt:lpstr>
      <vt:lpstr>Digital Signature Model</vt:lpstr>
      <vt:lpstr>Digital Signature Model</vt:lpstr>
      <vt:lpstr>Chapter 9 – Public Key Cryptography and RSA </vt:lpstr>
    </vt:vector>
  </TitlesOfParts>
  <Manager/>
  <Company>School of Eng &amp; IT,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2</dc:subject>
  <dc:creator>Dr Lawrie Brown</dc:creator>
  <cp:keywords/>
  <dc:description/>
  <cp:lastModifiedBy>ahmad t</cp:lastModifiedBy>
  <cp:revision>590</cp:revision>
  <cp:lastPrinted>2009-08-04T04:48:40Z</cp:lastPrinted>
  <dcterms:created xsi:type="dcterms:W3CDTF">2010-02-11T21:48:39Z</dcterms:created>
  <dcterms:modified xsi:type="dcterms:W3CDTF">2024-01-14T08:48:03Z</dcterms:modified>
  <cp:category/>
</cp:coreProperties>
</file>